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 id="2147483727" r:id="rId2"/>
  </p:sldMasterIdLst>
  <p:notesMasterIdLst>
    <p:notesMasterId r:id="rId77"/>
  </p:notesMasterIdLst>
  <p:handoutMasterIdLst>
    <p:handoutMasterId r:id="rId78"/>
  </p:handoutMasterIdLst>
  <p:sldIdLst>
    <p:sldId id="324" r:id="rId3"/>
    <p:sldId id="410" r:id="rId4"/>
    <p:sldId id="462" r:id="rId5"/>
    <p:sldId id="415" r:id="rId6"/>
    <p:sldId id="444" r:id="rId7"/>
    <p:sldId id="487" r:id="rId8"/>
    <p:sldId id="483" r:id="rId9"/>
    <p:sldId id="484" r:id="rId10"/>
    <p:sldId id="442" r:id="rId11"/>
    <p:sldId id="437" r:id="rId12"/>
    <p:sldId id="518" r:id="rId13"/>
    <p:sldId id="427" r:id="rId14"/>
    <p:sldId id="428" r:id="rId15"/>
    <p:sldId id="430" r:id="rId16"/>
    <p:sldId id="433" r:id="rId17"/>
    <p:sldId id="434" r:id="rId18"/>
    <p:sldId id="435" r:id="rId19"/>
    <p:sldId id="436" r:id="rId20"/>
    <p:sldId id="438" r:id="rId21"/>
    <p:sldId id="443" r:id="rId22"/>
    <p:sldId id="439" r:id="rId23"/>
    <p:sldId id="440" r:id="rId24"/>
    <p:sldId id="419" r:id="rId25"/>
    <p:sldId id="461" r:id="rId26"/>
    <p:sldId id="463" r:id="rId27"/>
    <p:sldId id="464" r:id="rId28"/>
    <p:sldId id="465" r:id="rId29"/>
    <p:sldId id="466" r:id="rId30"/>
    <p:sldId id="422" r:id="rId31"/>
    <p:sldId id="478" r:id="rId32"/>
    <p:sldId id="479" r:id="rId33"/>
    <p:sldId id="480" r:id="rId34"/>
    <p:sldId id="481" r:id="rId35"/>
    <p:sldId id="482" r:id="rId36"/>
    <p:sldId id="519" r:id="rId37"/>
    <p:sldId id="520" r:id="rId38"/>
    <p:sldId id="488" r:id="rId39"/>
    <p:sldId id="521" r:id="rId40"/>
    <p:sldId id="522" r:id="rId41"/>
    <p:sldId id="523" r:id="rId42"/>
    <p:sldId id="524" r:id="rId43"/>
    <p:sldId id="525" r:id="rId44"/>
    <p:sldId id="489" r:id="rId45"/>
    <p:sldId id="490" r:id="rId46"/>
    <p:sldId id="491" r:id="rId47"/>
    <p:sldId id="492" r:id="rId48"/>
    <p:sldId id="493" r:id="rId49"/>
    <p:sldId id="494" r:id="rId50"/>
    <p:sldId id="495" r:id="rId51"/>
    <p:sldId id="496" r:id="rId52"/>
    <p:sldId id="497" r:id="rId53"/>
    <p:sldId id="498" r:id="rId54"/>
    <p:sldId id="499" r:id="rId55"/>
    <p:sldId id="500" r:id="rId56"/>
    <p:sldId id="501" r:id="rId57"/>
    <p:sldId id="502" r:id="rId58"/>
    <p:sldId id="503" r:id="rId59"/>
    <p:sldId id="504" r:id="rId60"/>
    <p:sldId id="505" r:id="rId61"/>
    <p:sldId id="506" r:id="rId62"/>
    <p:sldId id="507" r:id="rId63"/>
    <p:sldId id="508" r:id="rId64"/>
    <p:sldId id="509" r:id="rId65"/>
    <p:sldId id="510" r:id="rId66"/>
    <p:sldId id="511" r:id="rId67"/>
    <p:sldId id="512" r:id="rId68"/>
    <p:sldId id="513" r:id="rId69"/>
    <p:sldId id="514" r:id="rId70"/>
    <p:sldId id="515" r:id="rId71"/>
    <p:sldId id="516" r:id="rId72"/>
    <p:sldId id="517" r:id="rId73"/>
    <p:sldId id="412" r:id="rId74"/>
    <p:sldId id="414" r:id="rId75"/>
    <p:sldId id="526" r:id="rId76"/>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E7420"/>
    <a:srgbClr val="692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79273" autoAdjust="0"/>
  </p:normalViewPr>
  <p:slideViewPr>
    <p:cSldViewPr>
      <p:cViewPr varScale="1">
        <p:scale>
          <a:sx n="55" d="100"/>
          <a:sy n="55" d="100"/>
        </p:scale>
        <p:origin x="-840" y="-96"/>
      </p:cViewPr>
      <p:guideLst>
        <p:guide orient="horz" pos="2160"/>
        <p:guide pos="3840"/>
      </p:guideLst>
    </p:cSldViewPr>
  </p:slideViewPr>
  <p:outlineViewPr>
    <p:cViewPr>
      <p:scale>
        <a:sx n="33" d="100"/>
        <a:sy n="33" d="100"/>
      </p:scale>
      <p:origin x="0" y="396"/>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548" y="17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interSettings" Target="printerSettings/printerSettings1.bin"/><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pPr/>
              <a:t>6/18/19</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pPr/>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6/18/19</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plimbi.com/article/1121/macammacam-jaringan-pada-gsm-apa-itu-1g-2g-3gmacammacam-jaringan-pada-gsm-apa-itu-1g-2g-3g" TargetMode="External"/><Relationship Id="rId4" Type="http://schemas.openxmlformats.org/officeDocument/2006/relationships/hyperlink" Target="http://www.plimbi.com/review/1068/mengenal-layanan-sms-short-message-services" TargetMode="External"/><Relationship Id="rId5" Type="http://schemas.openxmlformats.org/officeDocument/2006/relationships/hyperlink" Target="http://www.plimbi.com/article/25/cara-setting-gprs-mms-dan-3g-semua-operator-di-indonesia"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D11351D7-7B69-40B9-8EEA-B4FEF26EED31}" type="slidenum">
              <a:rPr lang="id-ID" smtClean="0"/>
              <a:pPr/>
              <a:t>1</a:t>
            </a:fld>
            <a:endParaRPr lang="id-ID"/>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10</a:t>
            </a:fld>
            <a:endParaRPr lang="id-ID"/>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id-ID" dirty="0" smtClean="0">
                <a:latin typeface="Tahoma" panose="020B0604030504040204" pitchFamily="34" charset="0"/>
                <a:ea typeface="Tahoma" panose="020B0604030504040204" pitchFamily="34" charset="0"/>
                <a:cs typeface="Tahoma" panose="020B0604030504040204" pitchFamily="34" charset="0"/>
              </a:rPr>
              <a:t>Generasi pertama atau 1G merupakan teknologi handphone pertama yang diperkenalkan pada era 80-an dan masih menggunakan sistem analog. Generasi pertama ini menggunakan teknik komunikasi yang disebut Frequency Division Multiple Access (FDMA). Teknik ini memungkinkan untuk membagi-bagi alokasi frekuensi pada suatu sel untuk digunakan masing-masing pelanggan di sel tersebut, sehingga setiap pelanggan saat melakukan pembicaraan memiliki frekuensi sendiri (prinsipnya seperti pada stasiun radio dimana satu stasiun radio hanya menggunakan satu frekuensi untuk siarannya).</a:t>
            </a:r>
          </a:p>
          <a:p>
            <a:endParaRPr lang="id-ID" b="1" dirty="0" smtClean="0">
              <a:latin typeface="Tahoma" panose="020B0604030504040204" pitchFamily="34" charset="0"/>
              <a:ea typeface="Tahoma" panose="020B0604030504040204" pitchFamily="34" charset="0"/>
              <a:cs typeface="Tahoma" panose="020B0604030504040204" pitchFamily="34" charset="0"/>
            </a:endParaRPr>
          </a:p>
          <a:p>
            <a:pPr algn="just"/>
            <a:r>
              <a:rPr lang="id-ID" b="1" dirty="0" smtClean="0">
                <a:latin typeface="Tahoma" panose="020B0604030504040204" pitchFamily="34" charset="0"/>
                <a:ea typeface="Tahoma" panose="020B0604030504040204" pitchFamily="34" charset="0"/>
                <a:cs typeface="Tahoma" panose="020B0604030504040204" pitchFamily="34" charset="0"/>
              </a:rPr>
              <a:t>Kemampuan Teknologi 1 G :</a:t>
            </a:r>
          </a:p>
          <a:p>
            <a:pPr algn="just"/>
            <a:r>
              <a:rPr lang="id-ID" dirty="0" smtClean="0">
                <a:latin typeface="Tahoma" panose="020B0604030504040204" pitchFamily="34" charset="0"/>
                <a:ea typeface="Tahoma" panose="020B0604030504040204" pitchFamily="34" charset="0"/>
                <a:cs typeface="Tahoma" panose="020B0604030504040204" pitchFamily="34" charset="0"/>
              </a:rPr>
              <a:t>Kemampuan teknologi 1 G ini hanya dapat bisa melayani komunikasi suara saja tidak dapat melayani komunikasi data dalam kecepatan tinggi dan besar.</a:t>
            </a:r>
          </a:p>
          <a:p>
            <a:endParaRPr lang="id-ID" dirty="0" smtClean="0">
              <a:latin typeface="Tahoma" panose="020B0604030504040204" pitchFamily="34" charset="0"/>
              <a:ea typeface="Tahoma" panose="020B0604030504040204" pitchFamily="34" charset="0"/>
              <a:cs typeface="Tahoma" panose="020B0604030504040204" pitchFamily="34" charset="0"/>
            </a:endParaRPr>
          </a:p>
          <a:p>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11</a:t>
            </a:fld>
            <a:endParaRPr lang="id-ID"/>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d-ID" b="1" dirty="0" smtClean="0">
                <a:latin typeface="Tahoma" panose="020B0604030504040204" pitchFamily="34" charset="0"/>
                <a:ea typeface="Tahoma" panose="020B0604030504040204" pitchFamily="34" charset="0"/>
                <a:cs typeface="Tahoma" panose="020B0604030504040204" pitchFamily="34" charset="0"/>
              </a:rPr>
              <a:t>Kelemahan Teknologi 1 G :</a:t>
            </a:r>
          </a:p>
          <a:p>
            <a:pPr algn="just"/>
            <a:r>
              <a:rPr lang="id-ID" dirty="0" smtClean="0">
                <a:latin typeface="Tahoma" panose="020B0604030504040204" pitchFamily="34" charset="0"/>
                <a:ea typeface="Tahoma" panose="020B0604030504040204" pitchFamily="34" charset="0"/>
                <a:cs typeface="Tahoma" panose="020B0604030504040204" pitchFamily="34" charset="0"/>
              </a:rPr>
              <a:t>Penggunaan teknologi analog pada generasi pertama menyebabkan banyak keterbatasan yang dimiliki seperti kapasitas trafik yang kecil, jumlah pelanggan yang dapat ditampung dalam satu sel sedikit, dan penggunaan spektrum frekuensi yang boros karena satu pengguna menggunakan satu buah kanal frekuensi. Derau intemodulasi (suara tidak jernih).</a:t>
            </a:r>
          </a:p>
          <a:p>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12</a:t>
            </a:fld>
            <a:endParaRPr lang="id-ID"/>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algn="just"/>
            <a:r>
              <a:rPr lang="id-ID" sz="1200" dirty="0" smtClean="0">
                <a:latin typeface="Tahoma" panose="020B0604030504040204" pitchFamily="34" charset="0"/>
                <a:ea typeface="Tahoma" panose="020B0604030504040204" pitchFamily="34" charset="0"/>
                <a:cs typeface="Tahoma" panose="020B0604030504040204" pitchFamily="34" charset="0"/>
              </a:rPr>
              <a:t>Teknologi generasi kedua muncul karena tuntutan pasar dan kebutuhan akan kualitas yang semakin baik. Generasi 2G sudah menggunakan teknologi digital. Generasi ini menggunakan mekanisme Time Division Multiple Access (TDMA) dan Code Division Multiple Access ( CDMA) dalam teknik komunikasinya. Teknologinya disebut  GSM dan CDMA .</a:t>
            </a:r>
          </a:p>
          <a:p>
            <a:pPr algn="just"/>
            <a:endParaRPr lang="id-ID" sz="1200" dirty="0" smtClean="0">
              <a:latin typeface="Tahoma" panose="020B0604030504040204" pitchFamily="34" charset="0"/>
              <a:ea typeface="Tahoma" panose="020B0604030504040204" pitchFamily="34" charset="0"/>
              <a:cs typeface="Tahoma" panose="020B0604030504040204" pitchFamily="34" charset="0"/>
            </a:endParaRPr>
          </a:p>
          <a:p>
            <a:r>
              <a:rPr lang="id-ID" sz="1200" b="1" dirty="0" smtClean="0">
                <a:latin typeface="Tahoma" panose="020B0604030504040204" pitchFamily="34" charset="0"/>
                <a:ea typeface="Tahoma" panose="020B0604030504040204" pitchFamily="34" charset="0"/>
                <a:cs typeface="Tahoma" panose="020B0604030504040204" pitchFamily="34" charset="0"/>
              </a:rPr>
              <a:t>GSM (Global System for Mobile Communications)</a:t>
            </a:r>
            <a:r>
              <a:rPr lang="id-ID" sz="1200" dirty="0" smtClean="0">
                <a:latin typeface="Tahoma" panose="020B0604030504040204" pitchFamily="34" charset="0"/>
                <a:ea typeface="Tahoma" panose="020B0604030504040204" pitchFamily="34" charset="0"/>
                <a:cs typeface="Tahoma" panose="020B0604030504040204" pitchFamily="34" charset="0"/>
              </a:rPr>
              <a:t/>
            </a:r>
            <a:br>
              <a:rPr lang="id-ID" sz="1200" dirty="0" smtClean="0">
                <a:latin typeface="Tahoma" panose="020B0604030504040204" pitchFamily="34" charset="0"/>
                <a:ea typeface="Tahoma" panose="020B0604030504040204" pitchFamily="34" charset="0"/>
                <a:cs typeface="Tahoma" panose="020B0604030504040204" pitchFamily="34" charset="0"/>
              </a:rPr>
            </a:br>
            <a:endParaRPr lang="id-ID" sz="1200" dirty="0" smtClean="0">
              <a:latin typeface="Tahoma" panose="020B0604030504040204" pitchFamily="34" charset="0"/>
              <a:ea typeface="Tahoma" panose="020B0604030504040204" pitchFamily="34" charset="0"/>
              <a:cs typeface="Tahoma" panose="020B0604030504040204" pitchFamily="34" charset="0"/>
            </a:endParaRP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Alasan munculnya GSM karena kebutuhan bersama terhadap satu sistem jaringan baru yang dapat menjadi standar jaringan yang berlaku dan dapat diterapkan di seluruh kawasan Eropa. Dalam sistem baru juga harus terdapat kemampuan yang dapat mengantisipasi mobilitas pengguna serta kemampuan melayani lebih banyak pengguna untuk menampung penambahan jumlah subscriber baru.</a:t>
            </a: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Jaringan GSM merupakan jaringan yang paling banyak digunakan di dunia, pada tahun 1993, sudah ada 36 jaringan GSM di 22 negara, termasuk Indonesia dan akhir tahun 1993 berkembang menjadi 48 negara dengan 70 operator dan pelanggan berjumlah 1 milyar. Kini GSM di gunakan di 212 negara dengan jumlah pelanggan mencapai 2 Milyar di seluruh dunia. GSM juga mendukung komunikasi data berkecepatan 14,4 kbps (hanya cukup untuk melayani SMS, download gambar, atau ringtone MIDI saja).</a:t>
            </a:r>
          </a:p>
          <a:p>
            <a:pPr algn="just"/>
            <a:endParaRPr lang="id-ID" sz="1200" dirty="0" smtClean="0">
              <a:latin typeface="Tahoma" panose="020B0604030504040204" pitchFamily="34" charset="0"/>
              <a:ea typeface="Tahoma" panose="020B0604030504040204" pitchFamily="34" charset="0"/>
              <a:cs typeface="Tahoma" panose="020B0604030504040204" pitchFamily="34" charset="0"/>
            </a:endParaRPr>
          </a:p>
          <a:p>
            <a:pPr algn="just"/>
            <a:r>
              <a:rPr lang="id-ID" sz="1200" b="1" dirty="0" smtClean="0">
                <a:latin typeface="Tahoma" panose="020B0604030504040204" pitchFamily="34" charset="0"/>
                <a:ea typeface="Tahoma" panose="020B0604030504040204" pitchFamily="34" charset="0"/>
                <a:cs typeface="Tahoma" panose="020B0604030504040204" pitchFamily="34" charset="0"/>
              </a:rPr>
              <a:t>CDMA (Code Division Multiple Access)</a:t>
            </a: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Merupakan sistem digital yang berbasis teknologi CDMA (Code DivisionMultiple Access), beroperasi pada dua kelas gelombang (Band Class 1, 1900 MHz) dan (Band Class 0, 800 MHz). Diperkenalkan oleh Qualcomm pada pertengahan 1990-an dan di dukung oleh AT&amp;T, Motorola, Lucent, ALPS, GSIC, Prime Co, Samsung, Sony, US West, Sprint, Bell Atlantic, Time Warner.</a:t>
            </a: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Teknologi CDMA pada awalnya dipergunakan dalam komunikasi radio militer Amerika Serikat (AS), mulai tahun 1990 patennya diberikan kepada Qualcomm, Inc. dan dijadikan sebagai standar seluler digital di AS sejak tahun 1993. Oleh karena itu tidak heran jika teknologi ini sangat aman karena tidak dapat digandakan (dikloning). Sehingga teknologi ini sangat cocok bagi kegunaan layanan telepon banking, seperti transfer, cek saldo, dll.</a:t>
            </a: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GSM yang didukung oleh negara-negara Eropa lebih cepat melejit jumlah pemakainya yang diseluruh dunia pada saat ini sudah mencapai lebih 700 juta. Sementara CDMA jumlah pelanggannya baru mencapai 120 juta. GSM dan CDMA dengan varian awalnya IS-95 A juga muncul pada saat yang bersamaan di awal tahun 90-an tergolong dalam teknologi ponsel generasi ke-2 (2G).</a:t>
            </a:r>
          </a:p>
          <a:p>
            <a:pPr algn="just"/>
            <a:endParaRPr lang="id-ID" sz="1200" dirty="0" smtClean="0">
              <a:latin typeface="Tahoma" panose="020B0604030504040204" pitchFamily="34" charset="0"/>
              <a:ea typeface="Tahoma" panose="020B0604030504040204" pitchFamily="34" charset="0"/>
              <a:cs typeface="Tahoma" panose="020B0604030504040204" pitchFamily="34" charset="0"/>
            </a:endParaRPr>
          </a:p>
          <a:p>
            <a:r>
              <a:rPr lang="id-ID" sz="1200" b="1" dirty="0" smtClean="0">
                <a:latin typeface="Tahoma" panose="020B0604030504040204" pitchFamily="34" charset="0"/>
                <a:ea typeface="Tahoma" panose="020B0604030504040204" pitchFamily="34" charset="0"/>
                <a:cs typeface="Tahoma" panose="020B0604030504040204" pitchFamily="34" charset="0"/>
              </a:rPr>
              <a:t>Kemampuan Teknologi 2G :</a:t>
            </a:r>
            <a:endParaRPr lang="id-ID" sz="1200" dirty="0" smtClean="0">
              <a:latin typeface="Tahoma" panose="020B0604030504040204" pitchFamily="34" charset="0"/>
              <a:ea typeface="Tahoma" panose="020B0604030504040204" pitchFamily="34" charset="0"/>
              <a:cs typeface="Tahoma" panose="020B0604030504040204" pitchFamily="34" charset="0"/>
            </a:endParaRP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Generasi kedua selain digunakan untuk komunikasi suara, juga bisa untuk SMS (Short Message Service adalah layanan dua arah untuk mengirim pesan pendek sebanyak 160 karakter), voice mail, call waiting, dan transfer data dengan kecepatan maksimal 9.600 bps (bit per second). Kecepatan sebesar itu cukup untuk mengirim SMS, download gambar, atau ringtone MIDI. Kelebihan 2G dibanding 1G selain layanan yang lebih baik, dari segi kapasitas juga lebih besar. suara yang dihasilkan menjadi lebih jernih, karena berbasis digital, maka sebelum dikirim sinyal suara analog diubah menjadi sinyal digital.</a:t>
            </a: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Perubahan ini memungkinkan dapat diperbaikinya kerusakan sinyal suara akibat gangguan noise atau interferensi frekuensi lain. Perbaikan dilakukan di penerima, kemudian dikembalikan lagi dalam bentuk sinyal analog, efisiensi spektrum/ frekuensi yang menjadi meningkat, serta kemampuan optimasi sistem yang ditunjukkan dengan kemampuan kompresi dan coding data digital. Tenaga yang diperlukan untuk sinyal sedikit sehingga dapat menghemat baterai , sehingga handset dapat dipakai lebih lama dan ukuran baterai bisa lebih kecil.</a:t>
            </a:r>
          </a:p>
          <a:p>
            <a:endParaRPr lang="id-ID" sz="12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13</a:t>
            </a:fld>
            <a:endParaRPr lang="id-ID"/>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d-ID" b="1" dirty="0" smtClean="0"/>
              <a:t>Keuntungan CDMA :</a:t>
            </a:r>
          </a:p>
          <a:p>
            <a:pPr marL="228600" indent="-228600">
              <a:buFont typeface="+mj-lt"/>
              <a:buAutoNum type="arabicPeriod"/>
            </a:pPr>
            <a:r>
              <a:rPr lang="id-ID" dirty="0" smtClean="0"/>
              <a:t>Keragaman frekuensi efeknya  gangguan transmisi kurang berpengaruh</a:t>
            </a:r>
          </a:p>
          <a:p>
            <a:pPr marL="228600" indent="-228600">
              <a:buFont typeface="+mj-lt"/>
              <a:buAutoNum type="arabicPeriod"/>
            </a:pPr>
            <a:r>
              <a:rPr lang="id-ID" dirty="0" smtClean="0"/>
              <a:t>Tahan terhadap multipath karena menggunakan kode chip</a:t>
            </a:r>
          </a:p>
          <a:p>
            <a:pPr marL="228600" indent="-228600">
              <a:buFont typeface="+mj-lt"/>
              <a:buAutoNum type="arabicPeriod"/>
            </a:pPr>
            <a:r>
              <a:rPr lang="id-ID" dirty="0" smtClean="0"/>
              <a:t>Privasi akan terjaga karena menggunakan spread spectrum</a:t>
            </a:r>
          </a:p>
          <a:p>
            <a:pPr marL="228600" indent="-228600">
              <a:buFont typeface="+mj-lt"/>
              <a:buAutoNum type="arabicPeriod"/>
            </a:pPr>
            <a:r>
              <a:rPr lang="id-ID" dirty="0" smtClean="0"/>
              <a:t>Meningkatkan kapasitas suara </a:t>
            </a:r>
          </a:p>
          <a:p>
            <a:pPr marL="228600" indent="-228600">
              <a:buFont typeface="+mj-lt"/>
              <a:buAutoNum type="arabicPeriod"/>
            </a:pPr>
            <a:r>
              <a:rPr lang="id-ID" dirty="0" smtClean="0"/>
              <a:t>CDMA merupakan pondasi dasar dari teknologi 3G</a:t>
            </a:r>
          </a:p>
          <a:p>
            <a:endParaRPr lang="id-ID" dirty="0" smtClean="0"/>
          </a:p>
          <a:p>
            <a:endParaRPr lang="id-ID" dirty="0" smtClean="0"/>
          </a:p>
          <a:p>
            <a:r>
              <a:rPr lang="id-ID" b="1" dirty="0" smtClean="0"/>
              <a:t>Kelemahan CDMA :</a:t>
            </a:r>
          </a:p>
          <a:p>
            <a:pPr marL="228600" indent="-228600" algn="just">
              <a:buFont typeface="+mj-lt"/>
              <a:buAutoNum type="arabicPeriod"/>
            </a:pPr>
            <a:r>
              <a:rPr lang="id-ID" dirty="0" smtClean="0"/>
              <a:t>Self-jamming – transmisi yang datang dari beberapa user tidak selaras</a:t>
            </a:r>
          </a:p>
          <a:p>
            <a:pPr marL="228600" indent="-228600" algn="just">
              <a:buFont typeface="+mj-lt"/>
              <a:buAutoNum type="arabicPeriod"/>
            </a:pPr>
            <a:r>
              <a:rPr lang="id-ID" dirty="0" smtClean="0"/>
              <a:t>Near-far problem – sinyal yang lebih dekat ke penerima diterima sedikit terjadi pelemahan daripada sinyal yang lebih jauh</a:t>
            </a:r>
          </a:p>
          <a:p>
            <a:pPr marL="228600" indent="-228600" algn="just">
              <a:buFont typeface="+mj-lt"/>
              <a:buAutoNum type="arabicPeriod"/>
            </a:pPr>
            <a:r>
              <a:rPr lang="id-ID" dirty="0" smtClean="0"/>
              <a:t>Soft handoff – mengharuskan mobile phone mengakuisisi sel baru sebelum melepaskan dari sel lama, lebih kompleks dari hard handoff yang digunakan pada FDMA dan TDMA</a:t>
            </a:r>
          </a:p>
          <a:p>
            <a:endParaRPr lang="id-ID" dirty="0"/>
          </a:p>
        </p:txBody>
      </p:sp>
      <p:sp>
        <p:nvSpPr>
          <p:cNvPr id="4" name="Slide Number Placeholder 3"/>
          <p:cNvSpPr>
            <a:spLocks noGrp="1"/>
          </p:cNvSpPr>
          <p:nvPr>
            <p:ph type="sldNum" sz="quarter" idx="10"/>
          </p:nvPr>
        </p:nvSpPr>
        <p:spPr/>
        <p:txBody>
          <a:bodyPr/>
          <a:lstStyle/>
          <a:p>
            <a:fld id="{D11351D7-7B69-40B9-8EEA-B4FEF26EED31}" type="slidenum">
              <a:rPr lang="id-ID" smtClean="0"/>
              <a:pPr/>
              <a:t>14</a:t>
            </a:fld>
            <a:endParaRPr lang="id-ID"/>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id-ID" sz="1200" b="1" dirty="0" smtClean="0">
                <a:latin typeface="Tahoma" panose="020B0604030504040204" pitchFamily="34" charset="0"/>
                <a:ea typeface="Tahoma" panose="020B0604030504040204" pitchFamily="34" charset="0"/>
                <a:cs typeface="Tahoma" panose="020B0604030504040204" pitchFamily="34" charset="0"/>
              </a:rPr>
              <a:t>Apa itu 3G?</a:t>
            </a:r>
            <a:endParaRPr lang="id-ID" sz="1200" dirty="0" smtClean="0">
              <a:latin typeface="Tahoma" panose="020B0604030504040204" pitchFamily="34" charset="0"/>
              <a:ea typeface="Tahoma" panose="020B0604030504040204" pitchFamily="34" charset="0"/>
              <a:cs typeface="Tahoma" panose="020B0604030504040204" pitchFamily="34" charset="0"/>
            </a:endParaRP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ITU (Intenational Telecomunication Union) mendefisikan 3G (Third Generation) sebagai teknologi yang dapat unjuk kerja sebagai berikut :</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Mempunyai kecepatan transfer data sebesar 144 kbps pada kecepatan user 100 km/jam.</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Mempunyai kecepatan transfer data sebesar 384 kbps pada kecepatan berjalan kaki.</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Mempunyai kecepatan transfer data sebesar 2 Mbps pada untuk user diam (stasioner).</a:t>
            </a:r>
          </a:p>
          <a:p>
            <a:r>
              <a:rPr lang="id-ID" sz="1200" b="1" dirty="0" smtClean="0">
                <a:latin typeface="Tahoma" panose="020B0604030504040204" pitchFamily="34" charset="0"/>
                <a:ea typeface="Tahoma" panose="020B0604030504040204" pitchFamily="34" charset="0"/>
                <a:cs typeface="Tahoma" panose="020B0604030504040204" pitchFamily="34" charset="0"/>
              </a:rPr>
              <a:t>Frekuensi yang digunakan oleh teknologi 3G, yaitu :</a:t>
            </a:r>
            <a:endParaRPr lang="id-ID" sz="1200" dirty="0" smtClean="0">
              <a:latin typeface="Tahoma" panose="020B0604030504040204" pitchFamily="34" charset="0"/>
              <a:ea typeface="Tahoma" panose="020B0604030504040204" pitchFamily="34" charset="0"/>
              <a:cs typeface="Tahoma" panose="020B0604030504040204" pitchFamily="34" charset="0"/>
            </a:endParaRP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Frekuensi penerimaan (downlink) 1920-1980 MHz.</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Frekuensi pengiriman (uplink) 2110-2170 MHz.</a:t>
            </a:r>
          </a:p>
          <a:p>
            <a:r>
              <a:rPr lang="id-ID" sz="1200" b="1" dirty="0" smtClean="0">
                <a:latin typeface="Tahoma" panose="020B0604030504040204" pitchFamily="34" charset="0"/>
                <a:ea typeface="Tahoma" panose="020B0604030504040204" pitchFamily="34" charset="0"/>
                <a:cs typeface="Tahoma" panose="020B0604030504040204" pitchFamily="34" charset="0"/>
              </a:rPr>
              <a:t>Kemampuan teknologi 3G :</a:t>
            </a:r>
            <a:r>
              <a:rPr lang="id-ID" sz="1200" dirty="0" smtClean="0">
                <a:latin typeface="Tahoma" panose="020B0604030504040204" pitchFamily="34" charset="0"/>
                <a:ea typeface="Tahoma" panose="020B0604030504040204" pitchFamily="34" charset="0"/>
                <a:cs typeface="Tahoma" panose="020B0604030504040204" pitchFamily="34" charset="0"/>
              </a:rPr>
              <a:t/>
            </a:r>
            <a:br>
              <a:rPr lang="id-ID" sz="1200" dirty="0" smtClean="0">
                <a:latin typeface="Tahoma" panose="020B0604030504040204" pitchFamily="34" charset="0"/>
                <a:ea typeface="Tahoma" panose="020B0604030504040204" pitchFamily="34" charset="0"/>
                <a:cs typeface="Tahoma" panose="020B0604030504040204" pitchFamily="34" charset="0"/>
              </a:rPr>
            </a:br>
            <a:r>
              <a:rPr lang="id-ID" sz="1200" dirty="0" smtClean="0">
                <a:latin typeface="Tahoma" panose="020B0604030504040204" pitchFamily="34" charset="0"/>
                <a:ea typeface="Tahoma" panose="020B0604030504040204" pitchFamily="34" charset="0"/>
                <a:cs typeface="Tahoma" panose="020B0604030504040204" pitchFamily="34" charset="0"/>
              </a:rPr>
              <a:t>Memiliki kecepatan transfer data cepat (144kbps-2Mbps) sehingga dapat melayani layanan data broadband seperti internet, video on demand, music on demand, games on demand, dan on demand lain yang memungkinkan kita dapat memilih program musik, video, atau game semudah memilih channel di TV. Kecepatan setinggi itu juga mampu melayani video conference dan video streaming lainnya.</a:t>
            </a:r>
          </a:p>
          <a:p>
            <a:r>
              <a:rPr lang="id-ID" sz="1200" b="1" dirty="0" smtClean="0">
                <a:latin typeface="Tahoma" panose="020B0604030504040204" pitchFamily="34" charset="0"/>
                <a:ea typeface="Tahoma" panose="020B0604030504040204" pitchFamily="34" charset="0"/>
                <a:cs typeface="Tahoma" panose="020B0604030504040204" pitchFamily="34" charset="0"/>
              </a:rPr>
              <a:t>Kelebihan 3G dari generasi-genersi sebelumnya :</a:t>
            </a:r>
            <a:endParaRPr lang="id-ID" sz="1200" dirty="0" smtClean="0">
              <a:latin typeface="Tahoma" panose="020B0604030504040204" pitchFamily="34" charset="0"/>
              <a:ea typeface="Tahoma" panose="020B0604030504040204" pitchFamily="34" charset="0"/>
              <a:cs typeface="Tahoma" panose="020B0604030504040204" pitchFamily="34" charset="0"/>
            </a:endParaRP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Kualitas suara yang lebih bagus.</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Keamanan yang terjamin.</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Kecepatan data mencapai 2 Mbps untuk lokal/Indoor/slow-moving access dan384 kbps untuk wide area access.</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Support beberapa koneksi secara simultan, sebagai contoh, pengguna dapat browse internet bersamaan dengan melalukan call (telepon) ke tujuan yang berbeda.</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Infrastruktur bersama dapat mensupport banyak operator dilokasi yang sama. Interkoneksi ke other mobile dan fixed users.</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Roaming nasional dan internasional.</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Bisa menangani packet-and circuit-switched service termasuk internet (IP) dan videoconferencing. Juga high data rate communication services dan asymmetric data transmission.</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Efiensi spektrum yang bagus, sehingga dapat menggunakan secara maksimum bandwidth yang terbatas.</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Support untuk multiple cell layer.</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Co-existance and interconnection dengan satellite-based services.</a:t>
            </a:r>
          </a:p>
          <a:p>
            <a:pPr marL="228600" lvl="0" indent="-228600">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Mekanisme billing yang baru tergantung dari volume data, kualitas service dan waktu.</a:t>
            </a:r>
          </a:p>
          <a:p>
            <a:endParaRPr lang="id-ID" sz="12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15</a:t>
            </a:fld>
            <a:endParaRPr lang="id-ID"/>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just"/>
            <a:r>
              <a:rPr lang="id-ID" dirty="0" smtClean="0">
                <a:latin typeface="Tahoma" panose="020B0604030504040204" pitchFamily="34" charset="0"/>
                <a:ea typeface="Tahoma" panose="020B0604030504040204" pitchFamily="34" charset="0"/>
                <a:cs typeface="Tahoma" panose="020B0604030504040204" pitchFamily="34" charset="0"/>
              </a:rPr>
              <a:t>Teknologi 3.5 G (EVDO) atau disebut juga super 3G merupakan peningkatan dari teknologi 3G, terutama dalam peningkatan kecepatan transfer data yang lebih dari teknologi 3G (&gt;2 Mbps) sehingga dapat melayani komunikasi multimedia seperti akses internet dan video sharing. Yang termasuk dalam teknologi ini adalah :</a:t>
            </a:r>
          </a:p>
          <a:p>
            <a:pPr marL="228600" indent="-228600" algn="just"/>
            <a:r>
              <a:rPr lang="id-ID" b="1" i="1" dirty="0" smtClean="0">
                <a:latin typeface="Tahoma" panose="020B0604030504040204" pitchFamily="34" charset="0"/>
                <a:ea typeface="Tahoma" panose="020B0604030504040204" pitchFamily="34" charset="0"/>
                <a:cs typeface="Tahoma" panose="020B0604030504040204" pitchFamily="34" charset="0"/>
              </a:rPr>
              <a:t>High Speed Downlink Packet Access (HSDPA)</a:t>
            </a:r>
          </a:p>
          <a:p>
            <a:pPr algn="just"/>
            <a:r>
              <a:rPr lang="id-ID" dirty="0" smtClean="0">
                <a:latin typeface="Tahoma" panose="020B0604030504040204" pitchFamily="34" charset="0"/>
                <a:ea typeface="Tahoma" panose="020B0604030504040204" pitchFamily="34" charset="0"/>
                <a:cs typeface="Tahoma" panose="020B0604030504040204" pitchFamily="34" charset="0"/>
              </a:rPr>
              <a:t>HSDPA merupakan Evolusi WCDMA dari Ericsson. HSDPA merupakan protokol tambahan pada sistem WCDMA (wideband CDMA) yang mampu mentransmisikan data berkecepatan tinggi. HSDPA fase pertama berkapasitas 4,1 Mbps. Kemudian menyusul fase 2 berkapasitas 11 Mbps dan kapasitas maksimal downlink peak data rate hingga mencapai 14 Mbit/s.Kecepatan jaringan HSDPA di lingkungan perumahan dapat melakukan download data berkecepatan 3,7 Mbps. Seorang yang sedang berkendaraan di jalan tol berkecepatan 100 km/jam dapat mengakses internet berkecepatan 1,2 Mbps.</a:t>
            </a:r>
          </a:p>
          <a:p>
            <a:pPr algn="just"/>
            <a:endParaRPr lang="id-ID" dirty="0" smtClean="0">
              <a:latin typeface="Tahoma" panose="020B0604030504040204" pitchFamily="34" charset="0"/>
              <a:ea typeface="Tahoma" panose="020B0604030504040204" pitchFamily="34" charset="0"/>
              <a:cs typeface="Tahoma" panose="020B0604030504040204" pitchFamily="34" charset="0"/>
            </a:endParaRPr>
          </a:p>
          <a:p>
            <a:pPr algn="just"/>
            <a:r>
              <a:rPr lang="id-ID" dirty="0" smtClean="0">
                <a:latin typeface="Tahoma" panose="020B0604030504040204" pitchFamily="34" charset="0"/>
                <a:ea typeface="Tahoma" panose="020B0604030504040204" pitchFamily="34" charset="0"/>
                <a:cs typeface="Tahoma" panose="020B0604030504040204" pitchFamily="34" charset="0"/>
              </a:rPr>
              <a:t>Sementara itu, pengguna di lingkungan perkantoran yang padat tetap masih dapat menikmati streaming video meskipun hanya memperoleh 300 Kbps. Kelebihan HSDPA adalah mengurangi keterlambatan (delay) dan memberikan respon yang lebih cepat saat pengguna menggunakan aplikasi interaktif seperti mobile office atau akses Internet kecepatan tinggi, yang dapat disertai pula dengan fasilitas gaming atau download audio dan video. Kelebihan lain HSDPA, meningkatkan kapasitas sistim tanpa memerlukan spektrum frekuensi tambahan, sehingga pasti akan mengurangi biaya layanan mobile data secara signifikan</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16</a:t>
            </a:fld>
            <a:endParaRPr lang="id-ID"/>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17</a:t>
            </a:fld>
            <a:endParaRPr lang="id-ID"/>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18</a:t>
            </a:fld>
            <a:endParaRPr lang="id-ID"/>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19</a:t>
            </a:fld>
            <a:endParaRPr lang="id-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2</a:t>
            </a:fld>
            <a:endParaRPr lang="id-ID"/>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20</a:t>
            </a:fld>
            <a:endParaRPr lang="id-ID"/>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21</a:t>
            </a:fld>
            <a:endParaRPr lang="id-ID"/>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22</a:t>
            </a:fld>
            <a:endParaRPr lang="id-ID"/>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23</a:t>
            </a:fld>
            <a:endParaRPr lang="id-ID"/>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24</a:t>
            </a:fld>
            <a:endParaRPr lang="id-ID"/>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25</a:t>
            </a:fld>
            <a:endParaRPr lang="id-ID"/>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algn="just"/>
            <a:r>
              <a:rPr lang="id-ID" sz="1200" dirty="0" smtClean="0">
                <a:latin typeface="Tahoma" panose="020B0604030504040204" pitchFamily="34" charset="0"/>
                <a:ea typeface="Tahoma" panose="020B0604030504040204" pitchFamily="34" charset="0"/>
                <a:cs typeface="Tahoma" panose="020B0604030504040204" pitchFamily="34" charset="0"/>
              </a:rPr>
              <a:t>Standar teknologi 2G yang paling banyak digunakan saat ini adalah </a:t>
            </a:r>
            <a:r>
              <a:rPr lang="id-ID" sz="1200" b="1" dirty="0" smtClean="0">
                <a:latin typeface="Tahoma" panose="020B0604030504040204" pitchFamily="34" charset="0"/>
                <a:ea typeface="Tahoma" panose="020B0604030504040204" pitchFamily="34" charset="0"/>
                <a:cs typeface="Tahoma" panose="020B0604030504040204" pitchFamily="34" charset="0"/>
                <a:hlinkClick r:id="rId3" tooltip="Macam-macam Jaringan Pada GSM. Apa itu 1G, 2G, 3G?"/>
              </a:rPr>
              <a:t>GSM</a:t>
            </a:r>
            <a:r>
              <a:rPr lang="id-ID" sz="1200" dirty="0" smtClean="0">
                <a:latin typeface="Tahoma" panose="020B0604030504040204" pitchFamily="34" charset="0"/>
                <a:ea typeface="Tahoma" panose="020B0604030504040204" pitchFamily="34" charset="0"/>
                <a:cs typeface="Tahoma" panose="020B0604030504040204" pitchFamily="34" charset="0"/>
              </a:rPr>
              <a:t> (Global System for Mobile Communication) yang beroperasi di frekuensi 900, 1800 dan 1900 MHz. GSM juga mendukung komunikasi data berkecepatan 14,4 kbps. Keunikan GSM dibanding 1G adalah </a:t>
            </a:r>
            <a:r>
              <a:rPr lang="id-ID" sz="1200" dirty="0" smtClean="0">
                <a:latin typeface="Tahoma" panose="020B0604030504040204" pitchFamily="34" charset="0"/>
                <a:ea typeface="Tahoma" panose="020B0604030504040204" pitchFamily="34" charset="0"/>
                <a:cs typeface="Tahoma" panose="020B0604030504040204" pitchFamily="34" charset="0"/>
                <a:hlinkClick r:id="rId4" tooltip="Mengenal Layanan SMS (Short Message Services)"/>
              </a:rPr>
              <a:t>layanan SMS</a:t>
            </a:r>
            <a:r>
              <a:rPr lang="id-ID" sz="1200" dirty="0" smtClean="0">
                <a:latin typeface="Tahoma" panose="020B0604030504040204" pitchFamily="34" charset="0"/>
                <a:ea typeface="Tahoma" panose="020B0604030504040204" pitchFamily="34" charset="0"/>
                <a:cs typeface="Tahoma" panose="020B0604030504040204" pitchFamily="34" charset="0"/>
              </a:rPr>
              <a:t> (Short Message Service), yaitu layanan dua arah untuk mengirim pesan pendek sebanyak 160 karakter.</a:t>
            </a:r>
          </a:p>
          <a:p>
            <a:pPr algn="just"/>
            <a:r>
              <a:rPr lang="id-ID" sz="1200" b="1" dirty="0" smtClean="0">
                <a:latin typeface="Tahoma" panose="020B0604030504040204" pitchFamily="34" charset="0"/>
                <a:ea typeface="Tahoma" panose="020B0604030504040204" pitchFamily="34" charset="0"/>
                <a:cs typeface="Tahoma" panose="020B0604030504040204" pitchFamily="34" charset="0"/>
              </a:rPr>
              <a:t>GPRS</a:t>
            </a: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 General Packet Radio Service, atau </a:t>
            </a:r>
            <a:r>
              <a:rPr lang="id-ID" sz="1200" dirty="0" smtClean="0">
                <a:latin typeface="Tahoma" panose="020B0604030504040204" pitchFamily="34" charset="0"/>
                <a:ea typeface="Tahoma" panose="020B0604030504040204" pitchFamily="34" charset="0"/>
                <a:cs typeface="Tahoma" panose="020B0604030504040204" pitchFamily="34" charset="0"/>
                <a:hlinkClick r:id="rId5" tooltip="Cara Setting GPRS, MMS dan 3G Semua Operator Di Indonesia"/>
              </a:rPr>
              <a:t>GPRS</a:t>
            </a:r>
            <a:r>
              <a:rPr lang="id-ID" sz="1200" dirty="0" smtClean="0">
                <a:latin typeface="Tahoma" panose="020B0604030504040204" pitchFamily="34" charset="0"/>
                <a:ea typeface="Tahoma" panose="020B0604030504040204" pitchFamily="34" charset="0"/>
                <a:cs typeface="Tahoma" panose="020B0604030504040204" pitchFamily="34" charset="0"/>
              </a:rPr>
              <a:t> dapat digunakan untuk transfer data dalam bentuk paket data yang berkaitan dengan </a:t>
            </a:r>
            <a:r>
              <a:rPr lang="id-ID" sz="1200" i="1" dirty="0" smtClean="0">
                <a:latin typeface="Tahoma" panose="020B0604030504040204" pitchFamily="34" charset="0"/>
                <a:ea typeface="Tahoma" panose="020B0604030504040204" pitchFamily="34" charset="0"/>
                <a:cs typeface="Tahoma" panose="020B0604030504040204" pitchFamily="34" charset="0"/>
              </a:rPr>
              <a:t>email</a:t>
            </a:r>
            <a:r>
              <a:rPr lang="id-ID" sz="1200" dirty="0" smtClean="0">
                <a:latin typeface="Tahoma" panose="020B0604030504040204" pitchFamily="34" charset="0"/>
                <a:ea typeface="Tahoma" panose="020B0604030504040204" pitchFamily="34" charset="0"/>
                <a:cs typeface="Tahoma" panose="020B0604030504040204" pitchFamily="34" charset="0"/>
              </a:rPr>
              <a:t>, MMS (Multimedia Messaging), WAP (Wireless Application Protocol), dan World Wide Web (WWW). Dalam teorinya GPRS menjanjikan kecepatan mulai dari 56 kbps sampai 115 kbps, sehingga memungkinkan akses internet, pengiriman data multimedia ke komputer, notebook dan </a:t>
            </a:r>
            <a:r>
              <a:rPr lang="id-ID" sz="1200" i="1" dirty="0" smtClean="0">
                <a:latin typeface="Tahoma" panose="020B0604030504040204" pitchFamily="34" charset="0"/>
                <a:ea typeface="Tahoma" panose="020B0604030504040204" pitchFamily="34" charset="0"/>
                <a:cs typeface="Tahoma" panose="020B0604030504040204" pitchFamily="34" charset="0"/>
              </a:rPr>
              <a:t>handheld</a:t>
            </a:r>
            <a:r>
              <a:rPr lang="id-ID" sz="1200" dirty="0" smtClean="0">
                <a:latin typeface="Tahoma" panose="020B0604030504040204" pitchFamily="34" charset="0"/>
                <a:ea typeface="Tahoma" panose="020B0604030504040204" pitchFamily="34" charset="0"/>
                <a:cs typeface="Tahoma" panose="020B0604030504040204" pitchFamily="34" charset="0"/>
              </a:rPr>
              <a:t> komputer.</a:t>
            </a:r>
          </a:p>
          <a:p>
            <a:r>
              <a:rPr lang="id-ID" sz="1200" b="1" dirty="0" smtClean="0">
                <a:latin typeface="Tahoma" panose="020B0604030504040204" pitchFamily="34" charset="0"/>
                <a:ea typeface="Tahoma" panose="020B0604030504040204" pitchFamily="34" charset="0"/>
                <a:cs typeface="Tahoma" panose="020B0604030504040204" pitchFamily="34" charset="0"/>
              </a:rPr>
              <a:t>EDGE</a:t>
            </a:r>
            <a:r>
              <a:rPr lang="id-ID" sz="1200" dirty="0" smtClean="0">
                <a:latin typeface="Tahoma" panose="020B0604030504040204" pitchFamily="34" charset="0"/>
                <a:ea typeface="Tahoma" panose="020B0604030504040204" pitchFamily="34" charset="0"/>
                <a:cs typeface="Tahoma" panose="020B0604030504040204" pitchFamily="34" charset="0"/>
              </a:rPr>
              <a:t/>
            </a:r>
            <a:br>
              <a:rPr lang="id-ID" sz="1200" dirty="0" smtClean="0">
                <a:latin typeface="Tahoma" panose="020B0604030504040204" pitchFamily="34" charset="0"/>
                <a:ea typeface="Tahoma" panose="020B0604030504040204" pitchFamily="34" charset="0"/>
                <a:cs typeface="Tahoma" panose="020B0604030504040204" pitchFamily="34" charset="0"/>
              </a:rPr>
            </a:br>
            <a:r>
              <a:rPr lang="id-ID" sz="1200" dirty="0" smtClean="0">
                <a:latin typeface="Tahoma" panose="020B0604030504040204" pitchFamily="34" charset="0"/>
                <a:ea typeface="Tahoma" panose="020B0604030504040204" pitchFamily="34" charset="0"/>
                <a:cs typeface="Tahoma" panose="020B0604030504040204" pitchFamily="34" charset="0"/>
              </a:rPr>
              <a:t>Enhanced Data Rates for </a:t>
            </a:r>
            <a:r>
              <a:rPr lang="id-ID" sz="1200" b="1" dirty="0" smtClean="0">
                <a:latin typeface="Tahoma" panose="020B0604030504040204" pitchFamily="34" charset="0"/>
                <a:ea typeface="Tahoma" panose="020B0604030504040204" pitchFamily="34" charset="0"/>
                <a:cs typeface="Tahoma" panose="020B0604030504040204" pitchFamily="34" charset="0"/>
              </a:rPr>
              <a:t>GSM</a:t>
            </a:r>
            <a:r>
              <a:rPr lang="id-ID" sz="1200" dirty="0" smtClean="0">
                <a:latin typeface="Tahoma" panose="020B0604030504040204" pitchFamily="34" charset="0"/>
                <a:ea typeface="Tahoma" panose="020B0604030504040204" pitchFamily="34" charset="0"/>
                <a:cs typeface="Tahoma" panose="020B0604030504040204" pitchFamily="34" charset="0"/>
              </a:rPr>
              <a:t> Evolution, atau EDGE merupakan teknologi yang masih pada generasi 2.5G. Sebelumnya pada GPRS menawarkan kecepatan data sebesar 115 kbps, sedangkan pada EDGE kecepatan datanya sebesar 384 kbps. Secara umum kecepatan EDGE tiga kali lebih besar dari GPRS.</a:t>
            </a:r>
          </a:p>
          <a:p>
            <a:pPr algn="just"/>
            <a:endParaRPr lang="id-ID" sz="12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26</a:t>
            </a:fld>
            <a:endParaRPr lang="id-ID"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just"/>
            <a:r>
              <a:rPr lang="id-ID" b="1" dirty="0" smtClean="0">
                <a:latin typeface="Tahoma" panose="020B0604030504040204" pitchFamily="34" charset="0"/>
                <a:ea typeface="Tahoma" panose="020B0604030504040204" pitchFamily="34" charset="0"/>
                <a:cs typeface="Tahoma" panose="020B0604030504040204" pitchFamily="34" charset="0"/>
              </a:rPr>
              <a:t>UMTS</a:t>
            </a:r>
          </a:p>
          <a:p>
            <a:pPr algn="just"/>
            <a:r>
              <a:rPr lang="id-ID" dirty="0" smtClean="0">
                <a:latin typeface="Tahoma" panose="020B0604030504040204" pitchFamily="34" charset="0"/>
                <a:ea typeface="Tahoma" panose="020B0604030504040204" pitchFamily="34" charset="0"/>
                <a:cs typeface="Tahoma" panose="020B0604030504040204" pitchFamily="34" charset="0"/>
              </a:rPr>
              <a:t>Universal Mobile Telecommunication System atau UMTS, merupakan teknologi generasi ketiga (3G) untuk GSM. Teknologi ini menggunakan Wideband-AMR (Adaptive Multi-Rate) untuk kodifikasi suara sehingga kualitas suara yang didapat menjadi lebih baik dari generasi sebelumnya. Sementara kecepatan UMTS atau WCDMA masih 384 kbps.</a:t>
            </a:r>
          </a:p>
          <a:p>
            <a:pPr algn="just"/>
            <a:r>
              <a:rPr lang="id-ID" b="1" dirty="0" smtClean="0">
                <a:latin typeface="Tahoma" panose="020B0604030504040204" pitchFamily="34" charset="0"/>
                <a:ea typeface="Tahoma" panose="020B0604030504040204" pitchFamily="34" charset="0"/>
                <a:cs typeface="Tahoma" panose="020B0604030504040204" pitchFamily="34" charset="0"/>
              </a:rPr>
              <a:t>HSPA</a:t>
            </a:r>
          </a:p>
          <a:p>
            <a:pPr algn="just"/>
            <a:r>
              <a:rPr lang="id-ID" dirty="0" smtClean="0">
                <a:latin typeface="Tahoma" panose="020B0604030504040204" pitchFamily="34" charset="0"/>
                <a:ea typeface="Tahoma" panose="020B0604030504040204" pitchFamily="34" charset="0"/>
                <a:cs typeface="Tahoma" panose="020B0604030504040204" pitchFamily="34" charset="0"/>
              </a:rPr>
              <a:t>High Speed Packed Access atau HSPA adalah koleksi protokol telepon genggam dalam ranah 3,5G yang memperluas dan memperbaiki kinerja protokol UMTS (Universal Mobile Telecommunications System) . Jaringan HSPA sebagian besar tersebar pada spektrum 1900 MHz dan 2100 MHz namun beberapa berjalan pada 850 MHz. Spektrum yang lebih besar digunakan karena operator dapat menjangkau area yang lebih luas.</a:t>
            </a:r>
          </a:p>
          <a:p>
            <a:pPr algn="just"/>
            <a:r>
              <a:rPr lang="id-ID" dirty="0" smtClean="0">
                <a:latin typeface="Tahoma" panose="020B0604030504040204" pitchFamily="34" charset="0"/>
                <a:ea typeface="Tahoma" panose="020B0604030504040204" pitchFamily="34" charset="0"/>
                <a:cs typeface="Tahoma" panose="020B0604030504040204" pitchFamily="34" charset="0"/>
              </a:rPr>
              <a:t>HSPA menyediakan kecepatan transmisi data berbeda dalam arus data turun (</a:t>
            </a:r>
            <a:r>
              <a:rPr lang="id-ID" i="1" dirty="0" smtClean="0">
                <a:latin typeface="Tahoma" panose="020B0604030504040204" pitchFamily="34" charset="0"/>
                <a:ea typeface="Tahoma" panose="020B0604030504040204" pitchFamily="34" charset="0"/>
                <a:cs typeface="Tahoma" panose="020B0604030504040204" pitchFamily="34" charset="0"/>
              </a:rPr>
              <a:t>downlink</a:t>
            </a:r>
            <a:r>
              <a:rPr lang="id-ID" dirty="0" smtClean="0">
                <a:latin typeface="Tahoma" panose="020B0604030504040204" pitchFamily="34" charset="0"/>
                <a:ea typeface="Tahoma" panose="020B0604030504040204" pitchFamily="34" charset="0"/>
                <a:cs typeface="Tahoma" panose="020B0604030504040204" pitchFamily="34" charset="0"/>
              </a:rPr>
              <a:t>) dan dalam arus naik (</a:t>
            </a:r>
            <a:r>
              <a:rPr lang="id-ID" i="1" dirty="0" smtClean="0">
                <a:latin typeface="Tahoma" panose="020B0604030504040204" pitchFamily="34" charset="0"/>
                <a:ea typeface="Tahoma" panose="020B0604030504040204" pitchFamily="34" charset="0"/>
                <a:cs typeface="Tahoma" panose="020B0604030504040204" pitchFamily="34" charset="0"/>
              </a:rPr>
              <a:t>uplink</a:t>
            </a:r>
            <a:r>
              <a:rPr lang="id-ID" dirty="0" smtClean="0">
                <a:latin typeface="Tahoma" panose="020B0604030504040204" pitchFamily="34" charset="0"/>
                <a:ea typeface="Tahoma" panose="020B0604030504040204" pitchFamily="34" charset="0"/>
                <a:cs typeface="Tahoma" panose="020B0604030504040204" pitchFamily="34" charset="0"/>
              </a:rPr>
              <a:t>), terkait standar pengembangan yang dilakukan Third Generation Partnership Project (3GPP), oleh karena itu terdapat High-Speed Downlink Packet Access (HSDPA) dan High-Speed Uplink Packet Access (HSUPA) yang menjadi bagian dari keluarga HSPA. Dimana teknologi HSDPA fokus pada kecepatan </a:t>
            </a:r>
            <a:r>
              <a:rPr lang="id-ID" i="1" dirty="0" smtClean="0">
                <a:latin typeface="Tahoma" panose="020B0604030504040204" pitchFamily="34" charset="0"/>
                <a:ea typeface="Tahoma" panose="020B0604030504040204" pitchFamily="34" charset="0"/>
                <a:cs typeface="Tahoma" panose="020B0604030504040204" pitchFamily="34" charset="0"/>
              </a:rPr>
              <a:t>download</a:t>
            </a:r>
            <a:r>
              <a:rPr lang="id-ID" dirty="0" smtClean="0">
                <a:latin typeface="Tahoma" panose="020B0604030504040204" pitchFamily="34" charset="0"/>
                <a:ea typeface="Tahoma" panose="020B0604030504040204" pitchFamily="34" charset="0"/>
                <a:cs typeface="Tahoma" panose="020B0604030504040204" pitchFamily="34" charset="0"/>
              </a:rPr>
              <a:t>, sedangkan teknologi HSUPA fokus pada kecepatan </a:t>
            </a:r>
            <a:r>
              <a:rPr lang="id-ID" i="1" dirty="0" smtClean="0">
                <a:latin typeface="Tahoma" panose="020B0604030504040204" pitchFamily="34" charset="0"/>
                <a:ea typeface="Tahoma" panose="020B0604030504040204" pitchFamily="34" charset="0"/>
                <a:cs typeface="Tahoma" panose="020B0604030504040204" pitchFamily="34" charset="0"/>
              </a:rPr>
              <a:t>upload</a:t>
            </a:r>
            <a:r>
              <a:rPr lang="id-ID" dirty="0" smtClean="0">
                <a:latin typeface="Tahoma" panose="020B0604030504040204" pitchFamily="34" charset="0"/>
                <a:ea typeface="Tahoma" panose="020B0604030504040204" pitchFamily="34" charset="0"/>
                <a:cs typeface="Tahoma" panose="020B0604030504040204" pitchFamily="34" charset="0"/>
              </a:rPr>
              <a:t>.</a:t>
            </a:r>
          </a:p>
          <a:p>
            <a:pPr algn="just"/>
            <a:r>
              <a:rPr lang="id-ID" dirty="0" smtClean="0">
                <a:latin typeface="Tahoma" panose="020B0604030504040204" pitchFamily="34" charset="0"/>
                <a:ea typeface="Tahoma" panose="020B0604030504040204" pitchFamily="34" charset="0"/>
                <a:cs typeface="Tahoma" panose="020B0604030504040204" pitchFamily="34" charset="0"/>
              </a:rPr>
              <a:t>HSDPA merupakan salah satu protokol yang memperbaiki proses </a:t>
            </a:r>
            <a:r>
              <a:rPr lang="id-ID" i="1" dirty="0" smtClean="0">
                <a:latin typeface="Tahoma" panose="020B0604030504040204" pitchFamily="34" charset="0"/>
                <a:ea typeface="Tahoma" panose="020B0604030504040204" pitchFamily="34" charset="0"/>
                <a:cs typeface="Tahoma" panose="020B0604030504040204" pitchFamily="34" charset="0"/>
              </a:rPr>
              <a:t>downlink</a:t>
            </a:r>
            <a:r>
              <a:rPr lang="id-ID" dirty="0" smtClean="0">
                <a:latin typeface="Tahoma" panose="020B0604030504040204" pitchFamily="34" charset="0"/>
                <a:ea typeface="Tahoma" panose="020B0604030504040204" pitchFamily="34" charset="0"/>
                <a:cs typeface="Tahoma" panose="020B0604030504040204" pitchFamily="34" charset="0"/>
              </a:rPr>
              <a:t> atau penurunan data dari </a:t>
            </a:r>
            <a:r>
              <a:rPr lang="id-ID" i="1" dirty="0" smtClean="0">
                <a:latin typeface="Tahoma" panose="020B0604030504040204" pitchFamily="34" charset="0"/>
                <a:ea typeface="Tahoma" panose="020B0604030504040204" pitchFamily="34" charset="0"/>
                <a:cs typeface="Tahoma" panose="020B0604030504040204" pitchFamily="34" charset="0"/>
              </a:rPr>
              <a:t>server</a:t>
            </a:r>
            <a:r>
              <a:rPr lang="id-ID" dirty="0" smtClean="0">
                <a:latin typeface="Tahoma" panose="020B0604030504040204" pitchFamily="34" charset="0"/>
                <a:ea typeface="Tahoma" panose="020B0604030504040204" pitchFamily="34" charset="0"/>
                <a:cs typeface="Tahoma" panose="020B0604030504040204" pitchFamily="34" charset="0"/>
              </a:rPr>
              <a:t> ke perangkat (</a:t>
            </a:r>
            <a:r>
              <a:rPr lang="id-ID" i="1" dirty="0" smtClean="0">
                <a:latin typeface="Tahoma" panose="020B0604030504040204" pitchFamily="34" charset="0"/>
                <a:ea typeface="Tahoma" panose="020B0604030504040204" pitchFamily="34" charset="0"/>
                <a:cs typeface="Tahoma" panose="020B0604030504040204" pitchFamily="34" charset="0"/>
              </a:rPr>
              <a:t>download</a:t>
            </a:r>
            <a:r>
              <a:rPr lang="id-ID" dirty="0" smtClean="0">
                <a:latin typeface="Tahoma" panose="020B0604030504040204" pitchFamily="34" charset="0"/>
                <a:ea typeface="Tahoma" panose="020B0604030504040204" pitchFamily="34" charset="0"/>
                <a:cs typeface="Tahoma" panose="020B0604030504040204" pitchFamily="34" charset="0"/>
              </a:rPr>
              <a:t>), dengan kecepatan mencapai 14.4Mbit/s. Sedangkan proses </a:t>
            </a:r>
            <a:r>
              <a:rPr lang="id-ID" i="1" dirty="0" smtClean="0">
                <a:latin typeface="Tahoma" panose="020B0604030504040204" pitchFamily="34" charset="0"/>
                <a:ea typeface="Tahoma" panose="020B0604030504040204" pitchFamily="34" charset="0"/>
                <a:cs typeface="Tahoma" panose="020B0604030504040204" pitchFamily="34" charset="0"/>
              </a:rPr>
              <a:t>uplink</a:t>
            </a:r>
            <a:r>
              <a:rPr lang="id-ID" dirty="0" smtClean="0">
                <a:latin typeface="Tahoma" panose="020B0604030504040204" pitchFamily="34" charset="0"/>
                <a:ea typeface="Tahoma" panose="020B0604030504040204" pitchFamily="34" charset="0"/>
                <a:cs typeface="Tahoma" panose="020B0604030504040204" pitchFamily="34" charset="0"/>
              </a:rPr>
              <a:t> dalam teknologi HSDPA mencapai 384kbit/s. Dengan kecepatan tersebut, pengguna perangkat bergerak dapat menerima data yang berukuran besar seperti lampiran pada </a:t>
            </a:r>
            <a:r>
              <a:rPr lang="id-ID" i="1" dirty="0" smtClean="0">
                <a:latin typeface="Tahoma" panose="020B0604030504040204" pitchFamily="34" charset="0"/>
                <a:ea typeface="Tahoma" panose="020B0604030504040204" pitchFamily="34" charset="0"/>
                <a:cs typeface="Tahoma" panose="020B0604030504040204" pitchFamily="34" charset="0"/>
              </a:rPr>
              <a:t>email</a:t>
            </a:r>
            <a:r>
              <a:rPr lang="id-ID" dirty="0" smtClean="0">
                <a:latin typeface="Tahoma" panose="020B0604030504040204" pitchFamily="34" charset="0"/>
                <a:ea typeface="Tahoma" panose="020B0604030504040204" pitchFamily="34" charset="0"/>
                <a:cs typeface="Tahoma" panose="020B0604030504040204" pitchFamily="34" charset="0"/>
              </a:rPr>
              <a:t>, presentasi dalam bentuk Power point, ataupun dapat membuka halaman Web. Jaringan HSDPA dengan kecepatan 3.6Mbit/s dapat men-</a:t>
            </a:r>
            <a:r>
              <a:rPr lang="id-ID" i="1" dirty="0" smtClean="0">
                <a:latin typeface="Tahoma" panose="020B0604030504040204" pitchFamily="34" charset="0"/>
                <a:ea typeface="Tahoma" panose="020B0604030504040204" pitchFamily="34" charset="0"/>
                <a:cs typeface="Tahoma" panose="020B0604030504040204" pitchFamily="34" charset="0"/>
              </a:rPr>
              <a:t>download</a:t>
            </a:r>
            <a:r>
              <a:rPr lang="id-ID" dirty="0" smtClean="0">
                <a:latin typeface="Tahoma" panose="020B0604030504040204" pitchFamily="34" charset="0"/>
                <a:ea typeface="Tahoma" panose="020B0604030504040204" pitchFamily="34" charset="0"/>
                <a:cs typeface="Tahoma" panose="020B0604030504040204" pitchFamily="34" charset="0"/>
              </a:rPr>
              <a:t> data musik yang berukuran sekitar 3 Mb dalam waktu 8,3 detik dan data video yang berukuran 5 Mb dalam waktu 13,9 detik. HSDPA hadir sejak tahun 2006 di Eropa.</a:t>
            </a:r>
          </a:p>
          <a:p>
            <a:pPr algn="just"/>
            <a:r>
              <a:rPr lang="id-ID" dirty="0" smtClean="0">
                <a:latin typeface="Tahoma" panose="020B0604030504040204" pitchFamily="34" charset="0"/>
                <a:ea typeface="Tahoma" panose="020B0604030504040204" pitchFamily="34" charset="0"/>
                <a:cs typeface="Tahoma" panose="020B0604030504040204" pitchFamily="34" charset="0"/>
              </a:rPr>
              <a:t>HSUPA merupakan salah satu protokol ponsel yang memperbaiki </a:t>
            </a:r>
            <a:r>
              <a:rPr lang="id-ID" i="1" dirty="0" smtClean="0">
                <a:latin typeface="Tahoma" panose="020B0604030504040204" pitchFamily="34" charset="0"/>
                <a:ea typeface="Tahoma" panose="020B0604030504040204" pitchFamily="34" charset="0"/>
                <a:cs typeface="Tahoma" panose="020B0604030504040204" pitchFamily="34" charset="0"/>
              </a:rPr>
              <a:t>uplink</a:t>
            </a:r>
            <a:r>
              <a:rPr lang="id-ID" dirty="0" smtClean="0">
                <a:latin typeface="Tahoma" panose="020B0604030504040204" pitchFamily="34" charset="0"/>
                <a:ea typeface="Tahoma" panose="020B0604030504040204" pitchFamily="34" charset="0"/>
                <a:cs typeface="Tahoma" panose="020B0604030504040204" pitchFamily="34" charset="0"/>
              </a:rPr>
              <a:t> atau penaikan data dari perangkat ke </a:t>
            </a:r>
            <a:r>
              <a:rPr lang="id-ID" i="1" dirty="0" smtClean="0">
                <a:latin typeface="Tahoma" panose="020B0604030504040204" pitchFamily="34" charset="0"/>
                <a:ea typeface="Tahoma" panose="020B0604030504040204" pitchFamily="34" charset="0"/>
                <a:cs typeface="Tahoma" panose="020B0604030504040204" pitchFamily="34" charset="0"/>
              </a:rPr>
              <a:t>server</a:t>
            </a:r>
            <a:r>
              <a:rPr lang="id-ID" dirty="0" smtClean="0">
                <a:latin typeface="Tahoma" panose="020B0604030504040204" pitchFamily="34" charset="0"/>
                <a:ea typeface="Tahoma" panose="020B0604030504040204" pitchFamily="34" charset="0"/>
                <a:cs typeface="Tahoma" panose="020B0604030504040204" pitchFamily="34" charset="0"/>
              </a:rPr>
              <a:t> (</a:t>
            </a:r>
            <a:r>
              <a:rPr lang="id-ID" i="1" dirty="0" smtClean="0">
                <a:latin typeface="Tahoma" panose="020B0604030504040204" pitchFamily="34" charset="0"/>
                <a:ea typeface="Tahoma" panose="020B0604030504040204" pitchFamily="34" charset="0"/>
                <a:cs typeface="Tahoma" panose="020B0604030504040204" pitchFamily="34" charset="0"/>
              </a:rPr>
              <a:t>upload</a:t>
            </a:r>
            <a:r>
              <a:rPr lang="id-ID" dirty="0" smtClean="0">
                <a:latin typeface="Tahoma" panose="020B0604030504040204" pitchFamily="34" charset="0"/>
                <a:ea typeface="Tahoma" panose="020B0604030504040204" pitchFamily="34" charset="0"/>
                <a:cs typeface="Tahoma" panose="020B0604030504040204" pitchFamily="34" charset="0"/>
              </a:rPr>
              <a:t>) yang mencapai 5.76Mbit/s. Dengan kecepatan ini, pengguna dapat lebih mudah meng-</a:t>
            </a:r>
            <a:r>
              <a:rPr lang="id-ID" i="1" dirty="0" smtClean="0">
                <a:latin typeface="Tahoma" panose="020B0604030504040204" pitchFamily="34" charset="0"/>
                <a:ea typeface="Tahoma" panose="020B0604030504040204" pitchFamily="34" charset="0"/>
                <a:cs typeface="Tahoma" panose="020B0604030504040204" pitchFamily="34" charset="0"/>
              </a:rPr>
              <a:t>upload</a:t>
            </a:r>
            <a:r>
              <a:rPr lang="id-ID" dirty="0" smtClean="0">
                <a:latin typeface="Tahoma" panose="020B0604030504040204" pitchFamily="34" charset="0"/>
                <a:ea typeface="Tahoma" panose="020B0604030504040204" pitchFamily="34" charset="0"/>
                <a:cs typeface="Tahoma" panose="020B0604030504040204" pitchFamily="34" charset="0"/>
              </a:rPr>
              <a:t> tulisan, gambar, maupun video ke blog pribadi atapun situs seperti YouTube hanya dalam waktu beberapa detik saja. HSUPA juga dapat mempermudah melakukan </a:t>
            </a:r>
            <a:r>
              <a:rPr lang="id-ID" i="1" dirty="0" smtClean="0">
                <a:latin typeface="Tahoma" panose="020B0604030504040204" pitchFamily="34" charset="0"/>
                <a:ea typeface="Tahoma" panose="020B0604030504040204" pitchFamily="34" charset="0"/>
                <a:cs typeface="Tahoma" panose="020B0604030504040204" pitchFamily="34" charset="0"/>
              </a:rPr>
              <a:t>video streaming</a:t>
            </a:r>
            <a:r>
              <a:rPr lang="id-ID" dirty="0" smtClean="0">
                <a:latin typeface="Tahoma" panose="020B0604030504040204" pitchFamily="34" charset="0"/>
                <a:ea typeface="Tahoma" panose="020B0604030504040204" pitchFamily="34" charset="0"/>
                <a:cs typeface="Tahoma" panose="020B0604030504040204" pitchFamily="34" charset="0"/>
              </a:rPr>
              <a:t> dengan kualitas DVD, konverensi video, </a:t>
            </a:r>
            <a:r>
              <a:rPr lang="id-ID" i="1" dirty="0" smtClean="0">
                <a:latin typeface="Tahoma" panose="020B0604030504040204" pitchFamily="34" charset="0"/>
                <a:ea typeface="Tahoma" panose="020B0604030504040204" pitchFamily="34" charset="0"/>
                <a:cs typeface="Tahoma" panose="020B0604030504040204" pitchFamily="34" charset="0"/>
              </a:rPr>
              <a:t>game real-time</a:t>
            </a:r>
            <a:r>
              <a:rPr lang="id-ID" dirty="0" smtClean="0">
                <a:latin typeface="Tahoma" panose="020B0604030504040204" pitchFamily="34" charset="0"/>
                <a:ea typeface="Tahoma" panose="020B0604030504040204" pitchFamily="34" charset="0"/>
                <a:cs typeface="Tahoma" panose="020B0604030504040204" pitchFamily="34" charset="0"/>
              </a:rPr>
              <a:t>, </a:t>
            </a:r>
            <a:r>
              <a:rPr lang="id-ID" i="1" dirty="0" smtClean="0">
                <a:latin typeface="Tahoma" panose="020B0604030504040204" pitchFamily="34" charset="0"/>
                <a:ea typeface="Tahoma" panose="020B0604030504040204" pitchFamily="34" charset="0"/>
                <a:cs typeface="Tahoma" panose="020B0604030504040204" pitchFamily="34" charset="0"/>
              </a:rPr>
              <a:t>email</a:t>
            </a:r>
            <a:r>
              <a:rPr lang="id-ID" dirty="0" smtClean="0">
                <a:latin typeface="Tahoma" panose="020B0604030504040204" pitchFamily="34" charset="0"/>
                <a:ea typeface="Tahoma" panose="020B0604030504040204" pitchFamily="34" charset="0"/>
                <a:cs typeface="Tahoma" panose="020B0604030504040204" pitchFamily="34" charset="0"/>
              </a:rPr>
              <a:t>, dan MMS. Saat terjadi kegagalan dalam pengiriman data, HSUPA dapat melakukan pengiriman ulang. Tingkat kecepatan pengiriman juga dapat disesuaikan dengan keadaan ketika terjadi gangguan jaringan transmisi. HSUPA diluncurkan secara komersial pertama kali pada awal tahun 2007.</a:t>
            </a:r>
          </a:p>
          <a:p>
            <a:pPr algn="just"/>
            <a:r>
              <a:rPr lang="id-ID" b="1" dirty="0" smtClean="0">
                <a:latin typeface="Tahoma" panose="020B0604030504040204" pitchFamily="34" charset="0"/>
                <a:ea typeface="Tahoma" panose="020B0604030504040204" pitchFamily="34" charset="0"/>
                <a:cs typeface="Tahoma" panose="020B0604030504040204" pitchFamily="34" charset="0"/>
              </a:rPr>
              <a:t>HSPA+</a:t>
            </a:r>
          </a:p>
          <a:p>
            <a:pPr algn="just"/>
            <a:r>
              <a:rPr lang="id-ID" dirty="0" smtClean="0">
                <a:latin typeface="Tahoma" panose="020B0604030504040204" pitchFamily="34" charset="0"/>
                <a:ea typeface="Tahoma" panose="020B0604030504040204" pitchFamily="34" charset="0"/>
                <a:cs typeface="Tahoma" panose="020B0604030504040204" pitchFamily="34" charset="0"/>
              </a:rPr>
              <a:t>HSPA+ atau disebut juga evolusi HSPA adalah teknologi standar pita lebar nirkabel yang akan hadir dengan kemampuan pengiriman data mencapai 42Mbit/s untuk </a:t>
            </a:r>
            <a:r>
              <a:rPr lang="id-ID" i="1" dirty="0" smtClean="0">
                <a:latin typeface="Tahoma" panose="020B0604030504040204" pitchFamily="34" charset="0"/>
                <a:ea typeface="Tahoma" panose="020B0604030504040204" pitchFamily="34" charset="0"/>
                <a:cs typeface="Tahoma" panose="020B0604030504040204" pitchFamily="34" charset="0"/>
              </a:rPr>
              <a:t>download</a:t>
            </a:r>
            <a:r>
              <a:rPr lang="id-ID" dirty="0" smtClean="0">
                <a:latin typeface="Tahoma" panose="020B0604030504040204" pitchFamily="34" charset="0"/>
                <a:ea typeface="Tahoma" panose="020B0604030504040204" pitchFamily="34" charset="0"/>
                <a:cs typeface="Tahoma" panose="020B0604030504040204" pitchFamily="34" charset="0"/>
              </a:rPr>
              <a:t> dengan menggunakan modulasi 64QAM dan 11Mbit/s untuk </a:t>
            </a:r>
            <a:r>
              <a:rPr lang="id-ID" i="1" dirty="0" smtClean="0">
                <a:latin typeface="Tahoma" panose="020B0604030504040204" pitchFamily="34" charset="0"/>
                <a:ea typeface="Tahoma" panose="020B0604030504040204" pitchFamily="34" charset="0"/>
                <a:cs typeface="Tahoma" panose="020B0604030504040204" pitchFamily="34" charset="0"/>
              </a:rPr>
              <a:t>upload</a:t>
            </a:r>
            <a:r>
              <a:rPr lang="id-ID" dirty="0" smtClean="0">
                <a:latin typeface="Tahoma" panose="020B0604030504040204" pitchFamily="34" charset="0"/>
                <a:ea typeface="Tahoma" panose="020B0604030504040204" pitchFamily="34" charset="0"/>
                <a:cs typeface="Tahoma" panose="020B0604030504040204" pitchFamily="34" charset="0"/>
              </a:rPr>
              <a:t> dengan modulasi 16QAM. Pengembangan lainnya pada HSPA+ adalah tambahan penggunaan antena Multiple Input Multiple Output (MIMO) untuk membantu peningkatan kecepatan data. HSPA+ memberikan pilihan berupa arsitektur </a:t>
            </a:r>
            <a:r>
              <a:rPr lang="id-ID" i="1" dirty="0" smtClean="0">
                <a:latin typeface="Tahoma" panose="020B0604030504040204" pitchFamily="34" charset="0"/>
                <a:ea typeface="Tahoma" panose="020B0604030504040204" pitchFamily="34" charset="0"/>
                <a:cs typeface="Tahoma" panose="020B0604030504040204" pitchFamily="34" charset="0"/>
              </a:rPr>
              <a:t>all-IP</a:t>
            </a:r>
            <a:r>
              <a:rPr lang="id-ID" dirty="0" smtClean="0">
                <a:latin typeface="Tahoma" panose="020B0604030504040204" pitchFamily="34" charset="0"/>
                <a:ea typeface="Tahoma" panose="020B0604030504040204" pitchFamily="34" charset="0"/>
                <a:cs typeface="Tahoma" panose="020B0604030504040204" pitchFamily="34" charset="0"/>
              </a:rPr>
              <a:t> yang dapat mempercepat jaringan serta lebih murah dalam pembayaran dan pengendaliannya.</a:t>
            </a:r>
          </a:p>
          <a:p>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27</a:t>
            </a:fld>
            <a:endParaRPr lang="id-ID"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id-ID" b="1" dirty="0" smtClean="0">
                <a:latin typeface="Tahoma" panose="020B0604030504040204" pitchFamily="34" charset="0"/>
                <a:ea typeface="Tahoma" panose="020B0604030504040204" pitchFamily="34" charset="0"/>
                <a:cs typeface="Tahoma" panose="020B0604030504040204" pitchFamily="34" charset="0"/>
              </a:rPr>
              <a:t>4G-R</a:t>
            </a:r>
          </a:p>
          <a:p>
            <a:pPr algn="just"/>
            <a:r>
              <a:rPr lang="id-ID" dirty="0" smtClean="0">
                <a:latin typeface="Tahoma" panose="020B0604030504040204" pitchFamily="34" charset="0"/>
                <a:ea typeface="Tahoma" panose="020B0604030504040204" pitchFamily="34" charset="0"/>
                <a:cs typeface="Tahoma" panose="020B0604030504040204" pitchFamily="34" charset="0"/>
              </a:rPr>
              <a:t>WLAN IEEE 802.11 adalah sistem yang telah mencapai throughput sampai dengan 54Mbps akan tetapi masih terbatas pada area layanan yang hanya mencapai beberapa ratus meter saja (200 – 300 meter). Dilain pihak, jaringan selular saat ini (seperti cdma2000 1x EV-DO) dapat mengcover layanan sejauh beberapa kilometer, akan tetapi throughput sel nya hanya mencapai 2Mbps. Berdasarkan hal ini, adalah sangat esensial untuk mengembangkan sistem yang inovatif yang memiliki throughput yang tinggi dan jangkauan layanan yang lebar.</a:t>
            </a:r>
          </a:p>
          <a:p>
            <a:pPr algn="just"/>
            <a:r>
              <a:rPr lang="id-ID" dirty="0" smtClean="0">
                <a:latin typeface="Tahoma" panose="020B0604030504040204" pitchFamily="34" charset="0"/>
                <a:ea typeface="Tahoma" panose="020B0604030504040204" pitchFamily="34" charset="0"/>
                <a:cs typeface="Tahoma" panose="020B0604030504040204" pitchFamily="34" charset="0"/>
              </a:rPr>
              <a:t>Sistem baru 4G yang inovatif ini menggunakan teknik-teknik yang berbeda dari pendahulunya, seperti penggunaan orthogonal frequency division multiplexing/multiple access (OFDM/OFDMA) dan antenna dengan sistem multiple input multiple output (MIMO). Untuk mendukung berbagai kondisi, seperti mobilitas pengguna, baik yang bergerak dengan kecepatan tinggi (mobile) atau pun yang berkecepatan rendah (nomadic), jenis trafik (data atau suara), atau batasan cakupan (cellcentre/boundary), maka dikembangkanlah teknik-teknik yang mengkombinasikan beberapa akses jamak (hybrid multiple access).</a:t>
            </a:r>
          </a:p>
          <a:p>
            <a:pPr algn="just"/>
            <a:r>
              <a:rPr lang="id-ID" dirty="0" smtClean="0">
                <a:latin typeface="Tahoma" panose="020B0604030504040204" pitchFamily="34" charset="0"/>
                <a:ea typeface="Tahoma" panose="020B0604030504040204" pitchFamily="34" charset="0"/>
                <a:cs typeface="Tahoma" panose="020B0604030504040204" pitchFamily="34" charset="0"/>
              </a:rPr>
              <a:t>Kandidat teknologi 4G-R yang paling kuat adalah teknologi jaringan yang berbasis pada standard IEEE 802.16 dan ETSI/HIPERMAN, yang dikenal dengan jaringan WiMAX. Standar jaringan ini terus dikembangkan, dari yang paling awal 802.16 yang hanya mendukung topologi akses point-to-multipoint line of sight (PMP - LOS), 802.16d yang mendukung topologi mesh non line of sight (mesh-NLOS), 802.16e yang mendukung mobilitas, hingga yang terakhir yang masih berjalan, 802.16j yang mendukung relay bergerak multi hop (multihop mobile relay-MMR) dan 802.16m advance air interface yang memungkinkan rate data 100Mb/s untuk aplikasi bergerak (mobile application) dan 1Gb/s untuk aplikasi tetap (fixed application) sesuai dengan persyaratan IMT-Advanced. Pengembangan jaringan 4G inovatif ini, terutama dalam lapisan Medium Acces Control (MAC layer – L2) dan lapisan fisik (PHY layer – L1).</a:t>
            </a:r>
          </a:p>
          <a:p>
            <a:r>
              <a:rPr lang="id-ID" b="1" dirty="0" smtClean="0">
                <a:latin typeface="Tahoma" panose="020B0604030504040204" pitchFamily="34" charset="0"/>
                <a:ea typeface="Tahoma" panose="020B0604030504040204" pitchFamily="34" charset="0"/>
                <a:cs typeface="Tahoma" panose="020B0604030504040204" pitchFamily="34" charset="0"/>
              </a:rPr>
              <a:t>4G-E</a:t>
            </a:r>
          </a:p>
          <a:p>
            <a:pPr algn="just"/>
            <a:r>
              <a:rPr lang="id-ID" dirty="0" smtClean="0">
                <a:latin typeface="Tahoma" panose="020B0604030504040204" pitchFamily="34" charset="0"/>
                <a:ea typeface="Tahoma" panose="020B0604030504040204" pitchFamily="34" charset="0"/>
                <a:cs typeface="Tahoma" panose="020B0604030504040204" pitchFamily="34" charset="0"/>
              </a:rPr>
              <a:t>Berbeda dengan teknologi 4G-R, teknologi yang di usung oleh 4G-E merupakan pengembangan teknologi berbasis 3G – Universal Mobile Telecommunication System (UMTS) yang telah diimplementasikan oleh the Third Generation Partnership Project (3GPP) dan dikenal dengan nama 3GPP Long Term Evolution (LTE). LTE diperkenalkan sebagai standard 3GPP Release 8. Pada awalnya pengembangannya, LTE dinyatakan sebagai bentuk peningkatan teknologi 3G atau pre-4G karena hanya merupakan pengembangan dari UMTS. Selain itu dengan spesifikasi peak rates 100 Mbps untuk downlink dan 50 Mbps untuk uplink, LTE jelas tidak memenuhi kriteri teknologi 4G yang ditetapkan ITU-IMT Advanced.</a:t>
            </a:r>
            <a:br>
              <a:rPr lang="id-ID" dirty="0" smtClean="0">
                <a:latin typeface="Tahoma" panose="020B0604030504040204" pitchFamily="34" charset="0"/>
                <a:ea typeface="Tahoma" panose="020B0604030504040204" pitchFamily="34" charset="0"/>
                <a:cs typeface="Tahoma" panose="020B0604030504040204" pitchFamily="34" charset="0"/>
              </a:rPr>
            </a:br>
            <a:r>
              <a:rPr lang="id-ID" dirty="0" smtClean="0">
                <a:latin typeface="Tahoma" panose="020B0604030504040204" pitchFamily="34" charset="0"/>
                <a:ea typeface="Tahoma" panose="020B0604030504040204" pitchFamily="34" charset="0"/>
                <a:cs typeface="Tahoma" panose="020B0604030504040204" pitchFamily="34" charset="0"/>
              </a:rPr>
              <a:t>Menyikapi hal tersebut, dalam workshop yang diadakan di China bulan April 2008, 3GPP/3GPP2 berkomitmen untuk meningkatkan spesifikasi LTE untuk memenuhi kriteria 4G. Peningkatan spesifikasi ini dikenal dengan LTE-Advanced (LTE-A). Selain memenuhi peak rates 1 Gbps, peningkatan spesifikasi juga dilakukan pada elemen Radio Access Network (RAN) dan Radio Access Control (RAC) untuk meningkatkan performance jaringan. Standard resmi LTE-A ditetapkan dalam 3GPP Release 10, dan diharapkan akan diluncurkan pada kuartal ketiga 2010.</a:t>
            </a:r>
          </a:p>
          <a:p>
            <a:pPr algn="just"/>
            <a:r>
              <a:rPr lang="id-ID" dirty="0" smtClean="0">
                <a:latin typeface="Tahoma" panose="020B0604030504040204" pitchFamily="34" charset="0"/>
                <a:ea typeface="Tahoma" panose="020B0604030504040204" pitchFamily="34" charset="0"/>
                <a:cs typeface="Tahoma" panose="020B0604030504040204" pitchFamily="34" charset="0"/>
              </a:rPr>
              <a:t>Sementara standard air interface untuk teknologi 4G-R masih terus dalam pengembangan, demikian juga halnya untuk standard compliances dan conformances melalui WiMAX forum. Dilain pihak peluang 4G-E sangat terbuka untuk dipasarkan, terutama oleh operator incumbent, melalui pre-4G LTE atau paling tidak dengan mengimplementasikan standard 3GPP Release 5 dan Release 6 yang dikenal dengan nama IP Multimedia Subystem (IMS).</a:t>
            </a:r>
          </a:p>
          <a:p>
            <a:r>
              <a:rPr lang="id-ID" b="1" dirty="0" smtClean="0">
                <a:latin typeface="Tahoma" panose="020B0604030504040204" pitchFamily="34" charset="0"/>
                <a:ea typeface="Tahoma" panose="020B0604030504040204" pitchFamily="34" charset="0"/>
                <a:cs typeface="Tahoma" panose="020B0604030504040204" pitchFamily="34" charset="0"/>
              </a:rPr>
              <a:t>IMS</a:t>
            </a:r>
          </a:p>
          <a:p>
            <a:pPr algn="just"/>
            <a:r>
              <a:rPr lang="id-ID" dirty="0" smtClean="0">
                <a:latin typeface="Tahoma" panose="020B0604030504040204" pitchFamily="34" charset="0"/>
                <a:ea typeface="Tahoma" panose="020B0604030504040204" pitchFamily="34" charset="0"/>
                <a:cs typeface="Tahoma" panose="020B0604030504040204" pitchFamily="34" charset="0"/>
              </a:rPr>
              <a:t>Standard IP-Media Subsystem (IMS) dapat menjembatani sekaligus mengkonvergensikan berbagai teknologi jaringan, sehingga operator incumbent dengan teknologi GSM/GPRS/EDGE, UMTS/3G, maupun tradisional PSTN dapat untuk bermigrasi dan memberikan layanan 4G dengan interoperability antar sistem yang terjamin.</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28</a:t>
            </a:fld>
            <a:endParaRPr lang="id-ID"/>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29</a:t>
            </a:fld>
            <a:endParaRPr lang="id-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3</a:t>
            </a:fld>
            <a:endParaRPr lang="id-ID"/>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30</a:t>
            </a:fld>
            <a:endParaRPr lang="id-ID"/>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just"/>
            <a:r>
              <a:rPr lang="id-ID" sz="1200" b="1" dirty="0" smtClean="0">
                <a:latin typeface="Tahoma" panose="020B0604030504040204" pitchFamily="34" charset="0"/>
                <a:ea typeface="Tahoma" panose="020B0604030504040204" pitchFamily="34" charset="0"/>
                <a:cs typeface="Tahoma" panose="020B0604030504040204" pitchFamily="34" charset="0"/>
              </a:rPr>
              <a:t>Radio Sub System</a:t>
            </a: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Radio Sub system merupakan sistem perangkat yang menghubungkan pelanggan dengan sistem sentral. Radio Sub system terdiri dari 3 komponen:</a:t>
            </a:r>
          </a:p>
          <a:p>
            <a:pPr marL="228600" indent="-228600" algn="just">
              <a:buFont typeface="+mj-lt"/>
              <a:buAutoNum type="arabicPeriod"/>
            </a:pPr>
            <a:r>
              <a:rPr lang="id-ID" sz="1200" b="1" dirty="0" smtClean="0">
                <a:latin typeface="Tahoma" panose="020B0604030504040204" pitchFamily="34" charset="0"/>
                <a:ea typeface="Tahoma" panose="020B0604030504040204" pitchFamily="34" charset="0"/>
                <a:cs typeface="Tahoma" panose="020B0604030504040204" pitchFamily="34" charset="0"/>
              </a:rPr>
              <a:t>Mobile Station (MS)</a:t>
            </a:r>
          </a:p>
          <a:p>
            <a:pPr marL="269875" lvl="1" algn="just"/>
            <a:r>
              <a:rPr lang="id-ID" sz="1200" dirty="0" smtClean="0">
                <a:latin typeface="Tahoma" panose="020B0604030504040204" pitchFamily="34" charset="0"/>
                <a:ea typeface="Tahoma" panose="020B0604030504040204" pitchFamily="34" charset="0"/>
                <a:cs typeface="Tahoma" panose="020B0604030504040204" pitchFamily="34" charset="0"/>
              </a:rPr>
              <a:t>MS merupakan perangkat yang digunakan oleh pelanggan untuk dapat memperoleh layanan komunikasi bergerak. Bahasa awamnya, MS adalah Handphone yang kita pakai sekarang. MS dilengkapi dengan sebuah smart card yang dikenal dengan SIM card ( Subscriber Identity Module ) yang berisi nomor identitas pelanggan.</a:t>
            </a:r>
            <a:endParaRPr lang="id-ID" sz="1200" b="1" dirty="0" smtClean="0">
              <a:latin typeface="Tahoma" panose="020B0604030504040204" pitchFamily="34" charset="0"/>
              <a:ea typeface="Tahoma" panose="020B0604030504040204" pitchFamily="34" charset="0"/>
              <a:cs typeface="Tahoma" panose="020B0604030504040204" pitchFamily="34" charset="0"/>
            </a:endParaRPr>
          </a:p>
          <a:p>
            <a:pPr marL="228600" indent="-228600" algn="just">
              <a:buFont typeface="+mj-lt"/>
              <a:buAutoNum type="arabicPeriod"/>
            </a:pPr>
            <a:r>
              <a:rPr lang="id-ID" sz="1200" b="1" dirty="0" smtClean="0">
                <a:latin typeface="Tahoma" panose="020B0604030504040204" pitchFamily="34" charset="0"/>
                <a:ea typeface="Tahoma" panose="020B0604030504040204" pitchFamily="34" charset="0"/>
                <a:cs typeface="Tahoma" panose="020B0604030504040204" pitchFamily="34" charset="0"/>
              </a:rPr>
              <a:t>Base Station System (BSS)</a:t>
            </a:r>
          </a:p>
          <a:p>
            <a:pPr marL="266700" algn="just"/>
            <a:r>
              <a:rPr lang="id-ID" sz="1200" dirty="0" smtClean="0">
                <a:latin typeface="Tahoma" panose="020B0604030504040204" pitchFamily="34" charset="0"/>
                <a:ea typeface="Tahoma" panose="020B0604030504040204" pitchFamily="34" charset="0"/>
                <a:cs typeface="Tahoma" panose="020B0604030504040204" pitchFamily="34" charset="0"/>
              </a:rPr>
              <a:t>Terdiri  atas tiga bagian :</a:t>
            </a:r>
          </a:p>
          <a:p>
            <a:pPr marL="495300" indent="-228600" algn="jus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Base Transceiver Station (BTS); yang merupakan perangkat pemancar dan penerima  yang memberikan sinyal radio pada mobile station (MS). Dalam BTS terdapat kanal trafik, kanal broadcast, kanal kontrol yang digunakan untuk komunikasi</a:t>
            </a:r>
          </a:p>
          <a:p>
            <a:pPr marL="495300" indent="-228600" algn="jus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Base Station Controller (BSC) ; BSC membawahi satu atau lebih BTS serta mengatur trafik yang datang dan pergi dari BSC menuju MSC atau BTS.  BSC mengelola sumber radio dalam pemberian frekuensi untuk setiap BTS dan mengatur handover ketika mobile station melewati batas antar sel.</a:t>
            </a:r>
          </a:p>
          <a:p>
            <a:pPr marL="495300" indent="-228600" algn="just">
              <a:buAutoNum type="arabicPeriod"/>
            </a:pPr>
            <a:r>
              <a:rPr lang="en-US" sz="1200" dirty="0" err="1" smtClean="0">
                <a:latin typeface="Tahoma" panose="020B0604030504040204" pitchFamily="34" charset="0"/>
                <a:ea typeface="Tahoma" panose="020B0604030504040204" pitchFamily="34" charset="0"/>
                <a:cs typeface="Tahoma" panose="020B0604030504040204" pitchFamily="34" charset="0"/>
              </a:rPr>
              <a:t>Transcoding</a:t>
            </a:r>
            <a:r>
              <a:rPr lang="en-US" sz="1200" dirty="0" smtClean="0">
                <a:latin typeface="Tahoma" panose="020B0604030504040204" pitchFamily="34" charset="0"/>
                <a:ea typeface="Tahoma" panose="020B0604030504040204" pitchFamily="34" charset="0"/>
                <a:cs typeface="Tahoma" panose="020B0604030504040204" pitchFamily="34" charset="0"/>
              </a:rPr>
              <a:t> and Rate Adaption Unit (TRAU)</a:t>
            </a:r>
            <a:r>
              <a:rPr lang="id-ID" sz="1200" dirty="0" smtClean="0">
                <a:latin typeface="Tahoma" panose="020B0604030504040204" pitchFamily="34" charset="0"/>
                <a:ea typeface="Tahoma" panose="020B0604030504040204" pitchFamily="34" charset="0"/>
                <a:cs typeface="Tahoma" panose="020B0604030504040204" pitchFamily="34" charset="0"/>
              </a:rPr>
              <a:t> ; TRAU berfungsi untuk pengkodean pembicaraan (speech transcoding) dari BSC ke MSC dan sebaliknya serta melakukan penyesuaian kecepatan (rate adaption) data atau suara dari 64 Kbps yang keluar dari MSC menjadi 16 Kbps yang menuju BSC untuk efisiensi kanal transmisi.</a:t>
            </a:r>
          </a:p>
          <a:p>
            <a:pPr algn="just"/>
            <a:endParaRPr lang="id-ID" sz="1200" dirty="0" smtClean="0">
              <a:latin typeface="Tahoma" panose="020B0604030504040204" pitchFamily="34" charset="0"/>
              <a:ea typeface="Tahoma" panose="020B0604030504040204" pitchFamily="34" charset="0"/>
              <a:cs typeface="Tahoma" panose="020B0604030504040204" pitchFamily="34" charset="0"/>
            </a:endParaRPr>
          </a:p>
          <a:p>
            <a:pPr algn="just"/>
            <a:r>
              <a:rPr lang="id-ID" sz="1200" b="1" dirty="0" smtClean="0">
                <a:latin typeface="Tahoma" panose="020B0604030504040204" pitchFamily="34" charset="0"/>
                <a:ea typeface="Tahoma" panose="020B0604030504040204" pitchFamily="34" charset="0"/>
                <a:cs typeface="Tahoma" panose="020B0604030504040204" pitchFamily="34" charset="0"/>
              </a:rPr>
              <a:t>Switching Sub System</a:t>
            </a:r>
          </a:p>
          <a:p>
            <a:pPr algn="just"/>
            <a:r>
              <a:rPr lang="id-ID" sz="1200" dirty="0" smtClean="0">
                <a:latin typeface="Tahoma" panose="020B0604030504040204" pitchFamily="34" charset="0"/>
                <a:ea typeface="Tahoma" panose="020B0604030504040204" pitchFamily="34" charset="0"/>
                <a:cs typeface="Tahoma" panose="020B0604030504040204" pitchFamily="34" charset="0"/>
              </a:rPr>
              <a:t>Switcing Sub System Merupakan gabungan perangkat-perangkat yang saling terkait guna mendukung fungsi switching dan database pelanggan, terdiri dari beberapa bagian yaitu :</a:t>
            </a:r>
          </a:p>
          <a:p>
            <a:pPr marL="228600" indent="-228600" algn="just">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Mobile Switching Center (MSC) ; MSC mempunyai fungsi utama sebagai sentral penyambungan, yang juga bisa memberikan fungsi-fungsi lain. MSC terhubung ke BSS dan jaringan luar seperti MSC lain, PSTN, PLMN, ISDN dan lain-lain.</a:t>
            </a:r>
          </a:p>
          <a:p>
            <a:pPr marL="228600" indent="-228600" algn="just">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Home Location Register (HLR) ; HLR merupakan database yang berisi data pelanggan yang tetap. Data tersebut antara lain, layanan pelanggan, layanan tambahan dan informasi mengenai lokasi pelanggan yang paling akhir ( up date ).</a:t>
            </a:r>
          </a:p>
          <a:p>
            <a:pPr marL="228600" indent="-228600" algn="just">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Visitor Location Register (VLR) ; VLR merupakan database yang berisi informasi sementara mengenai pelanggan yang tidak terdaftar pada suatu MSC yang memasuki area MSC tersebut.</a:t>
            </a:r>
          </a:p>
          <a:p>
            <a:pPr marL="228600" indent="-228600" algn="just">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Authentication Center (AuC) ; AuC berisi database yang menyimpan informasi rahasia yang disimpan dalam bentuk format kode. AuC digunakan untuk mengontrol penggunaan jaringan yang sah dan mencegah semua pelanggan yang melakukan kecurangan.</a:t>
            </a:r>
          </a:p>
          <a:p>
            <a:pPr marL="228600" indent="-228600" algn="just">
              <a:buFont typeface="+mj-lt"/>
              <a:buAutoNum type="arabicPeriod"/>
            </a:pPr>
            <a:r>
              <a:rPr lang="id-ID" sz="1200" dirty="0" smtClean="0">
                <a:latin typeface="Tahoma" panose="020B0604030504040204" pitchFamily="34" charset="0"/>
                <a:ea typeface="Tahoma" panose="020B0604030504040204" pitchFamily="34" charset="0"/>
                <a:cs typeface="Tahoma" panose="020B0604030504040204" pitchFamily="34" charset="0"/>
              </a:rPr>
              <a:t>Equipment Identity Register (EIR) ; EIR berisi database terpusat yang berguna untuk validasi International Mobile Equipment Identity(IMEI).</a:t>
            </a:r>
          </a:p>
          <a:p>
            <a:pPr marL="228600" indent="-228600" algn="just">
              <a:buFont typeface="+mj-lt"/>
              <a:buAutoNum type="arabicPeriod"/>
            </a:pPr>
            <a:endParaRPr lang="id-ID" sz="1200" dirty="0" smtClean="0">
              <a:latin typeface="Tahoma" panose="020B0604030504040204" pitchFamily="34" charset="0"/>
              <a:ea typeface="Tahoma" panose="020B0604030504040204" pitchFamily="34" charset="0"/>
              <a:cs typeface="Tahoma" panose="020B0604030504040204" pitchFamily="34" charset="0"/>
            </a:endParaRPr>
          </a:p>
          <a:p>
            <a:pPr marL="228600" indent="-228600" algn="just">
              <a:buFont typeface="+mj-lt"/>
              <a:buAutoNum type="arabicPeriod"/>
            </a:pPr>
            <a:endParaRPr lang="id-ID" sz="1200" dirty="0" smtClean="0">
              <a:latin typeface="Tahoma" panose="020B0604030504040204" pitchFamily="34" charset="0"/>
              <a:ea typeface="Tahoma" panose="020B0604030504040204" pitchFamily="34" charset="0"/>
              <a:cs typeface="Tahoma" panose="020B0604030504040204" pitchFamily="34" charset="0"/>
            </a:endParaRPr>
          </a:p>
          <a:p>
            <a:endParaRPr lang="id-ID" sz="12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31</a:t>
            </a:fld>
            <a:endParaRPr lang="id-ID"/>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Autofit/>
          </a:bodyPr>
          <a:lstStyle/>
          <a:p>
            <a:pPr algn="just"/>
            <a:r>
              <a:rPr lang="id-ID" sz="1200" b="0" dirty="0" smtClean="0">
                <a:latin typeface="Tahoma" panose="020B0604030504040204" pitchFamily="34" charset="0"/>
                <a:ea typeface="Tahoma" panose="020B0604030504040204" pitchFamily="34" charset="0"/>
                <a:cs typeface="Tahoma" panose="020B0604030504040204" pitchFamily="34" charset="0"/>
              </a:rPr>
              <a:t>Dimana Pengertian dari gambar tersebut adalah :</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UM Interface : Adalah interface standar untuk telepon seluler GSM antara Mobile Station (MS) dengan BTS.</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AIR INTERFACE Merupakan interface antara MS (mobile station) dan BTS (Base Transmission Sistem). Pada interface ini voice dan data yang ditansmisikan melalui Physical Channel. Media yang digunakan adalah udara. Didalam udara interface dibagi menjadi 3 layer yang masing masing fungsi layer ini sangat spesifik.</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Abis-Interface adalah interface antara BTS dan BSC. Abis-interface adalah sebuah interface PCM 32, sma seperti interface terestrial lainnya di GSM. Kecepatan transmisi pada Abis-interface adalah 2.048 Mbps, yang dibagi dalam 32 kanal dengan kecepatan masing-masing kanal sebesar  64 Kbps. Protocol-protocol di Abis-interface sangat bersifat vendor specifik, konsekwensinya, sebuah BTS dari pabrikan vendor A tidak bisa dihubungkan dengan BSC dari pabrikan vendor B.</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A-Interface  adalah interface antara BSC dan MSC. Secara phisik, A-interface terdiri dari satu atau lebih link PCM antara MSC dan BSC, dimana tiap-tiap linknya berkapasitas 2 Mbps. A-interface dapat dibagi menjadi 2 bagian</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Bagian antara BTS dan TRAU, dimana data yang ditansmisikan masih dalam bentuk yang dikompress.</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Bagian antara TRAU dan MSC, dimana data yang ditransmisikan tidak dalam bentuk yang dikompress.</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B – Interface adalah interface antara MSC dan VLR . B – Interface  menggunakan protokol yang dikenal sebagai protokol MAP / B. Seperti kebanyakan VLRs yang berhubungan  dengan MSC, hal ini membuat interface ini murni sebuah interface "internal". Interface ini digunakan setiap kali MSC membutuhkan akses ke data mengenai MS yang terletak di wilayahnya.</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D Interface adalah interface yang  terletak di antara VLR dan HLR. Menggunakan protokol MAP / D untuk bertukar data yang terkait dengan lokasi dari ME dan untuk pengelolaan pelanggan.</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E – Interface adalah memberikan komunikasi antar dua MSC. E Interface menggunakan komunikasi MAP / Protokol E.(perlu revisi).</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F - Interface digunakan antara MSC dan EIR. Menggunakan menggunakan metode  MAP / F protokol. Komunikasi interface ini digunakan untuk mengkonfirmasi status IMEI sebuah MS untuk  mendapatkan akses pada jaringan telekomunikasi.</a:t>
            </a:r>
          </a:p>
          <a:p>
            <a:pPr algn="just"/>
            <a:r>
              <a:rPr lang="id-ID" sz="1200" b="0" dirty="0" smtClean="0">
                <a:latin typeface="Tahoma" panose="020B0604030504040204" pitchFamily="34" charset="0"/>
                <a:ea typeface="Tahoma" panose="020B0604030504040204" pitchFamily="34" charset="0"/>
                <a:cs typeface="Tahoma" panose="020B0604030504040204" pitchFamily="34" charset="0"/>
              </a:rPr>
              <a:t>G Interface adalah komunikasi antar dua VLRs dari MSC yang berbeda dan menggunakan MAP / G protokol untuk mentransfer informasi pelanggan, misalnya saat lokasi pelanggan melakukan pembaruan lokasi / tempat.</a:t>
            </a:r>
          </a:p>
          <a:p>
            <a:pPr algn="just"/>
            <a:endParaRPr lang="id-ID" sz="1200" b="0" dirty="0" smtClean="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32</a:t>
            </a:fld>
            <a:endParaRPr lang="id-ID"/>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33</a:t>
            </a:fld>
            <a:endParaRPr lang="id-ID"/>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lgn="just">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Base Transceiver Station </a:t>
            </a:r>
            <a:r>
              <a:rPr lang="id-ID" dirty="0" smtClean="0">
                <a:latin typeface="Tahoma" panose="020B0604030504040204" pitchFamily="34" charset="0"/>
                <a:ea typeface="Tahoma" panose="020B0604030504040204" pitchFamily="34" charset="0"/>
                <a:cs typeface="Tahoma" panose="020B0604030504040204" pitchFamily="34" charset="0"/>
              </a:rPr>
              <a:t>( BTS ), BTS merupakan perangkat pemancar dan penerima yang menangani akses radio dan berinteraksi langsung dengan </a:t>
            </a:r>
            <a:r>
              <a:rPr lang="id-ID" i="1" dirty="0" smtClean="0">
                <a:latin typeface="Tahoma" panose="020B0604030504040204" pitchFamily="34" charset="0"/>
                <a:ea typeface="Tahoma" panose="020B0604030504040204" pitchFamily="34" charset="0"/>
                <a:cs typeface="Tahoma" panose="020B0604030504040204" pitchFamily="34" charset="0"/>
              </a:rPr>
              <a:t>mobile station </a:t>
            </a:r>
            <a:r>
              <a:rPr lang="id-ID" dirty="0" smtClean="0">
                <a:latin typeface="Tahoma" panose="020B0604030504040204" pitchFamily="34" charset="0"/>
                <a:ea typeface="Tahoma" panose="020B0604030504040204" pitchFamily="34" charset="0"/>
                <a:cs typeface="Tahoma" panose="020B0604030504040204" pitchFamily="34" charset="0"/>
              </a:rPr>
              <a:t>(MS) melalui </a:t>
            </a:r>
            <a:r>
              <a:rPr lang="id-ID" i="1" dirty="0" smtClean="0">
                <a:latin typeface="Tahoma" panose="020B0604030504040204" pitchFamily="34" charset="0"/>
                <a:ea typeface="Tahoma" panose="020B0604030504040204" pitchFamily="34" charset="0"/>
                <a:cs typeface="Tahoma" panose="020B0604030504040204" pitchFamily="34" charset="0"/>
              </a:rPr>
              <a:t>air interface</a:t>
            </a:r>
            <a:r>
              <a:rPr lang="id-ID" dirty="0" smtClean="0">
                <a:latin typeface="Tahoma" panose="020B0604030504040204" pitchFamily="34" charset="0"/>
                <a:ea typeface="Tahoma" panose="020B0604030504040204" pitchFamily="34" charset="0"/>
                <a:cs typeface="Tahoma" panose="020B0604030504040204" pitchFamily="34" charset="0"/>
              </a:rPr>
              <a:t>. BTS juga mengatur proses handover yang terjadi didalam BTS itu sendiri dan dimonitor oleh BSC. BTS disebut juga sebagai RBS (</a:t>
            </a:r>
            <a:r>
              <a:rPr lang="id-ID" i="1" dirty="0" smtClean="0">
                <a:latin typeface="Tahoma" panose="020B0604030504040204" pitchFamily="34" charset="0"/>
                <a:ea typeface="Tahoma" panose="020B0604030504040204" pitchFamily="34" charset="0"/>
                <a:cs typeface="Tahoma" panose="020B0604030504040204" pitchFamily="34" charset="0"/>
              </a:rPr>
              <a:t>Radio Base Station</a:t>
            </a:r>
            <a:r>
              <a:rPr lang="id-ID" dirty="0" smtClean="0">
                <a:latin typeface="Tahoma" panose="020B0604030504040204" pitchFamily="34" charset="0"/>
                <a:ea typeface="Tahoma" panose="020B0604030504040204" pitchFamily="34" charset="0"/>
                <a:cs typeface="Tahoma" panose="020B0604030504040204" pitchFamily="34" charset="0"/>
              </a:rPr>
              <a:t>).</a:t>
            </a:r>
          </a:p>
          <a:p>
            <a:pPr marL="228600" indent="-228600" algn="just">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Base Station controller </a:t>
            </a:r>
            <a:r>
              <a:rPr lang="id-ID" dirty="0" smtClean="0">
                <a:latin typeface="Tahoma" panose="020B0604030504040204" pitchFamily="34" charset="0"/>
                <a:ea typeface="Tahoma" panose="020B0604030504040204" pitchFamily="34" charset="0"/>
                <a:cs typeface="Tahoma" panose="020B0604030504040204" pitchFamily="34" charset="0"/>
              </a:rPr>
              <a:t>( BSC ), BSC adalah </a:t>
            </a:r>
            <a:r>
              <a:rPr lang="id-ID" i="1" dirty="0" smtClean="0">
                <a:latin typeface="Tahoma" panose="020B0604030504040204" pitchFamily="34" charset="0"/>
                <a:ea typeface="Tahoma" panose="020B0604030504040204" pitchFamily="34" charset="0"/>
                <a:cs typeface="Tahoma" panose="020B0604030504040204" pitchFamily="34" charset="0"/>
              </a:rPr>
              <a:t>interface </a:t>
            </a:r>
            <a:r>
              <a:rPr lang="id-ID" dirty="0" smtClean="0">
                <a:latin typeface="Tahoma" panose="020B0604030504040204" pitchFamily="34" charset="0"/>
                <a:ea typeface="Tahoma" panose="020B0604030504040204" pitchFamily="34" charset="0"/>
                <a:cs typeface="Tahoma" panose="020B0604030504040204" pitchFamily="34" charset="0"/>
              </a:rPr>
              <a:t>antara BTS dengan MSC dan OMC. BSC juga mengendalikan beberapa BTS serta mengatur trafik yang datang dan pergi dari BSC menuju MSC atau BTS. BSC mengatur </a:t>
            </a:r>
            <a:r>
              <a:rPr lang="id-ID" i="1" dirty="0" smtClean="0">
                <a:latin typeface="Tahoma" panose="020B0604030504040204" pitchFamily="34" charset="0"/>
                <a:ea typeface="Tahoma" panose="020B0604030504040204" pitchFamily="34" charset="0"/>
                <a:cs typeface="Tahoma" panose="020B0604030504040204" pitchFamily="34" charset="0"/>
              </a:rPr>
              <a:t>handover </a:t>
            </a:r>
            <a:r>
              <a:rPr lang="id-ID" dirty="0" smtClean="0">
                <a:latin typeface="Tahoma" panose="020B0604030504040204" pitchFamily="34" charset="0"/>
                <a:ea typeface="Tahoma" panose="020B0604030504040204" pitchFamily="34" charset="0"/>
                <a:cs typeface="Tahoma" panose="020B0604030504040204" pitchFamily="34" charset="0"/>
              </a:rPr>
              <a:t>ketika </a:t>
            </a:r>
            <a:r>
              <a:rPr lang="id-ID" i="1" dirty="0" smtClean="0">
                <a:latin typeface="Tahoma" panose="020B0604030504040204" pitchFamily="34" charset="0"/>
                <a:ea typeface="Tahoma" panose="020B0604030504040204" pitchFamily="34" charset="0"/>
                <a:cs typeface="Tahoma" panose="020B0604030504040204" pitchFamily="34" charset="0"/>
              </a:rPr>
              <a:t>mobile station </a:t>
            </a:r>
            <a:r>
              <a:rPr lang="id-ID" dirty="0" smtClean="0">
                <a:latin typeface="Tahoma" panose="020B0604030504040204" pitchFamily="34" charset="0"/>
                <a:ea typeface="Tahoma" panose="020B0604030504040204" pitchFamily="34" charset="0"/>
                <a:cs typeface="Tahoma" panose="020B0604030504040204" pitchFamily="34" charset="0"/>
              </a:rPr>
              <a:t>melewati batas antar sel.</a:t>
            </a:r>
          </a:p>
          <a:p>
            <a:pPr marL="228600" indent="-228600" algn="just">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Transcoder </a:t>
            </a:r>
            <a:r>
              <a:rPr lang="id-ID" dirty="0" smtClean="0">
                <a:latin typeface="Tahoma" panose="020B0604030504040204" pitchFamily="34" charset="0"/>
                <a:ea typeface="Tahoma" panose="020B0604030504040204" pitchFamily="34" charset="0"/>
                <a:cs typeface="Tahoma" panose="020B0604030504040204" pitchFamily="34" charset="0"/>
              </a:rPr>
              <a:t>(XCDR), XCDR berfungsi untuk mengkompres data atau suara keluaran dari MSC (64 Kbps) menjadi 16 Kbps ke arah BSC dan sebaliknya untuk effisiensi kanal transmisi. XCDR disebut juga sebagai TRC (</a:t>
            </a:r>
            <a:r>
              <a:rPr lang="id-ID" i="1" dirty="0" smtClean="0">
                <a:latin typeface="Tahoma" panose="020B0604030504040204" pitchFamily="34" charset="0"/>
                <a:ea typeface="Tahoma" panose="020B0604030504040204" pitchFamily="34" charset="0"/>
                <a:cs typeface="Tahoma" panose="020B0604030504040204" pitchFamily="34" charset="0"/>
              </a:rPr>
              <a:t>Transcoder Controller</a:t>
            </a:r>
            <a:r>
              <a:rPr lang="id-ID" dirty="0" smtClean="0">
                <a:latin typeface="Tahoma" panose="020B0604030504040204" pitchFamily="34" charset="0"/>
                <a:ea typeface="Tahoma" panose="020B0604030504040204" pitchFamily="34" charset="0"/>
                <a:cs typeface="Tahoma" panose="020B0604030504040204" pitchFamily="34" charset="0"/>
              </a:rPr>
              <a:t>).</a:t>
            </a:r>
          </a:p>
          <a:p>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34</a:t>
            </a:fld>
            <a:endParaRPr lang="id-ID"/>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d-ID" dirty="0" smtClean="0">
                <a:latin typeface="Tahoma" panose="020B0604030504040204" pitchFamily="34" charset="0"/>
                <a:ea typeface="Tahoma" panose="020B0604030504040204" pitchFamily="34" charset="0"/>
                <a:cs typeface="Tahoma" panose="020B0604030504040204" pitchFamily="34" charset="0"/>
              </a:rPr>
              <a:t>Komponen NSS pada jaringan GSM terdiri dari :</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Mobile Switching Center </a:t>
            </a:r>
            <a:r>
              <a:rPr lang="id-ID" dirty="0" smtClean="0">
                <a:latin typeface="Tahoma" panose="020B0604030504040204" pitchFamily="34" charset="0"/>
                <a:ea typeface="Tahoma" panose="020B0604030504040204" pitchFamily="34" charset="0"/>
                <a:cs typeface="Tahoma" panose="020B0604030504040204" pitchFamily="34" charset="0"/>
              </a:rPr>
              <a:t>( MSC ), MSC bertugas mengatur komunikasi antar pelanggan dan </a:t>
            </a:r>
            <a:r>
              <a:rPr lang="id-ID" i="1" dirty="0" smtClean="0">
                <a:latin typeface="Tahoma" panose="020B0604030504040204" pitchFamily="34" charset="0"/>
                <a:ea typeface="Tahoma" panose="020B0604030504040204" pitchFamily="34" charset="0"/>
                <a:cs typeface="Tahoma" panose="020B0604030504040204" pitchFamily="34" charset="0"/>
              </a:rPr>
              <a:t>user </a:t>
            </a:r>
            <a:r>
              <a:rPr lang="id-ID" dirty="0" smtClean="0">
                <a:latin typeface="Tahoma" panose="020B0604030504040204" pitchFamily="34" charset="0"/>
                <a:ea typeface="Tahoma" panose="020B0604030504040204" pitchFamily="34" charset="0"/>
                <a:cs typeface="Tahoma" panose="020B0604030504040204" pitchFamily="34" charset="0"/>
              </a:rPr>
              <a:t>jaringan telekomunikasi lainnya.</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Home Location Register </a:t>
            </a:r>
            <a:r>
              <a:rPr lang="id-ID" dirty="0" smtClean="0">
                <a:latin typeface="Tahoma" panose="020B0604030504040204" pitchFamily="34" charset="0"/>
                <a:ea typeface="Tahoma" panose="020B0604030504040204" pitchFamily="34" charset="0"/>
                <a:cs typeface="Tahoma" panose="020B0604030504040204" pitchFamily="34" charset="0"/>
              </a:rPr>
              <a:t>( HLR ), HLR merupakan </a:t>
            </a:r>
            <a:r>
              <a:rPr lang="id-ID" i="1" dirty="0" smtClean="0">
                <a:latin typeface="Tahoma" panose="020B0604030504040204" pitchFamily="34" charset="0"/>
                <a:ea typeface="Tahoma" panose="020B0604030504040204" pitchFamily="34" charset="0"/>
                <a:cs typeface="Tahoma" panose="020B0604030504040204" pitchFamily="34" charset="0"/>
              </a:rPr>
              <a:t>database </a:t>
            </a:r>
            <a:r>
              <a:rPr lang="id-ID" dirty="0" smtClean="0">
                <a:latin typeface="Tahoma" panose="020B0604030504040204" pitchFamily="34" charset="0"/>
                <a:ea typeface="Tahoma" panose="020B0604030504040204" pitchFamily="34" charset="0"/>
                <a:cs typeface="Tahoma" panose="020B0604030504040204" pitchFamily="34" charset="0"/>
              </a:rPr>
              <a:t>yang berisi data pelanggan yang tetap suatu wilayah cakupan. Data-data tersebut antara lain, data pelanggan, layanan pelanggan, service tambahan dan informasi mengenai lokasi pelanggan yang paling akhir.</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Visitor Location Register </a:t>
            </a:r>
            <a:r>
              <a:rPr lang="id-ID" dirty="0" smtClean="0">
                <a:latin typeface="Tahoma" panose="020B0604030504040204" pitchFamily="34" charset="0"/>
                <a:ea typeface="Tahoma" panose="020B0604030504040204" pitchFamily="34" charset="0"/>
                <a:cs typeface="Tahoma" panose="020B0604030504040204" pitchFamily="34" charset="0"/>
              </a:rPr>
              <a:t>( VLR ), VLR merupakan </a:t>
            </a:r>
            <a:r>
              <a:rPr lang="id-ID" i="1" dirty="0" smtClean="0">
                <a:latin typeface="Tahoma" panose="020B0604030504040204" pitchFamily="34" charset="0"/>
                <a:ea typeface="Tahoma" panose="020B0604030504040204" pitchFamily="34" charset="0"/>
                <a:cs typeface="Tahoma" panose="020B0604030504040204" pitchFamily="34" charset="0"/>
              </a:rPr>
              <a:t>database</a:t>
            </a:r>
            <a:r>
              <a:rPr lang="id-ID" dirty="0" smtClean="0">
                <a:latin typeface="Tahoma" panose="020B0604030504040204" pitchFamily="34" charset="0"/>
                <a:ea typeface="Tahoma" panose="020B0604030504040204" pitchFamily="34" charset="0"/>
                <a:cs typeface="Tahoma" panose="020B0604030504040204" pitchFamily="34" charset="0"/>
              </a:rPr>
              <a:t> yang berisi informasi sementara mengenai pelanggan yang melakukan </a:t>
            </a:r>
            <a:r>
              <a:rPr lang="id-ID" i="1" dirty="0" smtClean="0">
                <a:latin typeface="Tahoma" panose="020B0604030504040204" pitchFamily="34" charset="0"/>
                <a:ea typeface="Tahoma" panose="020B0604030504040204" pitchFamily="34" charset="0"/>
                <a:cs typeface="Tahoma" panose="020B0604030504040204" pitchFamily="34" charset="0"/>
              </a:rPr>
              <a:t>mobile </a:t>
            </a:r>
            <a:r>
              <a:rPr lang="id-ID" dirty="0" smtClean="0">
                <a:latin typeface="Tahoma" panose="020B0604030504040204" pitchFamily="34" charset="0"/>
                <a:ea typeface="Tahoma" panose="020B0604030504040204" pitchFamily="34" charset="0"/>
                <a:cs typeface="Tahoma" panose="020B0604030504040204" pitchFamily="34" charset="0"/>
              </a:rPr>
              <a:t>(</a:t>
            </a:r>
            <a:r>
              <a:rPr lang="id-ID" i="1" dirty="0" smtClean="0">
                <a:latin typeface="Tahoma" panose="020B0604030504040204" pitchFamily="34" charset="0"/>
                <a:ea typeface="Tahoma" panose="020B0604030504040204" pitchFamily="34" charset="0"/>
                <a:cs typeface="Tahoma" panose="020B0604030504040204" pitchFamily="34" charset="0"/>
              </a:rPr>
              <a:t>roaming</a:t>
            </a:r>
            <a:r>
              <a:rPr lang="id-ID" dirty="0" smtClean="0">
                <a:latin typeface="Tahoma" panose="020B0604030504040204" pitchFamily="34" charset="0"/>
                <a:ea typeface="Tahoma" panose="020B0604030504040204" pitchFamily="34" charset="0"/>
                <a:cs typeface="Tahoma" panose="020B0604030504040204" pitchFamily="34" charset="0"/>
              </a:rPr>
              <a:t>) dari area cakupan lain.</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Authentication Center </a:t>
            </a:r>
            <a:r>
              <a:rPr lang="id-ID" dirty="0" smtClean="0">
                <a:latin typeface="Tahoma" panose="020B0604030504040204" pitchFamily="34" charset="0"/>
                <a:ea typeface="Tahoma" panose="020B0604030504040204" pitchFamily="34" charset="0"/>
                <a:cs typeface="Tahoma" panose="020B0604030504040204" pitchFamily="34" charset="0"/>
              </a:rPr>
              <a:t>( AuC ), AuC berisi </a:t>
            </a:r>
            <a:r>
              <a:rPr lang="id-ID" i="1" dirty="0" smtClean="0">
                <a:latin typeface="Tahoma" panose="020B0604030504040204" pitchFamily="34" charset="0"/>
                <a:ea typeface="Tahoma" panose="020B0604030504040204" pitchFamily="34" charset="0"/>
                <a:cs typeface="Tahoma" panose="020B0604030504040204" pitchFamily="34" charset="0"/>
              </a:rPr>
              <a:t>database </a:t>
            </a:r>
            <a:r>
              <a:rPr lang="id-ID" dirty="0" smtClean="0">
                <a:latin typeface="Tahoma" panose="020B0604030504040204" pitchFamily="34" charset="0"/>
                <a:ea typeface="Tahoma" panose="020B0604030504040204" pitchFamily="34" charset="0"/>
                <a:cs typeface="Tahoma" panose="020B0604030504040204" pitchFamily="34" charset="0"/>
              </a:rPr>
              <a:t>yang bersifat rahasia yang disimpan dalam bentuk format kode untuk pengamanan dan pengontrolan penggunaan sistem seluler yang sah dan mencegah pelanggan yang melakukan kecurangan.</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Equipment Identity Register </a:t>
            </a:r>
            <a:r>
              <a:rPr lang="id-ID" dirty="0" smtClean="0">
                <a:latin typeface="Tahoma" panose="020B0604030504040204" pitchFamily="34" charset="0"/>
                <a:ea typeface="Tahoma" panose="020B0604030504040204" pitchFamily="34" charset="0"/>
                <a:cs typeface="Tahoma" panose="020B0604030504040204" pitchFamily="34" charset="0"/>
              </a:rPr>
              <a:t>(EIR), Merupakan </a:t>
            </a:r>
            <a:r>
              <a:rPr lang="id-ID" i="1" dirty="0" smtClean="0">
                <a:latin typeface="Tahoma" panose="020B0604030504040204" pitchFamily="34" charset="0"/>
                <a:ea typeface="Tahoma" panose="020B0604030504040204" pitchFamily="34" charset="0"/>
                <a:cs typeface="Tahoma" panose="020B0604030504040204" pitchFamily="34" charset="0"/>
              </a:rPr>
              <a:t>database</a:t>
            </a:r>
            <a:r>
              <a:rPr lang="id-ID" dirty="0" smtClean="0">
                <a:latin typeface="Tahoma" panose="020B0604030504040204" pitchFamily="34" charset="0"/>
                <a:ea typeface="Tahoma" panose="020B0604030504040204" pitchFamily="34" charset="0"/>
                <a:cs typeface="Tahoma" panose="020B0604030504040204" pitchFamily="34" charset="0"/>
              </a:rPr>
              <a:t> terpusat yang berfungsi untuk validasi Internasional </a:t>
            </a:r>
            <a:r>
              <a:rPr lang="id-ID" i="1" dirty="0" smtClean="0">
                <a:latin typeface="Tahoma" panose="020B0604030504040204" pitchFamily="34" charset="0"/>
                <a:ea typeface="Tahoma" panose="020B0604030504040204" pitchFamily="34" charset="0"/>
                <a:cs typeface="Tahoma" panose="020B0604030504040204" pitchFamily="34" charset="0"/>
              </a:rPr>
              <a:t>Mobile Equipment Identity </a:t>
            </a:r>
            <a:r>
              <a:rPr lang="id-ID" dirty="0" smtClean="0">
                <a:latin typeface="Tahoma" panose="020B0604030504040204" pitchFamily="34" charset="0"/>
                <a:ea typeface="Tahoma" panose="020B0604030504040204" pitchFamily="34" charset="0"/>
                <a:cs typeface="Tahoma" panose="020B0604030504040204" pitchFamily="34" charset="0"/>
              </a:rPr>
              <a:t>(IMEI). Namun layanan ini belum digunakan untuk operator seluler di Indonesia.</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Gateway MSC </a:t>
            </a:r>
            <a:r>
              <a:rPr lang="id-ID" dirty="0" smtClean="0">
                <a:latin typeface="Tahoma" panose="020B0604030504040204" pitchFamily="34" charset="0"/>
                <a:ea typeface="Tahoma" panose="020B0604030504040204" pitchFamily="34" charset="0"/>
                <a:cs typeface="Tahoma" panose="020B0604030504040204" pitchFamily="34" charset="0"/>
              </a:rPr>
              <a:t>(GMSC), GMSC berfungsi sebagai </a:t>
            </a:r>
            <a:r>
              <a:rPr lang="id-ID" i="1" dirty="0" smtClean="0">
                <a:latin typeface="Tahoma" panose="020B0604030504040204" pitchFamily="34" charset="0"/>
                <a:ea typeface="Tahoma" panose="020B0604030504040204" pitchFamily="34" charset="0"/>
                <a:cs typeface="Tahoma" panose="020B0604030504040204" pitchFamily="34" charset="0"/>
              </a:rPr>
              <a:t>interface </a:t>
            </a:r>
            <a:r>
              <a:rPr lang="id-ID" dirty="0" smtClean="0">
                <a:latin typeface="Tahoma" panose="020B0604030504040204" pitchFamily="34" charset="0"/>
                <a:ea typeface="Tahoma" panose="020B0604030504040204" pitchFamily="34" charset="0"/>
                <a:cs typeface="Tahoma" panose="020B0604030504040204" pitchFamily="34" charset="0"/>
              </a:rPr>
              <a:t>antara jaringan GSM dengan jaringan lain.</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35</a:t>
            </a:fld>
            <a:endParaRPr lang="id-ID"/>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d-ID" dirty="0" smtClean="0">
                <a:latin typeface="Tahoma" panose="020B0604030504040204" pitchFamily="34" charset="0"/>
                <a:ea typeface="Tahoma" panose="020B0604030504040204" pitchFamily="34" charset="0"/>
                <a:cs typeface="Tahoma" panose="020B0604030504040204" pitchFamily="34" charset="0"/>
              </a:rPr>
              <a:t>Komponen NSS pada jaringan GSM terdiri dari :</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Mobile Switching Center </a:t>
            </a:r>
            <a:r>
              <a:rPr lang="id-ID" dirty="0" smtClean="0">
                <a:latin typeface="Tahoma" panose="020B0604030504040204" pitchFamily="34" charset="0"/>
                <a:ea typeface="Tahoma" panose="020B0604030504040204" pitchFamily="34" charset="0"/>
                <a:cs typeface="Tahoma" panose="020B0604030504040204" pitchFamily="34" charset="0"/>
              </a:rPr>
              <a:t>( MSC ), MSC bertugas mengatur komunikasi antar pelanggan dan </a:t>
            </a:r>
            <a:r>
              <a:rPr lang="id-ID" i="1" dirty="0" smtClean="0">
                <a:latin typeface="Tahoma" panose="020B0604030504040204" pitchFamily="34" charset="0"/>
                <a:ea typeface="Tahoma" panose="020B0604030504040204" pitchFamily="34" charset="0"/>
                <a:cs typeface="Tahoma" panose="020B0604030504040204" pitchFamily="34" charset="0"/>
              </a:rPr>
              <a:t>user </a:t>
            </a:r>
            <a:r>
              <a:rPr lang="id-ID" dirty="0" smtClean="0">
                <a:latin typeface="Tahoma" panose="020B0604030504040204" pitchFamily="34" charset="0"/>
                <a:ea typeface="Tahoma" panose="020B0604030504040204" pitchFamily="34" charset="0"/>
                <a:cs typeface="Tahoma" panose="020B0604030504040204" pitchFamily="34" charset="0"/>
              </a:rPr>
              <a:t>jaringan telekomunikasi lainnya.</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Home Location Register </a:t>
            </a:r>
            <a:r>
              <a:rPr lang="id-ID" dirty="0" smtClean="0">
                <a:latin typeface="Tahoma" panose="020B0604030504040204" pitchFamily="34" charset="0"/>
                <a:ea typeface="Tahoma" panose="020B0604030504040204" pitchFamily="34" charset="0"/>
                <a:cs typeface="Tahoma" panose="020B0604030504040204" pitchFamily="34" charset="0"/>
              </a:rPr>
              <a:t>( HLR ), HLR merupakan </a:t>
            </a:r>
            <a:r>
              <a:rPr lang="id-ID" i="1" dirty="0" smtClean="0">
                <a:latin typeface="Tahoma" panose="020B0604030504040204" pitchFamily="34" charset="0"/>
                <a:ea typeface="Tahoma" panose="020B0604030504040204" pitchFamily="34" charset="0"/>
                <a:cs typeface="Tahoma" panose="020B0604030504040204" pitchFamily="34" charset="0"/>
              </a:rPr>
              <a:t>database </a:t>
            </a:r>
            <a:r>
              <a:rPr lang="id-ID" dirty="0" smtClean="0">
                <a:latin typeface="Tahoma" panose="020B0604030504040204" pitchFamily="34" charset="0"/>
                <a:ea typeface="Tahoma" panose="020B0604030504040204" pitchFamily="34" charset="0"/>
                <a:cs typeface="Tahoma" panose="020B0604030504040204" pitchFamily="34" charset="0"/>
              </a:rPr>
              <a:t>yang berisi data pelanggan yang tetap suatu wilayah cakupan. Data-data tersebut antara lain, data pelanggan, layanan pelanggan, service tambahan dan informasi mengenai lokasi pelanggan yang paling akhir.</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Visitor Location Register </a:t>
            </a:r>
            <a:r>
              <a:rPr lang="id-ID" dirty="0" smtClean="0">
                <a:latin typeface="Tahoma" panose="020B0604030504040204" pitchFamily="34" charset="0"/>
                <a:ea typeface="Tahoma" panose="020B0604030504040204" pitchFamily="34" charset="0"/>
                <a:cs typeface="Tahoma" panose="020B0604030504040204" pitchFamily="34" charset="0"/>
              </a:rPr>
              <a:t>( VLR ), VLR merupakan </a:t>
            </a:r>
            <a:r>
              <a:rPr lang="id-ID" i="1" dirty="0" smtClean="0">
                <a:latin typeface="Tahoma" panose="020B0604030504040204" pitchFamily="34" charset="0"/>
                <a:ea typeface="Tahoma" panose="020B0604030504040204" pitchFamily="34" charset="0"/>
                <a:cs typeface="Tahoma" panose="020B0604030504040204" pitchFamily="34" charset="0"/>
              </a:rPr>
              <a:t>database</a:t>
            </a:r>
            <a:r>
              <a:rPr lang="id-ID" dirty="0" smtClean="0">
                <a:latin typeface="Tahoma" panose="020B0604030504040204" pitchFamily="34" charset="0"/>
                <a:ea typeface="Tahoma" panose="020B0604030504040204" pitchFamily="34" charset="0"/>
                <a:cs typeface="Tahoma" panose="020B0604030504040204" pitchFamily="34" charset="0"/>
              </a:rPr>
              <a:t> yang berisi informasi sementara mengenai pelanggan yang melakukan </a:t>
            </a:r>
            <a:r>
              <a:rPr lang="id-ID" i="1" dirty="0" smtClean="0">
                <a:latin typeface="Tahoma" panose="020B0604030504040204" pitchFamily="34" charset="0"/>
                <a:ea typeface="Tahoma" panose="020B0604030504040204" pitchFamily="34" charset="0"/>
                <a:cs typeface="Tahoma" panose="020B0604030504040204" pitchFamily="34" charset="0"/>
              </a:rPr>
              <a:t>mobile </a:t>
            </a:r>
            <a:r>
              <a:rPr lang="id-ID" dirty="0" smtClean="0">
                <a:latin typeface="Tahoma" panose="020B0604030504040204" pitchFamily="34" charset="0"/>
                <a:ea typeface="Tahoma" panose="020B0604030504040204" pitchFamily="34" charset="0"/>
                <a:cs typeface="Tahoma" panose="020B0604030504040204" pitchFamily="34" charset="0"/>
              </a:rPr>
              <a:t>(</a:t>
            </a:r>
            <a:r>
              <a:rPr lang="id-ID" i="1" dirty="0" smtClean="0">
                <a:latin typeface="Tahoma" panose="020B0604030504040204" pitchFamily="34" charset="0"/>
                <a:ea typeface="Tahoma" panose="020B0604030504040204" pitchFamily="34" charset="0"/>
                <a:cs typeface="Tahoma" panose="020B0604030504040204" pitchFamily="34" charset="0"/>
              </a:rPr>
              <a:t>roaming</a:t>
            </a:r>
            <a:r>
              <a:rPr lang="id-ID" dirty="0" smtClean="0">
                <a:latin typeface="Tahoma" panose="020B0604030504040204" pitchFamily="34" charset="0"/>
                <a:ea typeface="Tahoma" panose="020B0604030504040204" pitchFamily="34" charset="0"/>
                <a:cs typeface="Tahoma" panose="020B0604030504040204" pitchFamily="34" charset="0"/>
              </a:rPr>
              <a:t>) dari area cakupan lain.</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Authentication Center </a:t>
            </a:r>
            <a:r>
              <a:rPr lang="id-ID" dirty="0" smtClean="0">
                <a:latin typeface="Tahoma" panose="020B0604030504040204" pitchFamily="34" charset="0"/>
                <a:ea typeface="Tahoma" panose="020B0604030504040204" pitchFamily="34" charset="0"/>
                <a:cs typeface="Tahoma" panose="020B0604030504040204" pitchFamily="34" charset="0"/>
              </a:rPr>
              <a:t>( AuC ), AuC berisi </a:t>
            </a:r>
            <a:r>
              <a:rPr lang="id-ID" i="1" dirty="0" smtClean="0">
                <a:latin typeface="Tahoma" panose="020B0604030504040204" pitchFamily="34" charset="0"/>
                <a:ea typeface="Tahoma" panose="020B0604030504040204" pitchFamily="34" charset="0"/>
                <a:cs typeface="Tahoma" panose="020B0604030504040204" pitchFamily="34" charset="0"/>
              </a:rPr>
              <a:t>database </a:t>
            </a:r>
            <a:r>
              <a:rPr lang="id-ID" dirty="0" smtClean="0">
                <a:latin typeface="Tahoma" panose="020B0604030504040204" pitchFamily="34" charset="0"/>
                <a:ea typeface="Tahoma" panose="020B0604030504040204" pitchFamily="34" charset="0"/>
                <a:cs typeface="Tahoma" panose="020B0604030504040204" pitchFamily="34" charset="0"/>
              </a:rPr>
              <a:t>yang bersifat rahasia yang disimpan dalam bentuk format kode untuk pengamanan dan pengontrolan penggunaan sistem seluler yang sah dan mencegah pelanggan yang melakukan kecurangan.</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Equipment Identity Register </a:t>
            </a:r>
            <a:r>
              <a:rPr lang="id-ID" dirty="0" smtClean="0">
                <a:latin typeface="Tahoma" panose="020B0604030504040204" pitchFamily="34" charset="0"/>
                <a:ea typeface="Tahoma" panose="020B0604030504040204" pitchFamily="34" charset="0"/>
                <a:cs typeface="Tahoma" panose="020B0604030504040204" pitchFamily="34" charset="0"/>
              </a:rPr>
              <a:t>(EIR), Merupakan </a:t>
            </a:r>
            <a:r>
              <a:rPr lang="id-ID" i="1" dirty="0" smtClean="0">
                <a:latin typeface="Tahoma" panose="020B0604030504040204" pitchFamily="34" charset="0"/>
                <a:ea typeface="Tahoma" panose="020B0604030504040204" pitchFamily="34" charset="0"/>
                <a:cs typeface="Tahoma" panose="020B0604030504040204" pitchFamily="34" charset="0"/>
              </a:rPr>
              <a:t>database</a:t>
            </a:r>
            <a:r>
              <a:rPr lang="id-ID" dirty="0" smtClean="0">
                <a:latin typeface="Tahoma" panose="020B0604030504040204" pitchFamily="34" charset="0"/>
                <a:ea typeface="Tahoma" panose="020B0604030504040204" pitchFamily="34" charset="0"/>
                <a:cs typeface="Tahoma" panose="020B0604030504040204" pitchFamily="34" charset="0"/>
              </a:rPr>
              <a:t> terpusat yang berfungsi untuk validasi Internasional </a:t>
            </a:r>
            <a:r>
              <a:rPr lang="id-ID" i="1" dirty="0" smtClean="0">
                <a:latin typeface="Tahoma" panose="020B0604030504040204" pitchFamily="34" charset="0"/>
                <a:ea typeface="Tahoma" panose="020B0604030504040204" pitchFamily="34" charset="0"/>
                <a:cs typeface="Tahoma" panose="020B0604030504040204" pitchFamily="34" charset="0"/>
              </a:rPr>
              <a:t>Mobile Equipment Identity </a:t>
            </a:r>
            <a:r>
              <a:rPr lang="id-ID" dirty="0" smtClean="0">
                <a:latin typeface="Tahoma" panose="020B0604030504040204" pitchFamily="34" charset="0"/>
                <a:ea typeface="Tahoma" panose="020B0604030504040204" pitchFamily="34" charset="0"/>
                <a:cs typeface="Tahoma" panose="020B0604030504040204" pitchFamily="34" charset="0"/>
              </a:rPr>
              <a:t>(IMEI). Namun layanan ini belum digunakan untuk operator seluler di Indonesia.</a:t>
            </a:r>
          </a:p>
          <a:p>
            <a:pPr marL="228600" indent="-228600">
              <a:buFont typeface="+mj-lt"/>
              <a:buAutoNum type="arabicPeriod"/>
            </a:pPr>
            <a:r>
              <a:rPr lang="id-ID" i="1" dirty="0" smtClean="0">
                <a:latin typeface="Tahoma" panose="020B0604030504040204" pitchFamily="34" charset="0"/>
                <a:ea typeface="Tahoma" panose="020B0604030504040204" pitchFamily="34" charset="0"/>
                <a:cs typeface="Tahoma" panose="020B0604030504040204" pitchFamily="34" charset="0"/>
              </a:rPr>
              <a:t>Gateway MSC </a:t>
            </a:r>
            <a:r>
              <a:rPr lang="id-ID" dirty="0" smtClean="0">
                <a:latin typeface="Tahoma" panose="020B0604030504040204" pitchFamily="34" charset="0"/>
                <a:ea typeface="Tahoma" panose="020B0604030504040204" pitchFamily="34" charset="0"/>
                <a:cs typeface="Tahoma" panose="020B0604030504040204" pitchFamily="34" charset="0"/>
              </a:rPr>
              <a:t>(GMSC), GMSC berfungsi sebagai </a:t>
            </a:r>
            <a:r>
              <a:rPr lang="id-ID" i="1" dirty="0" smtClean="0">
                <a:latin typeface="Tahoma" panose="020B0604030504040204" pitchFamily="34" charset="0"/>
                <a:ea typeface="Tahoma" panose="020B0604030504040204" pitchFamily="34" charset="0"/>
                <a:cs typeface="Tahoma" panose="020B0604030504040204" pitchFamily="34" charset="0"/>
              </a:rPr>
              <a:t>interface </a:t>
            </a:r>
            <a:r>
              <a:rPr lang="id-ID" dirty="0" smtClean="0">
                <a:latin typeface="Tahoma" panose="020B0604030504040204" pitchFamily="34" charset="0"/>
                <a:ea typeface="Tahoma" panose="020B0604030504040204" pitchFamily="34" charset="0"/>
                <a:cs typeface="Tahoma" panose="020B0604030504040204" pitchFamily="34" charset="0"/>
              </a:rPr>
              <a:t>antara jaringan GSM dengan jaringan lain.</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36</a:t>
            </a:fld>
            <a:endParaRPr lang="id-ID"/>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37</a:t>
            </a:fld>
            <a:endParaRPr lang="id-ID"/>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38</a:t>
            </a:fld>
            <a:endParaRPr lang="id-ID"/>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39</a:t>
            </a:fld>
            <a:endParaRPr lang="id-ID"/>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4</a:t>
            </a:fld>
            <a:endParaRPr lang="id-ID"/>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40</a:t>
            </a:fld>
            <a:endParaRPr lang="id-ID"/>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514350" indent="-514350"/>
            <a:r>
              <a:rPr lang="id-ID" b="1" dirty="0" smtClean="0">
                <a:latin typeface="Tahoma" panose="020B0604030504040204" pitchFamily="34" charset="0"/>
                <a:ea typeface="Tahoma" panose="020B0604030504040204" pitchFamily="34" charset="0"/>
                <a:cs typeface="Tahoma" panose="020B0604030504040204" pitchFamily="34" charset="0"/>
              </a:rPr>
              <a:t>Proses Handover</a:t>
            </a:r>
          </a:p>
          <a:p>
            <a:pPr marL="514350" indent="-514350">
              <a:buFont typeface="+mj-lt"/>
              <a:buAutoNum type="arabicPeriod"/>
            </a:pPr>
            <a:r>
              <a:rPr lang="en-US" dirty="0" smtClean="0">
                <a:latin typeface="Tahoma" panose="020B0604030504040204" pitchFamily="34" charset="0"/>
                <a:ea typeface="Tahoma" panose="020B0604030504040204" pitchFamily="34" charset="0"/>
                <a:cs typeface="Tahoma" panose="020B0604030504040204" pitchFamily="34" charset="0"/>
              </a:rPr>
              <a:t>MS </a:t>
            </a:r>
            <a:r>
              <a:rPr lang="en-US" dirty="0" err="1" smtClean="0">
                <a:latin typeface="Tahoma" panose="020B0604030504040204" pitchFamily="34" charset="0"/>
                <a:ea typeface="Tahoma" panose="020B0604030504040204" pitchFamily="34" charset="0"/>
                <a:cs typeface="Tahoma" panose="020B0604030504040204" pitchFamily="34" charset="0"/>
              </a:rPr>
              <a:t>hanya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dilayani</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oleh</a:t>
            </a:r>
            <a:r>
              <a:rPr lang="en-US" dirty="0" smtClean="0">
                <a:latin typeface="Tahoma" panose="020B0604030504040204" pitchFamily="34" charset="0"/>
                <a:ea typeface="Tahoma" panose="020B0604030504040204" pitchFamily="34" charset="0"/>
                <a:cs typeface="Tahoma" panose="020B0604030504040204" pitchFamily="34" charset="0"/>
              </a:rPr>
              <a:t> cell A </a:t>
            </a:r>
            <a:r>
              <a:rPr lang="en-US" dirty="0" err="1" smtClean="0">
                <a:latin typeface="Tahoma" panose="020B0604030504040204" pitchFamily="34" charset="0"/>
                <a:ea typeface="Tahoma" panose="020B0604030504040204" pitchFamily="34" charset="0"/>
                <a:cs typeface="Tahoma" panose="020B0604030504040204" pitchFamily="34" charset="0"/>
              </a:rPr>
              <a:t>dan</a:t>
            </a:r>
            <a:r>
              <a:rPr lang="en-US" dirty="0" smtClean="0">
                <a:latin typeface="Tahoma" panose="020B0604030504040204" pitchFamily="34" charset="0"/>
                <a:ea typeface="Tahoma" panose="020B0604030504040204" pitchFamily="34" charset="0"/>
                <a:cs typeface="Tahoma" panose="020B0604030504040204" pitchFamily="34" charset="0"/>
              </a:rPr>
              <a:t> active set </a:t>
            </a:r>
            <a:r>
              <a:rPr lang="en-US" dirty="0" err="1" smtClean="0">
                <a:latin typeface="Tahoma" panose="020B0604030504040204" pitchFamily="34" charset="0"/>
                <a:ea typeface="Tahoma" panose="020B0604030504040204" pitchFamily="34" charset="0"/>
                <a:cs typeface="Tahoma" panose="020B0604030504040204" pitchFamily="34" charset="0"/>
              </a:rPr>
              <a:t>hanya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terdiri</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dari</a:t>
            </a:r>
            <a:r>
              <a:rPr lang="en-US" dirty="0" smtClean="0">
                <a:latin typeface="Tahoma" panose="020B0604030504040204" pitchFamily="34" charset="0"/>
                <a:ea typeface="Tahoma" panose="020B0604030504040204" pitchFamily="34" charset="0"/>
                <a:cs typeface="Tahoma" panose="020B0604030504040204" pitchFamily="34" charset="0"/>
              </a:rPr>
              <a:t> pilot A. MS </a:t>
            </a:r>
            <a:r>
              <a:rPr lang="en-US" dirty="0" err="1" smtClean="0">
                <a:latin typeface="Tahoma" panose="020B0604030504040204" pitchFamily="34" charset="0"/>
                <a:ea typeface="Tahoma" panose="020B0604030504040204" pitchFamily="34" charset="0"/>
                <a:cs typeface="Tahoma" panose="020B0604030504040204" pitchFamily="34" charset="0"/>
              </a:rPr>
              <a:t>mengukur</a:t>
            </a:r>
            <a:r>
              <a:rPr lang="en-US" dirty="0" smtClean="0">
                <a:latin typeface="Tahoma" panose="020B0604030504040204" pitchFamily="34" charset="0"/>
                <a:ea typeface="Tahoma" panose="020B0604030504040204" pitchFamily="34" charset="0"/>
                <a:cs typeface="Tahoma" panose="020B0604030504040204" pitchFamily="34" charset="0"/>
              </a:rPr>
              <a:t> pilot B (</a:t>
            </a:r>
            <a:r>
              <a:rPr lang="en-US" dirty="0" err="1" smtClean="0">
                <a:latin typeface="Tahoma" panose="020B0604030504040204" pitchFamily="34" charset="0"/>
                <a:ea typeface="Tahoma" panose="020B0604030504040204" pitchFamily="34" charset="0"/>
                <a:cs typeface="Tahoma" panose="020B0604030504040204" pitchFamily="34" charset="0"/>
              </a:rPr>
              <a:t>Eb</a:t>
            </a:r>
            <a:r>
              <a:rPr lang="en-US" dirty="0" smtClean="0">
                <a:latin typeface="Tahoma" panose="020B0604030504040204" pitchFamily="34" charset="0"/>
                <a:ea typeface="Tahoma" panose="020B0604030504040204" pitchFamily="34" charset="0"/>
                <a:cs typeface="Tahoma" panose="020B0604030504040204" pitchFamily="34" charset="0"/>
              </a:rPr>
              <a:t>/Io), </a:t>
            </a:r>
            <a:r>
              <a:rPr lang="en-US" dirty="0" err="1" smtClean="0">
                <a:latin typeface="Tahoma" panose="020B0604030504040204" pitchFamily="34" charset="0"/>
                <a:ea typeface="Tahoma" panose="020B0604030504040204" pitchFamily="34" charset="0"/>
                <a:cs typeface="Tahoma" panose="020B0604030504040204" pitchFamily="34" charset="0"/>
              </a:rPr>
              <a:t>diperoleh</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kecenderungan</a:t>
            </a:r>
            <a:r>
              <a:rPr lang="en-US" dirty="0" smtClean="0">
                <a:latin typeface="Tahoma" panose="020B0604030504040204" pitchFamily="34" charset="0"/>
                <a:ea typeface="Tahoma" panose="020B0604030504040204" pitchFamily="34" charset="0"/>
                <a:cs typeface="Tahoma" panose="020B0604030504040204" pitchFamily="34" charset="0"/>
              </a:rPr>
              <a:t> &gt; T_ADD. MS </a:t>
            </a:r>
            <a:r>
              <a:rPr lang="en-US" dirty="0" err="1" smtClean="0">
                <a:latin typeface="Tahoma" panose="020B0604030504040204" pitchFamily="34" charset="0"/>
                <a:ea typeface="Tahoma" panose="020B0604030504040204" pitchFamily="34" charset="0"/>
                <a:cs typeface="Tahoma" panose="020B0604030504040204" pitchFamily="34" charset="0"/>
              </a:rPr>
              <a:t>mengirim</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pesan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hasil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ukur</a:t>
            </a:r>
            <a:r>
              <a:rPr lang="en-US" dirty="0" smtClean="0">
                <a:latin typeface="Tahoma" panose="020B0604030504040204" pitchFamily="34" charset="0"/>
                <a:ea typeface="Tahoma" panose="020B0604030504040204" pitchFamily="34" charset="0"/>
                <a:cs typeface="Tahoma" panose="020B0604030504040204" pitchFamily="34" charset="0"/>
              </a:rPr>
              <a:t> pilot B </a:t>
            </a:r>
            <a:r>
              <a:rPr lang="en-US" dirty="0" err="1" smtClean="0">
                <a:latin typeface="Tahoma" panose="020B0604030504040204" pitchFamily="34" charset="0"/>
                <a:ea typeface="Tahoma" panose="020B0604030504040204" pitchFamily="34" charset="0"/>
                <a:cs typeface="Tahoma" panose="020B0604030504040204" pitchFamily="34" charset="0"/>
              </a:rPr>
              <a:t>dan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memindahkan</a:t>
            </a:r>
            <a:r>
              <a:rPr lang="en-US" dirty="0" smtClean="0">
                <a:latin typeface="Tahoma" panose="020B0604030504040204" pitchFamily="34" charset="0"/>
                <a:ea typeface="Tahoma" panose="020B0604030504040204" pitchFamily="34" charset="0"/>
                <a:cs typeface="Tahoma" panose="020B0604030504040204" pitchFamily="34" charset="0"/>
              </a:rPr>
              <a:t> status pilot B </a:t>
            </a:r>
            <a:r>
              <a:rPr lang="en-US" dirty="0" err="1" smtClean="0">
                <a:latin typeface="Tahoma" panose="020B0604030504040204" pitchFamily="34" charset="0"/>
                <a:ea typeface="Tahoma" panose="020B0604030504040204" pitchFamily="34" charset="0"/>
                <a:cs typeface="Tahoma" panose="020B0604030504040204" pitchFamily="34" charset="0"/>
              </a:rPr>
              <a:t>dari</a:t>
            </a:r>
            <a:r>
              <a:rPr lang="en-US" dirty="0" smtClean="0">
                <a:latin typeface="Tahoma" panose="020B0604030504040204" pitchFamily="34" charset="0"/>
                <a:ea typeface="Tahoma" panose="020B0604030504040204" pitchFamily="34" charset="0"/>
                <a:cs typeface="Tahoma" panose="020B0604030504040204" pitchFamily="34" charset="0"/>
              </a:rPr>
              <a:t> neighbor </a:t>
            </a:r>
            <a:r>
              <a:rPr lang="en-US" dirty="0" err="1" smtClean="0">
                <a:latin typeface="Tahoma" panose="020B0604030504040204" pitchFamily="34" charset="0"/>
                <a:ea typeface="Tahoma" panose="020B0604030504040204" pitchFamily="34" charset="0"/>
                <a:cs typeface="Tahoma" panose="020B0604030504040204" pitchFamily="34" charset="0"/>
              </a:rPr>
              <a:t>ke</a:t>
            </a:r>
            <a:r>
              <a:rPr lang="en-US" dirty="0" smtClean="0">
                <a:latin typeface="Tahoma" panose="020B0604030504040204" pitchFamily="34" charset="0"/>
                <a:ea typeface="Tahoma" panose="020B0604030504040204" pitchFamily="34" charset="0"/>
                <a:cs typeface="Tahoma" panose="020B0604030504040204" pitchFamily="34" charset="0"/>
              </a:rPr>
              <a:t> candidate set.</a:t>
            </a:r>
          </a:p>
          <a:p>
            <a:pPr marL="514350" indent="-514350">
              <a:buFont typeface="+mj-lt"/>
              <a:buAutoNum type="arabicPeriod"/>
            </a:pPr>
            <a:r>
              <a:rPr lang="en-US" dirty="0" smtClean="0">
                <a:latin typeface="Tahoma" panose="020B0604030504040204" pitchFamily="34" charset="0"/>
                <a:ea typeface="Tahoma" panose="020B0604030504040204" pitchFamily="34" charset="0"/>
                <a:cs typeface="Tahoma" panose="020B0604030504040204" pitchFamily="34" charset="0"/>
              </a:rPr>
              <a:t>MS </a:t>
            </a:r>
            <a:r>
              <a:rPr lang="en-US" dirty="0" err="1" smtClean="0">
                <a:latin typeface="Tahoma" panose="020B0604030504040204" pitchFamily="34" charset="0"/>
                <a:ea typeface="Tahoma" panose="020B0604030504040204" pitchFamily="34" charset="0"/>
                <a:cs typeface="Tahoma" panose="020B0604030504040204" pitchFamily="34" charset="0"/>
              </a:rPr>
              <a:t>menerima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pesan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dari</a:t>
            </a:r>
            <a:r>
              <a:rPr lang="en-US" dirty="0" smtClean="0">
                <a:latin typeface="Tahoma" panose="020B0604030504040204" pitchFamily="34" charset="0"/>
                <a:ea typeface="Tahoma" panose="020B0604030504040204" pitchFamily="34" charset="0"/>
                <a:cs typeface="Tahoma" panose="020B0604030504040204" pitchFamily="34" charset="0"/>
              </a:rPr>
              <a:t> cell A </a:t>
            </a:r>
            <a:r>
              <a:rPr lang="en-US" dirty="0" err="1" smtClean="0">
                <a:latin typeface="Tahoma" panose="020B0604030504040204" pitchFamily="34" charset="0"/>
                <a:ea typeface="Tahoma" panose="020B0604030504040204" pitchFamily="34" charset="0"/>
                <a:cs typeface="Tahoma" panose="020B0604030504040204" pitchFamily="34" charset="0"/>
              </a:rPr>
              <a:t>berisi</a:t>
            </a:r>
            <a:r>
              <a:rPr lang="en-US" dirty="0" smtClean="0">
                <a:latin typeface="Tahoma" panose="020B0604030504040204" pitchFamily="34" charset="0"/>
                <a:ea typeface="Tahoma" panose="020B0604030504040204" pitchFamily="34" charset="0"/>
                <a:cs typeface="Tahoma" panose="020B0604030504040204" pitchFamily="34" charset="0"/>
              </a:rPr>
              <a:t> PN offset cell B </a:t>
            </a:r>
            <a:r>
              <a:rPr lang="en-US" dirty="0" err="1" smtClean="0">
                <a:latin typeface="Tahoma" panose="020B0604030504040204" pitchFamily="34" charset="0"/>
                <a:ea typeface="Tahoma" panose="020B0604030504040204" pitchFamily="34" charset="0"/>
                <a:cs typeface="Tahoma" panose="020B0604030504040204" pitchFamily="34" charset="0"/>
              </a:rPr>
              <a:t>dan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alokasi</a:t>
            </a:r>
            <a:r>
              <a:rPr lang="en-US" dirty="0" smtClean="0">
                <a:latin typeface="Tahoma" panose="020B0604030504040204" pitchFamily="34" charset="0"/>
                <a:ea typeface="Tahoma" panose="020B0604030504040204" pitchFamily="34" charset="0"/>
                <a:cs typeface="Tahoma" panose="020B0604030504040204" pitchFamily="34" charset="0"/>
              </a:rPr>
              <a:t> Walsh code </a:t>
            </a:r>
            <a:r>
              <a:rPr lang="en-US" dirty="0" err="1" smtClean="0">
                <a:latin typeface="Tahoma" panose="020B0604030504040204" pitchFamily="34" charset="0"/>
                <a:ea typeface="Tahoma" panose="020B0604030504040204" pitchFamily="34" charset="0"/>
                <a:cs typeface="Tahoma" panose="020B0604030504040204" pitchFamily="34" charset="0"/>
              </a:rPr>
              <a:t>untuk</a:t>
            </a:r>
            <a:r>
              <a:rPr lang="en-US" dirty="0" smtClean="0">
                <a:latin typeface="Tahoma" panose="020B0604030504040204" pitchFamily="34" charset="0"/>
                <a:ea typeface="Tahoma" panose="020B0604030504040204" pitchFamily="34" charset="0"/>
                <a:cs typeface="Tahoma" panose="020B0604030504040204" pitchFamily="34" charset="0"/>
              </a:rPr>
              <a:t> TCH </a:t>
            </a:r>
            <a:r>
              <a:rPr lang="en-US" dirty="0" err="1" smtClean="0">
                <a:latin typeface="Tahoma" panose="020B0604030504040204" pitchFamily="34" charset="0"/>
                <a:ea typeface="Tahoma" panose="020B0604030504040204" pitchFamily="34" charset="0"/>
                <a:cs typeface="Tahoma" panose="020B0604030504040204" pitchFamily="34" charset="0"/>
              </a:rPr>
              <a:t>dan</a:t>
            </a:r>
            <a:r>
              <a:rPr lang="en-US" dirty="0" smtClean="0">
                <a:latin typeface="Tahoma" panose="020B0604030504040204" pitchFamily="34" charset="0"/>
                <a:ea typeface="Tahoma" panose="020B0604030504040204" pitchFamily="34" charset="0"/>
                <a:cs typeface="Tahoma" panose="020B0604030504040204" pitchFamily="34" charset="0"/>
              </a:rPr>
              <a:t> MS start </a:t>
            </a:r>
            <a:r>
              <a:rPr lang="en-US" dirty="0" err="1" smtClean="0">
                <a:latin typeface="Tahoma" panose="020B0604030504040204" pitchFamily="34" charset="0"/>
                <a:ea typeface="Tahoma" panose="020B0604030504040204" pitchFamily="34" charset="0"/>
                <a:cs typeface="Tahoma" panose="020B0604030504040204" pitchFamily="34" charset="0"/>
              </a:rPr>
              <a:t>komunikasi</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menggunakan</a:t>
            </a:r>
            <a:r>
              <a:rPr lang="en-US" dirty="0" smtClean="0">
                <a:latin typeface="Tahoma" panose="020B0604030504040204" pitchFamily="34" charset="0"/>
                <a:ea typeface="Tahoma" panose="020B0604030504040204" pitchFamily="34" charset="0"/>
                <a:cs typeface="Tahoma" panose="020B0604030504040204" pitchFamily="34" charset="0"/>
              </a:rPr>
              <a:t> TCH </a:t>
            </a:r>
            <a:r>
              <a:rPr lang="en-US" dirty="0" err="1" smtClean="0">
                <a:latin typeface="Tahoma" panose="020B0604030504040204" pitchFamily="34" charset="0"/>
                <a:ea typeface="Tahoma" panose="020B0604030504040204" pitchFamily="34" charset="0"/>
                <a:cs typeface="Tahoma" panose="020B0604030504040204" pitchFamily="34" charset="0"/>
              </a:rPr>
              <a:t>tersebut</a:t>
            </a:r>
            <a:r>
              <a:rPr lang="en-US" dirty="0" smtClean="0">
                <a:latin typeface="Tahoma" panose="020B0604030504040204" pitchFamily="34" charset="0"/>
                <a:ea typeface="Tahoma" panose="020B0604030504040204" pitchFamily="34" charset="0"/>
                <a:cs typeface="Tahoma" panose="020B0604030504040204" pitchFamily="34" charset="0"/>
              </a:rPr>
              <a:t>.</a:t>
            </a:r>
          </a:p>
          <a:p>
            <a:pPr marL="514350" indent="-514350">
              <a:buFont typeface="+mj-lt"/>
              <a:buAutoNum type="arabicPeriod"/>
            </a:pPr>
            <a:r>
              <a:rPr lang="en-US" dirty="0" smtClean="0">
                <a:latin typeface="Tahoma" panose="020B0604030504040204" pitchFamily="34" charset="0"/>
                <a:ea typeface="Tahoma" panose="020B0604030504040204" pitchFamily="34" charset="0"/>
                <a:cs typeface="Tahoma" panose="020B0604030504040204" pitchFamily="34" charset="0"/>
              </a:rPr>
              <a:t>MS </a:t>
            </a:r>
            <a:r>
              <a:rPr lang="en-US" dirty="0" err="1" smtClean="0">
                <a:latin typeface="Tahoma" panose="020B0604030504040204" pitchFamily="34" charset="0"/>
                <a:ea typeface="Tahoma" panose="020B0604030504040204" pitchFamily="34" charset="0"/>
                <a:cs typeface="Tahoma" panose="020B0604030504040204" pitchFamily="34" charset="0"/>
              </a:rPr>
              <a:t>memindahkan</a:t>
            </a:r>
            <a:r>
              <a:rPr lang="en-US" dirty="0" smtClean="0">
                <a:latin typeface="Tahoma" panose="020B0604030504040204" pitchFamily="34" charset="0"/>
                <a:ea typeface="Tahoma" panose="020B0604030504040204" pitchFamily="34" charset="0"/>
                <a:cs typeface="Tahoma" panose="020B0604030504040204" pitchFamily="34" charset="0"/>
              </a:rPr>
              <a:t> status pilot B </a:t>
            </a:r>
            <a:r>
              <a:rPr lang="en-US" dirty="0" err="1" smtClean="0">
                <a:latin typeface="Tahoma" panose="020B0604030504040204" pitchFamily="34" charset="0"/>
                <a:ea typeface="Tahoma" panose="020B0604030504040204" pitchFamily="34" charset="0"/>
                <a:cs typeface="Tahoma" panose="020B0604030504040204" pitchFamily="34" charset="0"/>
              </a:rPr>
              <a:t>dari</a:t>
            </a:r>
            <a:r>
              <a:rPr lang="en-US" dirty="0" smtClean="0">
                <a:latin typeface="Tahoma" panose="020B0604030504040204" pitchFamily="34" charset="0"/>
                <a:ea typeface="Tahoma" panose="020B0604030504040204" pitchFamily="34" charset="0"/>
                <a:cs typeface="Tahoma" panose="020B0604030504040204" pitchFamily="34" charset="0"/>
              </a:rPr>
              <a:t> candidate set </a:t>
            </a:r>
            <a:r>
              <a:rPr lang="en-US" dirty="0" err="1" smtClean="0">
                <a:latin typeface="Tahoma" panose="020B0604030504040204" pitchFamily="34" charset="0"/>
                <a:ea typeface="Tahoma" panose="020B0604030504040204" pitchFamily="34" charset="0"/>
                <a:cs typeface="Tahoma" panose="020B0604030504040204" pitchFamily="34" charset="0"/>
              </a:rPr>
              <a:t>ke</a:t>
            </a:r>
            <a:r>
              <a:rPr lang="en-US" dirty="0" smtClean="0">
                <a:latin typeface="Tahoma" panose="020B0604030504040204" pitchFamily="34" charset="0"/>
                <a:ea typeface="Tahoma" panose="020B0604030504040204" pitchFamily="34" charset="0"/>
                <a:cs typeface="Tahoma" panose="020B0604030504040204" pitchFamily="34" charset="0"/>
              </a:rPr>
              <a:t> active set, MS </a:t>
            </a:r>
            <a:r>
              <a:rPr lang="en-US" dirty="0" err="1" smtClean="0">
                <a:latin typeface="Tahoma" panose="020B0604030504040204" pitchFamily="34" charset="0"/>
                <a:ea typeface="Tahoma" panose="020B0604030504040204" pitchFamily="34" charset="0"/>
                <a:cs typeface="Tahoma" panose="020B0604030504040204" pitchFamily="34" charset="0"/>
              </a:rPr>
              <a:t>mengirim</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pesan</a:t>
            </a:r>
            <a:r>
              <a:rPr lang="en-US" dirty="0" smtClean="0">
                <a:latin typeface="Tahoma" panose="020B0604030504040204" pitchFamily="34" charset="0"/>
                <a:ea typeface="Tahoma" panose="020B0604030504040204" pitchFamily="34" charset="0"/>
                <a:cs typeface="Tahoma" panose="020B0604030504040204" pitchFamily="34" charset="0"/>
              </a:rPr>
              <a:t> handover completed. </a:t>
            </a:r>
            <a:r>
              <a:rPr lang="en-US" dirty="0" err="1" smtClean="0">
                <a:latin typeface="Tahoma" panose="020B0604030504040204" pitchFamily="34" charset="0"/>
                <a:ea typeface="Tahoma" panose="020B0604030504040204" pitchFamily="34" charset="0"/>
                <a:cs typeface="Tahoma" panose="020B0604030504040204" pitchFamily="34" charset="0"/>
              </a:rPr>
              <a:t>Sekarang</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ada</a:t>
            </a:r>
            <a:r>
              <a:rPr lang="en-US" dirty="0" smtClean="0">
                <a:latin typeface="Tahoma" panose="020B0604030504040204" pitchFamily="34" charset="0"/>
                <a:ea typeface="Tahoma" panose="020B0604030504040204" pitchFamily="34" charset="0"/>
                <a:cs typeface="Tahoma" panose="020B0604030504040204" pitchFamily="34" charset="0"/>
              </a:rPr>
              <a:t> 2 pilot yang </a:t>
            </a:r>
            <a:r>
              <a:rPr lang="en-US" dirty="0" err="1" smtClean="0">
                <a:latin typeface="Tahoma" panose="020B0604030504040204" pitchFamily="34" charset="0"/>
                <a:ea typeface="Tahoma" panose="020B0604030504040204" pitchFamily="34" charset="0"/>
                <a:cs typeface="Tahoma" panose="020B0604030504040204" pitchFamily="34" charset="0"/>
              </a:rPr>
              <a:t>aktif</a:t>
            </a:r>
            <a:r>
              <a:rPr lang="en-US" dirty="0" smtClean="0">
                <a:latin typeface="Tahoma" panose="020B0604030504040204" pitchFamily="34" charset="0"/>
                <a:ea typeface="Tahoma" panose="020B0604030504040204" pitchFamily="34" charset="0"/>
                <a:cs typeface="Tahoma" panose="020B0604030504040204" pitchFamily="34" charset="0"/>
              </a:rPr>
              <a:t>.</a:t>
            </a:r>
          </a:p>
          <a:p>
            <a:pPr marL="514350" indent="-514350">
              <a:buFont typeface="+mj-lt"/>
              <a:buAutoNum type="arabicPeriod"/>
            </a:pPr>
            <a:r>
              <a:rPr lang="en-US" dirty="0" smtClean="0">
                <a:latin typeface="Tahoma" panose="020B0604030504040204" pitchFamily="34" charset="0"/>
                <a:ea typeface="Tahoma" panose="020B0604030504040204" pitchFamily="34" charset="0"/>
                <a:cs typeface="Tahoma" panose="020B0604030504040204" pitchFamily="34" charset="0"/>
              </a:rPr>
              <a:t>MS </a:t>
            </a:r>
            <a:r>
              <a:rPr lang="en-US" dirty="0" err="1" smtClean="0">
                <a:latin typeface="Tahoma" panose="020B0604030504040204" pitchFamily="34" charset="0"/>
                <a:ea typeface="Tahoma" panose="020B0604030504040204" pitchFamily="34" charset="0"/>
                <a:cs typeface="Tahoma" panose="020B0604030504040204" pitchFamily="34" charset="0"/>
              </a:rPr>
              <a:t>menditeksi</a:t>
            </a:r>
            <a:r>
              <a:rPr lang="en-US" dirty="0" smtClean="0">
                <a:latin typeface="Tahoma" panose="020B0604030504040204" pitchFamily="34" charset="0"/>
                <a:ea typeface="Tahoma" panose="020B0604030504040204" pitchFamily="34" charset="0"/>
                <a:cs typeface="Tahoma" panose="020B0604030504040204" pitchFamily="34" charset="0"/>
              </a:rPr>
              <a:t> pilot A </a:t>
            </a:r>
            <a:r>
              <a:rPr lang="en-US" dirty="0" err="1" smtClean="0">
                <a:latin typeface="Tahoma" panose="020B0604030504040204" pitchFamily="34" charset="0"/>
                <a:ea typeface="Tahoma" panose="020B0604030504040204" pitchFamily="34" charset="0"/>
                <a:cs typeface="Tahoma" panose="020B0604030504040204" pitchFamily="34" charset="0"/>
              </a:rPr>
              <a:t>jatuh</a:t>
            </a:r>
            <a:r>
              <a:rPr lang="en-US" dirty="0" smtClean="0">
                <a:latin typeface="Tahoma" panose="020B0604030504040204" pitchFamily="34" charset="0"/>
                <a:ea typeface="Tahoma" panose="020B0604030504040204" pitchFamily="34" charset="0"/>
                <a:cs typeface="Tahoma" panose="020B0604030504040204" pitchFamily="34" charset="0"/>
              </a:rPr>
              <a:t> &lt; T_DROP, MS start </a:t>
            </a:r>
            <a:r>
              <a:rPr lang="en-US" dirty="0" err="1" smtClean="0">
                <a:latin typeface="Tahoma" panose="020B0604030504040204" pitchFamily="34" charset="0"/>
                <a:ea typeface="Tahoma" panose="020B0604030504040204" pitchFamily="34" charset="0"/>
                <a:cs typeface="Tahoma" panose="020B0604030504040204" pitchFamily="34" charset="0"/>
              </a:rPr>
              <a:t>mengaktifkan</a:t>
            </a:r>
            <a:r>
              <a:rPr lang="en-US" dirty="0" smtClean="0">
                <a:latin typeface="Tahoma" panose="020B0604030504040204" pitchFamily="34" charset="0"/>
                <a:ea typeface="Tahoma" panose="020B0604030504040204" pitchFamily="34" charset="0"/>
                <a:cs typeface="Tahoma" panose="020B0604030504040204" pitchFamily="34" charset="0"/>
              </a:rPr>
              <a:t> timer.</a:t>
            </a:r>
          </a:p>
          <a:p>
            <a:pPr marL="514350" indent="-514350">
              <a:buFont typeface="+mj-lt"/>
              <a:buAutoNum type="arabicPeriod"/>
            </a:pPr>
            <a:r>
              <a:rPr lang="en-US" dirty="0" smtClean="0">
                <a:latin typeface="Tahoma" panose="020B0604030504040204" pitchFamily="34" charset="0"/>
                <a:ea typeface="Tahoma" panose="020B0604030504040204" pitchFamily="34" charset="0"/>
                <a:cs typeface="Tahoma" panose="020B0604030504040204" pitchFamily="34" charset="0"/>
              </a:rPr>
              <a:t>Timer </a:t>
            </a:r>
            <a:r>
              <a:rPr lang="en-US" dirty="0" err="1" smtClean="0">
                <a:latin typeface="Tahoma" panose="020B0604030504040204" pitchFamily="34" charset="0"/>
                <a:ea typeface="Tahoma" panose="020B0604030504040204" pitchFamily="34" charset="0"/>
                <a:cs typeface="Tahoma" panose="020B0604030504040204" pitchFamily="34" charset="0"/>
              </a:rPr>
              <a:t>mencatat</a:t>
            </a:r>
            <a:r>
              <a:rPr lang="en-US" dirty="0" smtClean="0">
                <a:latin typeface="Tahoma" panose="020B0604030504040204" pitchFamily="34" charset="0"/>
                <a:ea typeface="Tahoma" panose="020B0604030504040204" pitchFamily="34" charset="0"/>
                <a:cs typeface="Tahoma" panose="020B0604030504040204" pitchFamily="34" charset="0"/>
              </a:rPr>
              <a:t> T_TDROP, MS </a:t>
            </a:r>
            <a:r>
              <a:rPr lang="en-US" dirty="0" err="1" smtClean="0">
                <a:latin typeface="Tahoma" panose="020B0604030504040204" pitchFamily="34" charset="0"/>
                <a:ea typeface="Tahoma" panose="020B0604030504040204" pitchFamily="34" charset="0"/>
                <a:cs typeface="Tahoma" panose="020B0604030504040204" pitchFamily="34" charset="0"/>
              </a:rPr>
              <a:t>mengirim</a:t>
            </a:r>
            <a:r>
              <a:rPr lang="en-US" dirty="0" smtClean="0">
                <a:latin typeface="Tahoma" panose="020B0604030504040204" pitchFamily="34" charset="0"/>
                <a:ea typeface="Tahoma" panose="020B0604030504040204" pitchFamily="34" charset="0"/>
                <a:cs typeface="Tahoma" panose="020B0604030504040204" pitchFamily="34" charset="0"/>
              </a:rPr>
              <a:t> PSMM (pilot strength measurement message).</a:t>
            </a:r>
          </a:p>
          <a:p>
            <a:pPr marL="514350" indent="-514350">
              <a:buFont typeface="+mj-lt"/>
              <a:buAutoNum type="arabicPeriod"/>
            </a:pPr>
            <a:r>
              <a:rPr lang="en-US" dirty="0" smtClean="0">
                <a:latin typeface="Tahoma" panose="020B0604030504040204" pitchFamily="34" charset="0"/>
                <a:ea typeface="Tahoma" panose="020B0604030504040204" pitchFamily="34" charset="0"/>
                <a:cs typeface="Tahoma" panose="020B0604030504040204" pitchFamily="34" charset="0"/>
              </a:rPr>
              <a:t>MS </a:t>
            </a:r>
            <a:r>
              <a:rPr lang="en-US" dirty="0" err="1" smtClean="0">
                <a:latin typeface="Tahoma" panose="020B0604030504040204" pitchFamily="34" charset="0"/>
                <a:ea typeface="Tahoma" panose="020B0604030504040204" pitchFamily="34" charset="0"/>
                <a:cs typeface="Tahoma" panose="020B0604030504040204" pitchFamily="34" charset="0"/>
              </a:rPr>
              <a:t>menerima</a:t>
            </a:r>
            <a:r>
              <a:rPr lang="en-US" dirty="0" smtClean="0">
                <a:latin typeface="Tahoma" panose="020B0604030504040204" pitchFamily="34" charset="0"/>
                <a:ea typeface="Tahoma" panose="020B0604030504040204" pitchFamily="34" charset="0"/>
                <a:cs typeface="Tahoma" panose="020B0604030504040204" pitchFamily="34" charset="0"/>
              </a:rPr>
              <a:t> handoff direction message , </a:t>
            </a:r>
            <a:r>
              <a:rPr lang="en-US" dirty="0" err="1" smtClean="0">
                <a:latin typeface="Tahoma" panose="020B0604030504040204" pitchFamily="34" charset="0"/>
                <a:ea typeface="Tahoma" panose="020B0604030504040204" pitchFamily="34" charset="0"/>
                <a:cs typeface="Tahoma" panose="020B0604030504040204" pitchFamily="34" charset="0"/>
              </a:rPr>
              <a:t>pesan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ini</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berisi</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hanya</a:t>
            </a:r>
            <a:r>
              <a:rPr lang="en-US" dirty="0" smtClean="0">
                <a:latin typeface="Tahoma" panose="020B0604030504040204" pitchFamily="34" charset="0"/>
                <a:ea typeface="Tahoma" panose="020B0604030504040204" pitchFamily="34" charset="0"/>
                <a:cs typeface="Tahoma" panose="020B0604030504040204" pitchFamily="34" charset="0"/>
              </a:rPr>
              <a:t> PN offset cell B (</a:t>
            </a:r>
            <a:r>
              <a:rPr lang="en-US" dirty="0" err="1" smtClean="0">
                <a:latin typeface="Tahoma" panose="020B0604030504040204" pitchFamily="34" charset="0"/>
                <a:ea typeface="Tahoma" panose="020B0604030504040204" pitchFamily="34" charset="0"/>
                <a:cs typeface="Tahoma" panose="020B0604030504040204" pitchFamily="34" charset="0"/>
              </a:rPr>
              <a:t>tanpa</a:t>
            </a:r>
            <a:r>
              <a:rPr lang="en-US" dirty="0" smtClean="0">
                <a:latin typeface="Tahoma" panose="020B0604030504040204" pitchFamily="34" charset="0"/>
                <a:ea typeface="Tahoma" panose="020B0604030504040204" pitchFamily="34" charset="0"/>
                <a:cs typeface="Tahoma" panose="020B0604030504040204" pitchFamily="34" charset="0"/>
              </a:rPr>
              <a:t> PN offset cell A ).</a:t>
            </a:r>
          </a:p>
          <a:p>
            <a:pPr marL="514350" indent="-514350">
              <a:buFont typeface="+mj-lt"/>
              <a:buAutoNum type="arabicPeriod"/>
            </a:pPr>
            <a:r>
              <a:rPr lang="en-US" dirty="0" smtClean="0">
                <a:latin typeface="Tahoma" panose="020B0604030504040204" pitchFamily="34" charset="0"/>
                <a:ea typeface="Tahoma" panose="020B0604030504040204" pitchFamily="34" charset="0"/>
                <a:cs typeface="Tahoma" panose="020B0604030504040204" pitchFamily="34" charset="0"/>
              </a:rPr>
              <a:t>MS </a:t>
            </a:r>
            <a:r>
              <a:rPr lang="en-US" dirty="0" err="1" smtClean="0">
                <a:latin typeface="Tahoma" panose="020B0604030504040204" pitchFamily="34" charset="0"/>
                <a:ea typeface="Tahoma" panose="020B0604030504040204" pitchFamily="34" charset="0"/>
                <a:cs typeface="Tahoma" panose="020B0604030504040204" pitchFamily="34" charset="0"/>
              </a:rPr>
              <a:t>memindahkan</a:t>
            </a:r>
            <a:r>
              <a:rPr lang="en-US" dirty="0" smtClean="0">
                <a:latin typeface="Tahoma" panose="020B0604030504040204" pitchFamily="34" charset="0"/>
                <a:ea typeface="Tahoma" panose="020B0604030504040204" pitchFamily="34" charset="0"/>
                <a:cs typeface="Tahoma" panose="020B0604030504040204" pitchFamily="34" charset="0"/>
              </a:rPr>
              <a:t> status pilot A </a:t>
            </a:r>
            <a:r>
              <a:rPr lang="en-US" dirty="0" err="1" smtClean="0">
                <a:latin typeface="Tahoma" panose="020B0604030504040204" pitchFamily="34" charset="0"/>
                <a:ea typeface="Tahoma" panose="020B0604030504040204" pitchFamily="34" charset="0"/>
                <a:cs typeface="Tahoma" panose="020B0604030504040204" pitchFamily="34" charset="0"/>
              </a:rPr>
              <a:t>dari</a:t>
            </a:r>
            <a:r>
              <a:rPr lang="en-US" dirty="0" smtClean="0">
                <a:latin typeface="Tahoma" panose="020B0604030504040204" pitchFamily="34" charset="0"/>
                <a:ea typeface="Tahoma" panose="020B0604030504040204" pitchFamily="34" charset="0"/>
                <a:cs typeface="Tahoma" panose="020B0604030504040204" pitchFamily="34" charset="0"/>
              </a:rPr>
              <a:t> active set </a:t>
            </a:r>
            <a:r>
              <a:rPr lang="en-US" dirty="0" err="1" smtClean="0">
                <a:latin typeface="Tahoma" panose="020B0604030504040204" pitchFamily="34" charset="0"/>
                <a:ea typeface="Tahoma" panose="020B0604030504040204" pitchFamily="34" charset="0"/>
                <a:cs typeface="Tahoma" panose="020B0604030504040204" pitchFamily="34" charset="0"/>
              </a:rPr>
              <a:t>ke</a:t>
            </a:r>
            <a:r>
              <a:rPr lang="en-US" dirty="0" smtClean="0">
                <a:latin typeface="Tahoma" panose="020B0604030504040204" pitchFamily="34" charset="0"/>
                <a:ea typeface="Tahoma" panose="020B0604030504040204" pitchFamily="34" charset="0"/>
                <a:cs typeface="Tahoma" panose="020B0604030504040204" pitchFamily="34" charset="0"/>
              </a:rPr>
              <a:t> neighbor set</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41</a:t>
            </a:fld>
            <a:endParaRPr lang="id-ID"/>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42</a:t>
            </a:fld>
            <a:endParaRPr lang="id-ID"/>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43</a:t>
            </a:fld>
            <a:endParaRPr lang="id-ID"/>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Pertanyaaan</a:t>
            </a:r>
            <a:r>
              <a:rPr lang="en-US" dirty="0">
                <a:latin typeface="Tahoma" panose="020B0604030504040204" pitchFamily="34" charset="0"/>
                <a:ea typeface="Tahoma" panose="020B0604030504040204" pitchFamily="34" charset="0"/>
                <a:cs typeface="Tahoma" panose="020B0604030504040204" pitchFamily="34" charset="0"/>
              </a:rPr>
              <a:t> : </a:t>
            </a:r>
            <a:r>
              <a:rPr lang="en-US" dirty="0" err="1">
                <a:latin typeface="Tahoma" panose="020B0604030504040204" pitchFamily="34" charset="0"/>
                <a:ea typeface="Tahoma" panose="020B0604030504040204" pitchFamily="34" charset="0"/>
                <a:cs typeface="Tahoma" panose="020B0604030504040204" pitchFamily="34" charset="0"/>
              </a:rPr>
              <a:t>Bagaimana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menurut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anda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kondisi</a:t>
            </a:r>
            <a:r>
              <a:rPr lang="en-US" dirty="0">
                <a:latin typeface="Tahoma" panose="020B0604030504040204" pitchFamily="34" charset="0"/>
                <a:ea typeface="Tahoma" panose="020B0604030504040204" pitchFamily="34" charset="0"/>
                <a:cs typeface="Tahoma" panose="020B0604030504040204" pitchFamily="34" charset="0"/>
              </a:rPr>
              <a:t> mobile network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saat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Jawaban</a:t>
            </a:r>
            <a:r>
              <a:rPr lang="en-US" dirty="0">
                <a:latin typeface="Tahoma" panose="020B0604030504040204" pitchFamily="34" charset="0"/>
                <a:ea typeface="Tahoma" panose="020B0604030504040204" pitchFamily="34" charset="0"/>
                <a:cs typeface="Tahoma" panose="020B0604030504040204" pitchFamily="34" charset="0"/>
              </a:rPr>
              <a:t> : </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Mobile network </a:t>
            </a:r>
            <a:r>
              <a:rPr lang="en-US" dirty="0" err="1">
                <a:latin typeface="Tahoma" panose="020B0604030504040204" pitchFamily="34" charset="0"/>
                <a:ea typeface="Tahoma" panose="020B0604030504040204" pitchFamily="34" charset="0"/>
                <a:cs typeface="Tahoma" panose="020B0604030504040204" pitchFamily="34" charset="0"/>
              </a:rPr>
              <a:t>semakin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berkembang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baik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dari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segi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jumlah</a:t>
            </a:r>
            <a:r>
              <a:rPr lang="en-US" dirty="0">
                <a:latin typeface="Tahoma" panose="020B0604030504040204" pitchFamily="34" charset="0"/>
                <a:ea typeface="Tahoma" panose="020B0604030504040204" pitchFamily="34" charset="0"/>
                <a:cs typeface="Tahoma" panose="020B0604030504040204" pitchFamily="34" charset="0"/>
              </a:rPr>
              <a:t> provider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penggunanya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demikian</a:t>
            </a:r>
            <a:r>
              <a:rPr lang="en-US" dirty="0">
                <a:latin typeface="Tahoma" panose="020B0604030504040204" pitchFamily="34" charset="0"/>
                <a:ea typeface="Tahoma" panose="020B0604030504040204" pitchFamily="34" charset="0"/>
                <a:cs typeface="Tahoma" panose="020B0604030504040204" pitchFamily="34" charset="0"/>
              </a:rPr>
              <a:t> juga </a:t>
            </a:r>
            <a:r>
              <a:rPr lang="en-US" dirty="0" err="1">
                <a:latin typeface="Tahoma" panose="020B0604030504040204" pitchFamily="34" charset="0"/>
                <a:ea typeface="Tahoma" panose="020B0604030504040204" pitchFamily="34" charset="0"/>
                <a:cs typeface="Tahoma" panose="020B0604030504040204" pitchFamily="34" charset="0"/>
              </a:rPr>
              <a:t>dengan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jumlah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alat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atau</a:t>
            </a:r>
            <a:r>
              <a:rPr lang="en-US" dirty="0">
                <a:latin typeface="Tahoma" panose="020B0604030504040204" pitchFamily="34" charset="0"/>
                <a:ea typeface="Tahoma" panose="020B0604030504040204" pitchFamily="34" charset="0"/>
                <a:cs typeface="Tahoma" panose="020B0604030504040204" pitchFamily="34" charset="0"/>
              </a:rPr>
              <a:t> device yang </a:t>
            </a:r>
            <a:r>
              <a:rPr lang="en-US" dirty="0" err="1">
                <a:latin typeface="Tahoma" panose="020B0604030504040204" pitchFamily="34" charset="0"/>
                <a:ea typeface="Tahoma" panose="020B0604030504040204" pitchFamily="34" charset="0"/>
                <a:cs typeface="Tahoma" panose="020B0604030504040204" pitchFamily="34" charset="0"/>
              </a:rPr>
              <a:t>menggunakan</a:t>
            </a:r>
            <a:r>
              <a:rPr lang="en-US" dirty="0">
                <a:latin typeface="Tahoma" panose="020B0604030504040204" pitchFamily="34" charset="0"/>
                <a:ea typeface="Tahoma" panose="020B0604030504040204" pitchFamily="34" charset="0"/>
                <a:cs typeface="Tahoma" panose="020B0604030504040204" pitchFamily="34" charset="0"/>
              </a:rPr>
              <a:t> mobile networks </a:t>
            </a:r>
            <a:r>
              <a:rPr lang="en-US" dirty="0" err="1">
                <a:latin typeface="Tahoma" panose="020B0604030504040204" pitchFamily="34" charset="0"/>
                <a:ea typeface="Tahoma" panose="020B0604030504040204" pitchFamily="34" charset="0"/>
                <a:cs typeface="Tahoma" panose="020B0604030504040204" pitchFamily="34" charset="0"/>
              </a:rPr>
              <a:t>semakin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banyak</a:t>
            </a:r>
            <a:r>
              <a:rPr lang="en-US" dirty="0">
                <a:latin typeface="Tahoma" panose="020B0604030504040204" pitchFamily="34" charset="0"/>
                <a:ea typeface="Tahoma" panose="020B0604030504040204" pitchFamily="34" charset="0"/>
                <a:cs typeface="Tahoma" panose="020B0604030504040204" pitchFamily="34" charset="0"/>
              </a:rPr>
              <a: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Hal </a:t>
            </a:r>
            <a:r>
              <a:rPr lang="en-US" dirty="0" err="1">
                <a:latin typeface="Tahoma" panose="020B0604030504040204" pitchFamily="34" charset="0"/>
                <a:ea typeface="Tahoma" panose="020B0604030504040204" pitchFamily="34" charset="0"/>
                <a:cs typeface="Tahoma" panose="020B0604030504040204" pitchFamily="34" charset="0"/>
              </a:rPr>
              <a:t>inilah</a:t>
            </a:r>
            <a:r>
              <a:rPr lang="en-US" dirty="0">
                <a:latin typeface="Tahoma" panose="020B0604030504040204" pitchFamily="34" charset="0"/>
                <a:ea typeface="Tahoma" panose="020B0604030504040204" pitchFamily="34" charset="0"/>
                <a:cs typeface="Tahoma" panose="020B0604030504040204" pitchFamily="34" charset="0"/>
              </a:rPr>
              <a:t> yang </a:t>
            </a:r>
            <a:r>
              <a:rPr lang="en-US" dirty="0" err="1">
                <a:latin typeface="Tahoma" panose="020B0604030504040204" pitchFamily="34" charset="0"/>
                <a:ea typeface="Tahoma" panose="020B0604030504040204" pitchFamily="34" charset="0"/>
                <a:cs typeface="Tahoma" panose="020B0604030504040204" pitchFamily="34" charset="0"/>
              </a:rPr>
              <a:t>membuat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pemrograman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aplikasi</a:t>
            </a:r>
            <a:r>
              <a:rPr lang="en-US" dirty="0">
                <a:latin typeface="Tahoma" panose="020B0604030504040204" pitchFamily="34" charset="0"/>
                <a:ea typeface="Tahoma" panose="020B0604030504040204" pitchFamily="34" charset="0"/>
                <a:cs typeface="Tahoma" panose="020B0604030504040204" pitchFamily="34" charset="0"/>
              </a:rPr>
              <a:t> mobile </a:t>
            </a:r>
            <a:r>
              <a:rPr lang="en-US" dirty="0" err="1">
                <a:latin typeface="Tahoma" panose="020B0604030504040204" pitchFamily="34" charset="0"/>
                <a:ea typeface="Tahoma" panose="020B0604030504040204" pitchFamily="34" charset="0"/>
                <a:cs typeface="Tahoma" panose="020B0604030504040204" pitchFamily="34" charset="0"/>
              </a:rPr>
              <a:t>menjadi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semakin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menantang</a:t>
            </a:r>
            <a:r>
              <a:rPr lang="en-US" dirty="0">
                <a:latin typeface="Tahoma" panose="020B0604030504040204" pitchFamily="34" charset="0"/>
                <a:ea typeface="Tahoma" panose="020B0604030504040204" pitchFamily="34" charset="0"/>
                <a:cs typeface="Tahoma" panose="020B0604030504040204" pitchFamily="34" charset="0"/>
              </a:rPr>
              <a:t>.</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44</a:t>
            </a:fld>
            <a:endParaRPr lang="id-ID"/>
          </a:p>
        </p:txBody>
      </p:sp>
    </p:spTree>
    <p:extLst>
      <p:ext uri="{BB962C8B-B14F-4D97-AF65-F5344CB8AC3E}">
        <p14:creationId xmlns:p14="http://schemas.microsoft.com/office/powerpoint/2010/main" val="842886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Pertanyaan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peserta</a:t>
            </a:r>
            <a:r>
              <a:rPr lang="en-US" dirty="0">
                <a:latin typeface="Tahoma" panose="020B0604030504040204" pitchFamily="34" charset="0"/>
                <a:ea typeface="Tahoma" panose="020B0604030504040204" pitchFamily="34" charset="0"/>
                <a:cs typeface="Tahoma" panose="020B0604030504040204" pitchFamily="34" charset="0"/>
              </a:rPr>
              <a:t> : </a:t>
            </a:r>
            <a:r>
              <a:rPr lang="en-US" dirty="0" err="1">
                <a:latin typeface="Tahoma" panose="020B0604030504040204" pitchFamily="34" charset="0"/>
                <a:ea typeface="Tahoma" panose="020B0604030504040204" pitchFamily="34" charset="0"/>
                <a:cs typeface="Tahoma" panose="020B0604030504040204" pitchFamily="34" charset="0"/>
              </a:rPr>
              <a:t>Bagaimana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menurut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anda</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perbedaan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antara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perangkat</a:t>
            </a:r>
            <a:r>
              <a:rPr lang="en-US" dirty="0">
                <a:latin typeface="Tahoma" panose="020B0604030504040204" pitchFamily="34" charset="0"/>
                <a:ea typeface="Tahoma" panose="020B0604030504040204" pitchFamily="34" charset="0"/>
                <a:cs typeface="Tahoma" panose="020B0604030504040204" pitchFamily="34" charset="0"/>
              </a:rPr>
              <a:t> mobile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perangkat</a:t>
            </a:r>
            <a:r>
              <a:rPr lang="en-US" dirty="0">
                <a:latin typeface="Tahoma" panose="020B0604030504040204" pitchFamily="34" charset="0"/>
                <a:ea typeface="Tahoma" panose="020B0604030504040204" pitchFamily="34" charset="0"/>
                <a:cs typeface="Tahoma" panose="020B0604030504040204" pitchFamily="34" charset="0"/>
              </a:rPr>
              <a:t> non mobile (fixed)</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Jawaban</a:t>
            </a:r>
            <a:r>
              <a:rPr lang="en-US" dirty="0">
                <a:latin typeface="Tahoma" panose="020B0604030504040204" pitchFamily="34" charset="0"/>
                <a:ea typeface="Tahoma" panose="020B0604030504040204" pitchFamily="34" charset="0"/>
                <a:cs typeface="Tahoma" panose="020B0604030504040204" pitchFamily="34" charset="0"/>
              </a:rPr>
              <a:t> : </a:t>
            </a:r>
          </a:p>
          <a:p>
            <a:r>
              <a:rPr lang="en-US" dirty="0" err="1">
                <a:latin typeface="Tahoma" panose="020B0604030504040204" pitchFamily="34" charset="0"/>
                <a:ea typeface="Tahoma" panose="020B0604030504040204" pitchFamily="34" charset="0"/>
                <a:cs typeface="Tahoma" panose="020B0604030504040204" pitchFamily="34" charset="0"/>
              </a:rPr>
              <a:t>Berbeda</a:t>
            </a:r>
            <a:r>
              <a:rPr lang="en-US" dirty="0">
                <a:latin typeface="Tahoma" panose="020B0604030504040204" pitchFamily="34" charset="0"/>
                <a:ea typeface="Tahoma" panose="020B0604030504040204" pitchFamily="34" charset="0"/>
                <a:cs typeface="Tahoma" panose="020B0604030504040204" pitchFamily="34" charset="0"/>
              </a:rPr>
              <a:t> power, </a:t>
            </a:r>
            <a:r>
              <a:rPr lang="en-US" dirty="0" err="1">
                <a:latin typeface="Tahoma" panose="020B0604030504040204" pitchFamily="34" charset="0"/>
                <a:ea typeface="Tahoma" panose="020B0604030504040204" pitchFamily="34" charset="0"/>
                <a:cs typeface="Tahoma" panose="020B0604030504040204" pitchFamily="34" charset="0"/>
              </a:rPr>
              <a:t>kapasistas</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kemampuan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mobilitasnya</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45</a:t>
            </a:fld>
            <a:endParaRPr lang="id-ID"/>
          </a:p>
        </p:txBody>
      </p:sp>
    </p:spTree>
    <p:extLst>
      <p:ext uri="{BB962C8B-B14F-4D97-AF65-F5344CB8AC3E}">
        <p14:creationId xmlns:p14="http://schemas.microsoft.com/office/powerpoint/2010/main" val="380703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Dari statistic </a:t>
            </a:r>
            <a:r>
              <a:rPr lang="en-US" dirty="0" err="1">
                <a:latin typeface="Tahoma" panose="020B0604030504040204" pitchFamily="34" charset="0"/>
                <a:ea typeface="Tahoma" panose="020B0604030504040204" pitchFamily="34" charset="0"/>
                <a:cs typeface="Tahoma" panose="020B0604030504040204" pitchFamily="34" charset="0"/>
              </a:rPr>
              <a:t>berikut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dapat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dilihat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bahwa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jumlah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pengguna</a:t>
            </a:r>
            <a:r>
              <a:rPr lang="en-US" dirty="0">
                <a:latin typeface="Tahoma" panose="020B0604030504040204" pitchFamily="34" charset="0"/>
                <a:ea typeface="Tahoma" panose="020B0604030504040204" pitchFamily="34" charset="0"/>
                <a:cs typeface="Tahoma" panose="020B0604030504040204" pitchFamily="34" charset="0"/>
              </a:rPr>
              <a:t> mobile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tablet </a:t>
            </a:r>
            <a:r>
              <a:rPr lang="en-US" dirty="0" err="1">
                <a:latin typeface="Tahoma" panose="020B0604030504040204" pitchFamily="34" charset="0"/>
                <a:ea typeface="Tahoma" panose="020B0604030504040204" pitchFamily="34" charset="0"/>
                <a:cs typeface="Tahoma" panose="020B0604030504040204" pitchFamily="34" charset="0"/>
              </a:rPr>
              <a:t>semakin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meningkat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sudah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memotong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jumlah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pengguna</a:t>
            </a:r>
            <a:r>
              <a:rPr lang="en-US" dirty="0">
                <a:latin typeface="Tahoma" panose="020B0604030504040204" pitchFamily="34" charset="0"/>
                <a:ea typeface="Tahoma" panose="020B0604030504040204" pitchFamily="34" charset="0"/>
                <a:cs typeface="Tahoma" panose="020B0604030504040204" pitchFamily="34" charset="0"/>
              </a:rPr>
              <a:t> desktop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tahun</a:t>
            </a:r>
            <a:r>
              <a:rPr lang="en-US" dirty="0">
                <a:latin typeface="Tahoma" panose="020B0604030504040204" pitchFamily="34" charset="0"/>
                <a:ea typeface="Tahoma" panose="020B0604030504040204" pitchFamily="34" charset="0"/>
                <a:cs typeface="Tahoma" panose="020B0604030504040204" pitchFamily="34" charset="0"/>
              </a:rPr>
              <a:t> 2016.</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46</a:t>
            </a:fld>
            <a:endParaRPr lang="id-ID"/>
          </a:p>
        </p:txBody>
      </p:sp>
    </p:spTree>
    <p:extLst>
      <p:ext uri="{BB962C8B-B14F-4D97-AF65-F5344CB8AC3E}">
        <p14:creationId xmlns:p14="http://schemas.microsoft.com/office/powerpoint/2010/main" val="20482203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Perilaku</a:t>
            </a:r>
            <a:r>
              <a:rPr lang="en-US" dirty="0">
                <a:latin typeface="Tahoma" panose="020B0604030504040204" pitchFamily="34" charset="0"/>
                <a:ea typeface="Tahoma" panose="020B0604030504040204" pitchFamily="34" charset="0"/>
                <a:cs typeface="Tahoma" panose="020B0604030504040204" pitchFamily="34" charset="0"/>
              </a:rPr>
              <a:t> / behavior user yang </a:t>
            </a:r>
            <a:r>
              <a:rPr lang="en-US" dirty="0" err="1">
                <a:latin typeface="Tahoma" panose="020B0604030504040204" pitchFamily="34" charset="0"/>
                <a:ea typeface="Tahoma" panose="020B0604030504040204" pitchFamily="34" charset="0"/>
                <a:cs typeface="Tahoma" panose="020B0604030504040204" pitchFamily="34" charset="0"/>
              </a:rPr>
              <a:t>menggunakan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perangkat</a:t>
            </a:r>
            <a:r>
              <a:rPr lang="en-US" dirty="0">
                <a:latin typeface="Tahoma" panose="020B0604030504040204" pitchFamily="34" charset="0"/>
                <a:ea typeface="Tahoma" panose="020B0604030504040204" pitchFamily="34" charset="0"/>
                <a:cs typeface="Tahoma" panose="020B0604030504040204" pitchFamily="34" charset="0"/>
              </a:rPr>
              <a:t> mobile </a:t>
            </a:r>
            <a:r>
              <a:rPr lang="en-US" dirty="0" err="1">
                <a:latin typeface="Tahoma" panose="020B0604030504040204" pitchFamily="34" charset="0"/>
                <a:ea typeface="Tahoma" panose="020B0604030504040204" pitchFamily="34" charset="0"/>
                <a:cs typeface="Tahoma" panose="020B0604030504040204" pitchFamily="34" charset="0"/>
              </a:rPr>
              <a:t>dapat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dibagi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menjadi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tiga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bagian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yaitu</a:t>
            </a:r>
            <a:r>
              <a:rPr lang="en-US" dirty="0">
                <a:latin typeface="Tahoma" panose="020B0604030504040204" pitchFamily="34" charset="0"/>
                <a:ea typeface="Tahoma" panose="020B0604030504040204" pitchFamily="34" charset="0"/>
                <a:cs typeface="Tahoma" panose="020B0604030504040204" pitchFamily="34" charset="0"/>
              </a:rPr>
              <a:t> : </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Low </a:t>
            </a:r>
            <a:r>
              <a:rPr lang="en-US" dirty="0" err="1">
                <a:latin typeface="Tahoma" panose="020B0604030504040204" pitchFamily="34" charset="0"/>
                <a:ea typeface="Tahoma" panose="020B0604030504040204" pitchFamily="34" charset="0"/>
                <a:cs typeface="Tahoma" panose="020B0604030504040204" pitchFamily="34" charset="0"/>
              </a:rPr>
              <a:t>mobiity</a:t>
            </a:r>
            <a:r>
              <a:rPr lang="en-US" dirty="0">
                <a:latin typeface="Tahoma" panose="020B0604030504040204" pitchFamily="34" charset="0"/>
                <a:ea typeface="Tahoma" panose="020B0604030504040204" pitchFamily="34" charset="0"/>
                <a:cs typeface="Tahoma" panose="020B0604030504040204" pitchFamily="34" charset="0"/>
              </a:rPr>
              <a:t>  : </a:t>
            </a:r>
            <a:r>
              <a:rPr lang="en-US" dirty="0" err="1">
                <a:latin typeface="Tahoma" panose="020B0604030504040204" pitchFamily="34" charset="0"/>
                <a:ea typeface="Tahoma" panose="020B0604030504040204" pitchFamily="34" charset="0"/>
                <a:cs typeface="Tahoma" panose="020B0604030504040204" pitchFamily="34" charset="0"/>
              </a:rPr>
              <a:t>perpindahan</a:t>
            </a:r>
            <a:r>
              <a:rPr lang="en-US" dirty="0">
                <a:latin typeface="Tahoma" panose="020B0604030504040204" pitchFamily="34" charset="0"/>
                <a:ea typeface="Tahoma" panose="020B0604030504040204" pitchFamily="34" charset="0"/>
                <a:cs typeface="Tahoma" panose="020B0604030504040204" pitchFamily="34" charset="0"/>
              </a:rPr>
              <a:t> user </a:t>
            </a:r>
            <a:r>
              <a:rPr lang="en-US" dirty="0" err="1">
                <a:latin typeface="Tahoma" panose="020B0604030504040204" pitchFamily="34" charset="0"/>
                <a:ea typeface="Tahoma" panose="020B0604030504040204" pitchFamily="34" charset="0"/>
                <a:cs typeface="Tahoma" panose="020B0604030504040204" pitchFamily="34" charset="0"/>
              </a:rPr>
              <a:t>sedikit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cenderung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tetap</a:t>
            </a:r>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 </a:t>
            </a:r>
          </a:p>
          <a:p>
            <a:r>
              <a:rPr lang="en-US" dirty="0">
                <a:latin typeface="Tahoma" panose="020B0604030504040204" pitchFamily="34" charset="0"/>
                <a:ea typeface="Tahoma" panose="020B0604030504040204" pitchFamily="34" charset="0"/>
                <a:cs typeface="Tahoma" panose="020B0604030504040204" pitchFamily="34" charset="0"/>
              </a:rPr>
              <a:t>Medium mobility : </a:t>
            </a:r>
            <a:r>
              <a:rPr lang="en-US" dirty="0" err="1">
                <a:latin typeface="Tahoma" panose="020B0604030504040204" pitchFamily="34" charset="0"/>
                <a:ea typeface="Tahoma" panose="020B0604030504040204" pitchFamily="34" charset="0"/>
                <a:cs typeface="Tahoma" panose="020B0604030504040204" pitchFamily="34" charset="0"/>
              </a:rPr>
              <a:t>perpindahan</a:t>
            </a:r>
            <a:r>
              <a:rPr lang="en-US" dirty="0">
                <a:latin typeface="Tahoma" panose="020B0604030504040204" pitchFamily="34" charset="0"/>
                <a:ea typeface="Tahoma" panose="020B0604030504040204" pitchFamily="34" charset="0"/>
                <a:cs typeface="Tahoma" panose="020B0604030504040204" pitchFamily="34" charset="0"/>
              </a:rPr>
              <a:t> user </a:t>
            </a:r>
            <a:r>
              <a:rPr lang="en-US" dirty="0" err="1">
                <a:latin typeface="Tahoma" panose="020B0604030504040204" pitchFamily="34" charset="0"/>
                <a:ea typeface="Tahoma" panose="020B0604030504040204" pitchFamily="34" charset="0"/>
                <a:cs typeface="Tahoma" panose="020B0604030504040204" pitchFamily="34" charset="0"/>
              </a:rPr>
              <a:t>sedang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kemungkinan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berpindah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r>
              <a:rPr lang="en-US" dirty="0">
                <a:latin typeface="Tahoma" panose="020B0604030504040204" pitchFamily="34" charset="0"/>
                <a:ea typeface="Tahoma" panose="020B0604030504040204" pitchFamily="34" charset="0"/>
                <a:cs typeface="Tahoma" panose="020B0604030504040204" pitchFamily="34" charset="0"/>
              </a:rPr>
              <a: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High Mobility : </a:t>
            </a:r>
            <a:r>
              <a:rPr lang="en-US" dirty="0" err="1">
                <a:latin typeface="Tahoma" panose="020B0604030504040204" pitchFamily="34" charset="0"/>
                <a:ea typeface="Tahoma" panose="020B0604030504040204" pitchFamily="34" charset="0"/>
                <a:cs typeface="Tahoma" panose="020B0604030504040204" pitchFamily="34" charset="0"/>
              </a:rPr>
              <a:t>perpindahan</a:t>
            </a:r>
            <a:r>
              <a:rPr lang="en-US" dirty="0">
                <a:latin typeface="Tahoma" panose="020B0604030504040204" pitchFamily="34" charset="0"/>
                <a:ea typeface="Tahoma" panose="020B0604030504040204" pitchFamily="34" charset="0"/>
                <a:cs typeface="Tahoma" panose="020B0604030504040204" pitchFamily="34" charset="0"/>
              </a:rPr>
              <a:t> user </a:t>
            </a:r>
            <a:r>
              <a:rPr lang="en-US" dirty="0" err="1">
                <a:latin typeface="Tahoma" panose="020B0604030504040204" pitchFamily="34" charset="0"/>
                <a:ea typeface="Tahoma" panose="020B0604030504040204" pitchFamily="34" charset="0"/>
                <a:cs typeface="Tahoma" panose="020B0604030504040204" pitchFamily="34" charset="0"/>
              </a:rPr>
              <a:t>sangat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sering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sering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berpindah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4" name="Slide Number Placeholder 3"/>
          <p:cNvSpPr>
            <a:spLocks noGrp="1"/>
          </p:cNvSpPr>
          <p:nvPr>
            <p:ph type="sldNum" sz="quarter" idx="5"/>
          </p:nvPr>
        </p:nvSpPr>
        <p:spPr/>
        <p:txBody>
          <a:bodyPr/>
          <a:lstStyle/>
          <a:p>
            <a:fld id="{D11351D7-7B69-40B9-8EEA-B4FEF26EED31}" type="slidenum">
              <a:rPr lang="id-ID" smtClean="0"/>
              <a:pPr/>
              <a:t>47</a:t>
            </a:fld>
            <a:endParaRPr lang="id-ID"/>
          </a:p>
        </p:txBody>
      </p:sp>
    </p:spTree>
    <p:extLst>
      <p:ext uri="{BB962C8B-B14F-4D97-AF65-F5344CB8AC3E}">
        <p14:creationId xmlns:p14="http://schemas.microsoft.com/office/powerpoint/2010/main" val="2802983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Pertanyaan</a:t>
            </a:r>
            <a:r>
              <a:rPr lang="en-US" dirty="0">
                <a:latin typeface="Tahoma" panose="020B0604030504040204" pitchFamily="34" charset="0"/>
                <a:ea typeface="Tahoma" panose="020B0604030504040204" pitchFamily="34" charset="0"/>
                <a:cs typeface="Tahoma" panose="020B0604030504040204" pitchFamily="34" charset="0"/>
              </a:rPr>
              <a:t> : Problem </a:t>
            </a:r>
            <a:r>
              <a:rPr lang="en-US" dirty="0" err="1">
                <a:latin typeface="Tahoma" panose="020B0604030504040204" pitchFamily="34" charset="0"/>
                <a:ea typeface="Tahoma" panose="020B0604030504040204" pitchFamily="34" charset="0"/>
                <a:cs typeface="Tahoma" panose="020B0604030504040204" pitchFamily="34" charset="0"/>
              </a:rPr>
              <a:t>apakah</a:t>
            </a:r>
            <a:r>
              <a:rPr lang="en-US" dirty="0">
                <a:latin typeface="Tahoma" panose="020B0604030504040204" pitchFamily="34" charset="0"/>
                <a:ea typeface="Tahoma" panose="020B0604030504040204" pitchFamily="34" charset="0"/>
                <a:cs typeface="Tahoma" panose="020B0604030504040204" pitchFamily="34" charset="0"/>
              </a:rPr>
              <a:t> yang </a:t>
            </a:r>
            <a:r>
              <a:rPr lang="en-US" dirty="0" err="1">
                <a:latin typeface="Tahoma" panose="020B0604030504040204" pitchFamily="34" charset="0"/>
                <a:ea typeface="Tahoma" panose="020B0604030504040204" pitchFamily="34" charset="0"/>
                <a:cs typeface="Tahoma" panose="020B0604030504040204" pitchFamily="34" charset="0"/>
              </a:rPr>
              <a:t>dihadapi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oleh</a:t>
            </a:r>
            <a:r>
              <a:rPr lang="en-US" dirty="0">
                <a:latin typeface="Tahoma" panose="020B0604030504040204" pitchFamily="34" charset="0"/>
                <a:ea typeface="Tahoma" panose="020B0604030504040204" pitchFamily="34" charset="0"/>
                <a:cs typeface="Tahoma" panose="020B0604030504040204" pitchFamily="34" charset="0"/>
              </a:rPr>
              <a:t> protocol TCP </a:t>
            </a:r>
            <a:r>
              <a:rPr lang="en-US" dirty="0" err="1">
                <a:latin typeface="Tahoma" panose="020B0604030504040204" pitchFamily="34" charset="0"/>
                <a:ea typeface="Tahoma" panose="020B0604030504040204" pitchFamily="34" charset="0"/>
                <a:cs typeface="Tahoma" panose="020B0604030504040204" pitchFamily="34" charset="0"/>
              </a:rPr>
              <a:t>jika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dihadapkan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kecenderungan</a:t>
            </a:r>
            <a:r>
              <a:rPr lang="en-US" dirty="0">
                <a:latin typeface="Tahoma" panose="020B0604030504040204" pitchFamily="34" charset="0"/>
                <a:ea typeface="Tahoma" panose="020B0604030504040204" pitchFamily="34" charset="0"/>
                <a:cs typeface="Tahoma" panose="020B0604030504040204" pitchFamily="34" charset="0"/>
              </a:rPr>
              <a:t> user yang </a:t>
            </a:r>
            <a:r>
              <a:rPr lang="en-US" dirty="0" err="1">
                <a:latin typeface="Tahoma" panose="020B0604030504040204" pitchFamily="34" charset="0"/>
                <a:ea typeface="Tahoma" panose="020B0604030504040204" pitchFamily="34" charset="0"/>
                <a:cs typeface="Tahoma" panose="020B0604030504040204" pitchFamily="34" charset="0"/>
              </a:rPr>
              <a:t>semakin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tinggi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mobilitasnya</a:t>
            </a:r>
            <a:r>
              <a:rPr lang="en-US" dirty="0">
                <a:latin typeface="Tahoma" panose="020B0604030504040204" pitchFamily="34" charset="0"/>
                <a:ea typeface="Tahoma" panose="020B0604030504040204" pitchFamily="34" charset="0"/>
                <a:cs typeface="Tahoma" panose="020B0604030504040204" pitchFamily="34" charset="0"/>
              </a:rPr>
              <a:t> ?</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Jawaban</a:t>
            </a:r>
            <a:r>
              <a:rPr lang="en-US" dirty="0">
                <a:latin typeface="Tahoma" panose="020B0604030504040204" pitchFamily="34" charset="0"/>
                <a:ea typeface="Tahoma" panose="020B0604030504040204" pitchFamily="34" charset="0"/>
                <a:cs typeface="Tahoma" panose="020B0604030504040204" pitchFamily="34" charset="0"/>
              </a:rPr>
              <a:t> : Problem </a:t>
            </a:r>
            <a:r>
              <a:rPr lang="en-US" dirty="0" err="1">
                <a:latin typeface="Tahoma" panose="020B0604030504040204" pitchFamily="34" charset="0"/>
                <a:ea typeface="Tahoma" panose="020B0604030504040204" pitchFamily="34" charset="0"/>
                <a:cs typeface="Tahoma" panose="020B0604030504040204" pitchFamily="34" charset="0"/>
              </a:rPr>
              <a:t>mengenai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perpindahan</a:t>
            </a:r>
            <a:r>
              <a:rPr lang="en-US" dirty="0">
                <a:latin typeface="Tahoma" panose="020B0604030504040204" pitchFamily="34" charset="0"/>
                <a:ea typeface="Tahoma" panose="020B0604030504040204" pitchFamily="34" charset="0"/>
                <a:cs typeface="Tahoma" panose="020B0604030504040204" pitchFamily="34" charset="0"/>
              </a:rPr>
              <a:t> user </a:t>
            </a:r>
            <a:r>
              <a:rPr lang="en-US" dirty="0" err="1">
                <a:latin typeface="Tahoma" panose="020B0604030504040204" pitchFamily="34" charset="0"/>
                <a:ea typeface="Tahoma" panose="020B0604030504040204" pitchFamily="34" charset="0"/>
                <a:cs typeface="Tahoma" panose="020B0604030504040204" pitchFamily="34" charset="0"/>
              </a:rPr>
              <a:t>dari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satu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r>
              <a:rPr lang="en-US" dirty="0">
                <a:latin typeface="Tahoma" panose="020B0604030504040204" pitchFamily="34" charset="0"/>
                <a:ea typeface="Tahoma" panose="020B0604030504040204" pitchFamily="34" charset="0"/>
                <a:cs typeface="Tahoma" panose="020B0604030504040204" pitchFamily="34" charset="0"/>
              </a:rPr>
              <a:t> lain, </a:t>
            </a:r>
            <a:r>
              <a:rPr lang="en-US" dirty="0" err="1">
                <a:latin typeface="Tahoma" panose="020B0604030504040204" pitchFamily="34" charset="0"/>
                <a:ea typeface="Tahoma" panose="020B0604030504040204" pitchFamily="34" charset="0"/>
                <a:cs typeface="Tahoma" panose="020B0604030504040204" pitchFamily="34" charset="0"/>
              </a:rPr>
              <a:t>karena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jika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menggunakan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tcp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pasti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sering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terjadi</a:t>
            </a:r>
            <a:r>
              <a:rPr lang="en-US" dirty="0">
                <a:latin typeface="Tahoma" panose="020B0604030504040204" pitchFamily="34" charset="0"/>
                <a:ea typeface="Tahoma" panose="020B0604030504040204" pitchFamily="34" charset="0"/>
                <a:cs typeface="Tahoma" panose="020B0604030504040204" pitchFamily="34" charset="0"/>
              </a:rPr>
              <a:t> connect – disconnect </a:t>
            </a:r>
            <a:r>
              <a:rPr lang="en-US" dirty="0" err="1">
                <a:latin typeface="Tahoma" panose="020B0604030504040204" pitchFamily="34" charset="0"/>
                <a:ea typeface="Tahoma" panose="020B0604030504040204" pitchFamily="34" charset="0"/>
                <a:cs typeface="Tahoma" panose="020B0604030504040204" pitchFamily="34" charset="0"/>
              </a:rPr>
              <a:t>pastinya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merugikan</a:t>
            </a:r>
            <a:r>
              <a:rPr lang="en-US" dirty="0">
                <a:latin typeface="Tahoma" panose="020B0604030504040204" pitchFamily="34" charset="0"/>
                <a:ea typeface="Tahoma" panose="020B0604030504040204" pitchFamily="34" charset="0"/>
                <a:cs typeface="Tahoma" panose="020B0604030504040204" pitchFamily="34" charset="0"/>
              </a:rPr>
              <a:t> user </a:t>
            </a:r>
            <a:r>
              <a:rPr lang="en-US" dirty="0" err="1">
                <a:latin typeface="Tahoma" panose="020B0604030504040204" pitchFamily="34" charset="0"/>
                <a:ea typeface="Tahoma" panose="020B0604030504040204" pitchFamily="34" charset="0"/>
                <a:cs typeface="Tahoma" panose="020B0604030504040204" pitchFamily="34" charset="0"/>
              </a:rPr>
              <a:t>karena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tidak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dapat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mempertahankan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koneksi</a:t>
            </a:r>
            <a:r>
              <a:rPr lang="en-US" dirty="0">
                <a:latin typeface="Tahoma" panose="020B0604030504040204" pitchFamily="34" charset="0"/>
                <a:ea typeface="Tahoma" panose="020B0604030504040204" pitchFamily="34" charset="0"/>
                <a:cs typeface="Tahoma" panose="020B0604030504040204" pitchFamily="34" charset="0"/>
              </a:rPr>
              <a:t> yang </a:t>
            </a:r>
            <a:r>
              <a:rPr lang="en-US" dirty="0" err="1">
                <a:latin typeface="Tahoma" panose="020B0604030504040204" pitchFamily="34" charset="0"/>
                <a:ea typeface="Tahoma" panose="020B0604030504040204" pitchFamily="34" charset="0"/>
                <a:cs typeface="Tahoma" panose="020B0604030504040204" pitchFamily="34" charset="0"/>
              </a:rPr>
              <a:t>sedang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berlangsung</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4" name="Slide Number Placeholder 3"/>
          <p:cNvSpPr>
            <a:spLocks noGrp="1"/>
          </p:cNvSpPr>
          <p:nvPr>
            <p:ph type="sldNum" sz="quarter" idx="5"/>
          </p:nvPr>
        </p:nvSpPr>
        <p:spPr/>
        <p:txBody>
          <a:bodyPr/>
          <a:lstStyle/>
          <a:p>
            <a:fld id="{D11351D7-7B69-40B9-8EEA-B4FEF26EED31}" type="slidenum">
              <a:rPr lang="id-ID" smtClean="0"/>
              <a:pPr/>
              <a:t>48</a:t>
            </a:fld>
            <a:endParaRPr lang="id-ID"/>
          </a:p>
        </p:txBody>
      </p:sp>
    </p:spTree>
    <p:extLst>
      <p:ext uri="{BB962C8B-B14F-4D97-AF65-F5344CB8AC3E}">
        <p14:creationId xmlns:p14="http://schemas.microsoft.com/office/powerpoint/2010/main" val="2532245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Jawaban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untuk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pertanyaan</a:t>
            </a:r>
            <a:r>
              <a:rPr lang="en-US" dirty="0">
                <a:latin typeface="Tahoma" panose="020B0604030504040204" pitchFamily="34" charset="0"/>
                <a:ea typeface="Tahoma" panose="020B0604030504040204" pitchFamily="34" charset="0"/>
                <a:cs typeface="Tahoma" panose="020B0604030504040204" pitchFamily="34" charset="0"/>
              </a:rPr>
              <a:t> slide </a:t>
            </a:r>
            <a:r>
              <a:rPr lang="en-US" dirty="0" err="1">
                <a:latin typeface="Tahoma" panose="020B0604030504040204" pitchFamily="34" charset="0"/>
                <a:ea typeface="Tahoma" panose="020B0604030504040204" pitchFamily="34" charset="0"/>
                <a:cs typeface="Tahoma" panose="020B0604030504040204" pitchFamily="34" charset="0"/>
              </a:rPr>
              <a:t>sebelumnya</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49</a:t>
            </a:fld>
            <a:endParaRPr lang="id-ID"/>
          </a:p>
        </p:txBody>
      </p:sp>
    </p:spTree>
    <p:extLst>
      <p:ext uri="{BB962C8B-B14F-4D97-AF65-F5344CB8AC3E}">
        <p14:creationId xmlns:p14="http://schemas.microsoft.com/office/powerpoint/2010/main" val="3384496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5</a:t>
            </a:fld>
            <a:endParaRPr lang="id-ID"/>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Jawaban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untuk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pertanyaan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slide </a:t>
            </a:r>
            <a:r>
              <a:rPr lang="en-US" dirty="0" err="1">
                <a:latin typeface="Tahoma" panose="020B0604030504040204" pitchFamily="34" charset="0"/>
                <a:ea typeface="Tahoma" panose="020B0604030504040204" pitchFamily="34" charset="0"/>
                <a:cs typeface="Tahoma" panose="020B0604030504040204" pitchFamily="34" charset="0"/>
              </a:rPr>
              <a:t>sebelumnya</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50</a:t>
            </a:fld>
            <a:endParaRPr lang="id-ID"/>
          </a:p>
        </p:txBody>
      </p:sp>
    </p:spTree>
    <p:extLst>
      <p:ext uri="{BB962C8B-B14F-4D97-AF65-F5344CB8AC3E}">
        <p14:creationId xmlns:p14="http://schemas.microsoft.com/office/powerpoint/2010/main" val="39600302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Problem yang </a:t>
            </a:r>
            <a:r>
              <a:rPr lang="en-US" dirty="0" err="1">
                <a:latin typeface="Tahoma" panose="020B0604030504040204" pitchFamily="34" charset="0"/>
                <a:ea typeface="Tahoma" panose="020B0604030504040204" pitchFamily="34" charset="0"/>
                <a:cs typeface="Tahoma" panose="020B0604030504040204" pitchFamily="34" charset="0"/>
              </a:rPr>
              <a:t>muncul</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51</a:t>
            </a:fld>
            <a:endParaRPr lang="id-ID"/>
          </a:p>
        </p:txBody>
      </p:sp>
    </p:spTree>
    <p:extLst>
      <p:ext uri="{BB962C8B-B14F-4D97-AF65-F5344CB8AC3E}">
        <p14:creationId xmlns:p14="http://schemas.microsoft.com/office/powerpoint/2010/main" val="11316386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1351D7-7B69-40B9-8EEA-B4FEF26EED31}" type="slidenum">
              <a:rPr lang="id-ID" smtClean="0"/>
              <a:pPr/>
              <a:t>52</a:t>
            </a:fld>
            <a:endParaRPr lang="id-ID"/>
          </a:p>
        </p:txBody>
      </p:sp>
    </p:spTree>
    <p:extLst>
      <p:ext uri="{BB962C8B-B14F-4D97-AF65-F5344CB8AC3E}">
        <p14:creationId xmlns:p14="http://schemas.microsoft.com/office/powerpoint/2010/main" val="30595185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Usulan</a:t>
            </a:r>
            <a:r>
              <a:rPr lang="en-US" dirty="0">
                <a:latin typeface="Tahoma" panose="020B0604030504040204" pitchFamily="34" charset="0"/>
                <a:ea typeface="Tahoma" panose="020B0604030504040204" pitchFamily="34" charset="0"/>
                <a:cs typeface="Tahoma" panose="020B0604030504040204" pitchFamily="34" charset="0"/>
              </a:rPr>
              <a:t> protocol Mobile IP </a:t>
            </a:r>
            <a:r>
              <a:rPr lang="en-US" dirty="0" err="1">
                <a:latin typeface="Tahoma" panose="020B0604030504040204" pitchFamily="34" charset="0"/>
                <a:ea typeface="Tahoma" panose="020B0604030504040204" pitchFamily="34" charset="0"/>
                <a:cs typeface="Tahoma" panose="020B0604030504040204" pitchFamily="34" charset="0"/>
              </a:rPr>
              <a:t>untuk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mempermudah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membantu</a:t>
            </a:r>
            <a:r>
              <a:rPr lang="en-US" dirty="0">
                <a:latin typeface="Tahoma" panose="020B0604030504040204" pitchFamily="34" charset="0"/>
                <a:ea typeface="Tahoma" panose="020B0604030504040204" pitchFamily="34" charset="0"/>
                <a:cs typeface="Tahoma" panose="020B0604030504040204" pitchFamily="34" charset="0"/>
              </a:rPr>
              <a:t> user </a:t>
            </a:r>
            <a:r>
              <a:rPr lang="en-US" dirty="0" err="1">
                <a:latin typeface="Tahoma" panose="020B0604030504040204" pitchFamily="34" charset="0"/>
                <a:ea typeface="Tahoma" panose="020B0604030504040204" pitchFamily="34" charset="0"/>
                <a:cs typeface="Tahoma" panose="020B0604030504040204" pitchFamily="34" charset="0"/>
              </a:rPr>
              <a:t>dalam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menggunakan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perangkat</a:t>
            </a:r>
            <a:r>
              <a:rPr lang="en-US" dirty="0">
                <a:latin typeface="Tahoma" panose="020B0604030504040204" pitchFamily="34" charset="0"/>
                <a:ea typeface="Tahoma" panose="020B0604030504040204" pitchFamily="34" charset="0"/>
                <a:cs typeface="Tahoma" panose="020B0604030504040204" pitchFamily="34" charset="0"/>
              </a:rPr>
              <a:t> mobile </a:t>
            </a:r>
            <a:r>
              <a:rPr lang="en-US" dirty="0" err="1">
                <a:latin typeface="Tahoma" panose="020B0604030504040204" pitchFamily="34" charset="0"/>
                <a:ea typeface="Tahoma" panose="020B0604030504040204" pitchFamily="34" charset="0"/>
                <a:cs typeface="Tahoma" panose="020B0604030504040204" pitchFamily="34" charset="0"/>
              </a:rPr>
              <a:t>dengan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berpindah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pindah</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4" name="Slide Number Placeholder 3"/>
          <p:cNvSpPr>
            <a:spLocks noGrp="1"/>
          </p:cNvSpPr>
          <p:nvPr>
            <p:ph type="sldNum" sz="quarter" idx="5"/>
          </p:nvPr>
        </p:nvSpPr>
        <p:spPr/>
        <p:txBody>
          <a:bodyPr/>
          <a:lstStyle/>
          <a:p>
            <a:fld id="{D11351D7-7B69-40B9-8EEA-B4FEF26EED31}" type="slidenum">
              <a:rPr lang="id-ID" smtClean="0"/>
              <a:pPr/>
              <a:t>53</a:t>
            </a:fld>
            <a:endParaRPr lang="id-ID"/>
          </a:p>
        </p:txBody>
      </p:sp>
    </p:spTree>
    <p:extLst>
      <p:ext uri="{BB962C8B-B14F-4D97-AF65-F5344CB8AC3E}">
        <p14:creationId xmlns:p14="http://schemas.microsoft.com/office/powerpoint/2010/main" val="52457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Desain</a:t>
            </a:r>
            <a:r>
              <a:rPr lang="en-US" dirty="0">
                <a:latin typeface="Tahoma" panose="020B0604030504040204" pitchFamily="34" charset="0"/>
                <a:ea typeface="Tahoma" panose="020B0604030504040204" pitchFamily="34" charset="0"/>
                <a:cs typeface="Tahoma" panose="020B0604030504040204" pitchFamily="34" charset="0"/>
              </a:rPr>
              <a:t> Mobile IP </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gambar</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digambarkan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sebuah</a:t>
            </a:r>
            <a:r>
              <a:rPr lang="en-US" dirty="0">
                <a:latin typeface="Tahoma" panose="020B0604030504040204" pitchFamily="34" charset="0"/>
                <a:ea typeface="Tahoma" panose="020B0604030504040204" pitchFamily="34" charset="0"/>
                <a:cs typeface="Tahoma" panose="020B0604030504040204" pitchFamily="34" charset="0"/>
              </a:rPr>
              <a:t> home node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home agent, </a:t>
            </a:r>
            <a:r>
              <a:rPr lang="en-US" dirty="0" err="1">
                <a:latin typeface="Tahoma" panose="020B0604030504040204" pitchFamily="34" charset="0"/>
                <a:ea typeface="Tahoma" panose="020B0604030504040204" pitchFamily="34" charset="0"/>
                <a:cs typeface="Tahoma" panose="020B0604030504040204" pitchFamily="34" charset="0"/>
              </a:rPr>
              <a:t>dimana</a:t>
            </a:r>
            <a:r>
              <a:rPr lang="en-US" dirty="0">
                <a:latin typeface="Tahoma" panose="020B0604030504040204" pitchFamily="34" charset="0"/>
                <a:ea typeface="Tahoma" panose="020B0604030504040204" pitchFamily="34" charset="0"/>
                <a:cs typeface="Tahoma" panose="020B0604030504040204" pitchFamily="34" charset="0"/>
              </a:rPr>
              <a:t> home node </a:t>
            </a:r>
            <a:r>
              <a:rPr lang="en-US" dirty="0" err="1">
                <a:latin typeface="Tahoma" panose="020B0604030504040204" pitchFamily="34" charset="0"/>
                <a:ea typeface="Tahoma" panose="020B0604030504040204" pitchFamily="34" charset="0"/>
                <a:cs typeface="Tahoma" panose="020B0604030504040204" pitchFamily="34" charset="0"/>
              </a:rPr>
              <a:t>memiliki</a:t>
            </a:r>
            <a:r>
              <a:rPr lang="en-US" dirty="0">
                <a:latin typeface="Tahoma" panose="020B0604030504040204" pitchFamily="34" charset="0"/>
                <a:ea typeface="Tahoma" panose="020B0604030504040204" pitchFamily="34" charset="0"/>
                <a:cs typeface="Tahoma" panose="020B0604030504040204" pitchFamily="34" charset="0"/>
              </a:rPr>
              <a:t> permanent </a:t>
            </a:r>
            <a:r>
              <a:rPr lang="en-US" dirty="0" err="1">
                <a:latin typeface="Tahoma" panose="020B0604030504040204" pitchFamily="34" charset="0"/>
                <a:ea typeface="Tahoma" panose="020B0604030504040204" pitchFamily="34" charset="0"/>
                <a:cs typeface="Tahoma" panose="020B0604030504040204" pitchFamily="34" charset="0"/>
              </a:rPr>
              <a:t>addres</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sesuai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dengan</a:t>
            </a:r>
            <a:r>
              <a:rPr lang="en-US" dirty="0">
                <a:latin typeface="Tahoma" panose="020B0604030504040204" pitchFamily="34" charset="0"/>
                <a:ea typeface="Tahoma" panose="020B0604030504040204" pitchFamily="34" charset="0"/>
                <a:cs typeface="Tahoma" panose="020B0604030504040204" pitchFamily="34" charset="0"/>
              </a:rPr>
              <a:t> yang di </a:t>
            </a:r>
            <a:r>
              <a:rPr lang="en-US" dirty="0" err="1">
                <a:latin typeface="Tahoma" panose="020B0604030504040204" pitchFamily="34" charset="0"/>
                <a:ea typeface="Tahoma" panose="020B0604030504040204" pitchFamily="34" charset="0"/>
                <a:cs typeface="Tahoma" panose="020B0604030504040204" pitchFamily="34" charset="0"/>
              </a:rPr>
              <a:t>berikan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oleh</a:t>
            </a:r>
            <a:r>
              <a:rPr lang="en-US" dirty="0">
                <a:latin typeface="Tahoma" panose="020B0604030504040204" pitchFamily="34" charset="0"/>
                <a:ea typeface="Tahoma" panose="020B0604030504040204" pitchFamily="34" charset="0"/>
                <a:cs typeface="Tahoma" panose="020B0604030504040204" pitchFamily="34" charset="0"/>
              </a:rPr>
              <a:t> home agent.</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54</a:t>
            </a:fld>
            <a:endParaRPr lang="id-ID"/>
          </a:p>
        </p:txBody>
      </p:sp>
    </p:spTree>
    <p:extLst>
      <p:ext uri="{BB962C8B-B14F-4D97-AF65-F5344CB8AC3E}">
        <p14:creationId xmlns:p14="http://schemas.microsoft.com/office/powerpoint/2010/main" val="19176524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Penjelasan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mengenai</a:t>
            </a:r>
            <a:r>
              <a:rPr lang="en-US" dirty="0">
                <a:latin typeface="Tahoma" panose="020B0604030504040204" pitchFamily="34" charset="0"/>
                <a:ea typeface="Tahoma" panose="020B0604030504040204" pitchFamily="34" charset="0"/>
                <a:cs typeface="Tahoma" panose="020B0604030504040204" pitchFamily="34" charset="0"/>
              </a:rPr>
              <a:t> mobile node</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slide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terhlihat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bahwa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sebuah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mobilenode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protocol Mobile IP</a:t>
            </a:r>
          </a:p>
          <a:p>
            <a:r>
              <a:rPr lang="en-US" dirty="0" err="1">
                <a:latin typeface="Tahoma" panose="020B0604030504040204" pitchFamily="34" charset="0"/>
                <a:ea typeface="Tahoma" panose="020B0604030504040204" pitchFamily="34" charset="0"/>
                <a:cs typeface="Tahoma" panose="020B0604030504040204" pitchFamily="34" charset="0"/>
              </a:rPr>
              <a:t>Memiliki</a:t>
            </a:r>
            <a:r>
              <a:rPr lang="en-US" dirty="0">
                <a:latin typeface="Tahoma" panose="020B0604030504040204" pitchFamily="34" charset="0"/>
                <a:ea typeface="Tahoma" panose="020B0604030504040204" pitchFamily="34" charset="0"/>
                <a:cs typeface="Tahoma" panose="020B0604030504040204" pitchFamily="34" charset="0"/>
              </a:rPr>
              <a:t> 2 </a:t>
            </a:r>
            <a:r>
              <a:rPr lang="en-US" dirty="0" err="1">
                <a:latin typeface="Tahoma" panose="020B0604030504040204" pitchFamily="34" charset="0"/>
                <a:ea typeface="Tahoma" panose="020B0604030504040204" pitchFamily="34" charset="0"/>
                <a:cs typeface="Tahoma" panose="020B0604030504040204" pitchFamily="34" charset="0"/>
              </a:rPr>
              <a:t>Ip</a:t>
            </a:r>
            <a:r>
              <a:rPr lang="en-US" dirty="0">
                <a:latin typeface="Tahoma" panose="020B0604030504040204" pitchFamily="34" charset="0"/>
                <a:ea typeface="Tahoma" panose="020B0604030504040204" pitchFamily="34" charset="0"/>
                <a:cs typeface="Tahoma" panose="020B0604030504040204" pitchFamily="34" charset="0"/>
              </a:rPr>
              <a:t> Address</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Yaitu</a:t>
            </a:r>
            <a:r>
              <a:rPr lang="en-US" dirty="0">
                <a:latin typeface="Tahoma" panose="020B0604030504040204" pitchFamily="34" charset="0"/>
                <a:ea typeface="Tahoma" panose="020B0604030504040204" pitchFamily="34" charset="0"/>
                <a:cs typeface="Tahoma" panose="020B0604030504040204" pitchFamily="34" charset="0"/>
              </a:rPr>
              <a:t> </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Permanent Address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Care off </a:t>
            </a:r>
            <a:r>
              <a:rPr lang="en-US" dirty="0" err="1">
                <a:latin typeface="Tahoma" panose="020B0604030504040204" pitchFamily="34" charset="0"/>
                <a:ea typeface="Tahoma" panose="020B0604030504040204" pitchFamily="34" charset="0"/>
                <a:cs typeface="Tahoma" panose="020B0604030504040204" pitchFamily="34" charset="0"/>
              </a:rPr>
              <a:t>addresss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55</a:t>
            </a:fld>
            <a:endParaRPr lang="id-ID"/>
          </a:p>
        </p:txBody>
      </p:sp>
    </p:spTree>
    <p:extLst>
      <p:ext uri="{BB962C8B-B14F-4D97-AF65-F5344CB8AC3E}">
        <p14:creationId xmlns:p14="http://schemas.microsoft.com/office/powerpoint/2010/main" val="16563738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Penjelasan</a:t>
            </a:r>
            <a:r>
              <a:rPr lang="en-US" dirty="0">
                <a:latin typeface="Tahoma" panose="020B0604030504040204" pitchFamily="34" charset="0"/>
                <a:ea typeface="Tahoma" panose="020B0604030504040204" pitchFamily="34" charset="0"/>
                <a:cs typeface="Tahoma" panose="020B0604030504040204" pitchFamily="34" charset="0"/>
              </a:rPr>
              <a:t> detail </a:t>
            </a:r>
            <a:r>
              <a:rPr lang="en-US" dirty="0" err="1">
                <a:latin typeface="Tahoma" panose="020B0604030504040204" pitchFamily="34" charset="0"/>
                <a:ea typeface="Tahoma" panose="020B0604030504040204" pitchFamily="34" charset="0"/>
                <a:cs typeface="Tahoma" panose="020B0604030504040204" pitchFamily="34" charset="0"/>
              </a:rPr>
              <a:t>mengenai</a:t>
            </a:r>
            <a:r>
              <a:rPr lang="en-US" dirty="0">
                <a:latin typeface="Tahoma" panose="020B0604030504040204" pitchFamily="34" charset="0"/>
                <a:ea typeface="Tahoma" panose="020B0604030504040204" pitchFamily="34" charset="0"/>
                <a:cs typeface="Tahoma" panose="020B0604030504040204" pitchFamily="34" charset="0"/>
              </a:rPr>
              <a:t> Home Agent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Home agent </a:t>
            </a:r>
            <a:r>
              <a:rPr lang="en-US" dirty="0" err="1">
                <a:latin typeface="Tahoma" panose="020B0604030504040204" pitchFamily="34" charset="0"/>
                <a:ea typeface="Tahoma" panose="020B0604030504040204" pitchFamily="34" charset="0"/>
                <a:cs typeface="Tahoma" panose="020B0604030504040204" pitchFamily="34" charset="0"/>
              </a:rPr>
              <a:t>adalah</a:t>
            </a:r>
            <a:r>
              <a:rPr lang="en-US" dirty="0">
                <a:latin typeface="Tahoma" panose="020B0604030504040204" pitchFamily="34" charset="0"/>
                <a:ea typeface="Tahoma" panose="020B0604030504040204" pitchFamily="34" charset="0"/>
                <a:cs typeface="Tahoma" panose="020B0604030504040204" pitchFamily="34" charset="0"/>
              </a:rPr>
              <a:t> router yang </a:t>
            </a:r>
            <a:r>
              <a:rPr lang="en-US" dirty="0" err="1">
                <a:latin typeface="Tahoma" panose="020B0604030504040204" pitchFamily="34" charset="0"/>
                <a:ea typeface="Tahoma" panose="020B0604030504040204" pitchFamily="34" charset="0"/>
                <a:cs typeface="Tahoma" panose="020B0604030504040204" pitchFamily="34" charset="0"/>
              </a:rPr>
              <a:t>memiliki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kemampuan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khusus</a:t>
            </a:r>
            <a:r>
              <a:rPr lang="en-US" dirty="0">
                <a:latin typeface="Tahoma" panose="020B0604030504040204" pitchFamily="34" charset="0"/>
                <a:ea typeface="Tahoma" panose="020B0604030504040204" pitchFamily="34" charset="0"/>
                <a:cs typeface="Tahoma" panose="020B0604030504040204" pitchFamily="34" charset="0"/>
              </a:rPr>
              <a:t> yang </a:t>
            </a:r>
            <a:r>
              <a:rPr lang="en-US" dirty="0" err="1">
                <a:latin typeface="Tahoma" panose="020B0604030504040204" pitchFamily="34" charset="0"/>
                <a:ea typeface="Tahoma" panose="020B0604030504040204" pitchFamily="34" charset="0"/>
                <a:cs typeface="Tahoma" panose="020B0604030504040204" pitchFamily="34" charset="0"/>
              </a:rPr>
              <a:t>menjadi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pelayan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bagi</a:t>
            </a:r>
            <a:r>
              <a:rPr lang="en-US" dirty="0">
                <a:latin typeface="Tahoma" panose="020B0604030504040204" pitchFamily="34" charset="0"/>
                <a:ea typeface="Tahoma" panose="020B0604030504040204" pitchFamily="34" charset="0"/>
                <a:cs typeface="Tahoma" panose="020B0604030504040204" pitchFamily="34" charset="0"/>
              </a:rPr>
              <a:t> Mobile node yang </a:t>
            </a:r>
            <a:r>
              <a:rPr lang="en-US" dirty="0" err="1">
                <a:latin typeface="Tahoma" panose="020B0604030504040204" pitchFamily="34" charset="0"/>
                <a:ea typeface="Tahoma" panose="020B0604030504040204" pitchFamily="34" charset="0"/>
                <a:cs typeface="Tahoma" panose="020B0604030504040204" pitchFamily="34" charset="0"/>
              </a:rPr>
              <a:t>terhubung</a:t>
            </a: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Permanent address </a:t>
            </a:r>
            <a:r>
              <a:rPr lang="en-US" dirty="0" err="1">
                <a:latin typeface="Tahoma" panose="020B0604030504040204" pitchFamily="34" charset="0"/>
                <a:ea typeface="Tahoma" panose="020B0604030504040204" pitchFamily="34" charset="0"/>
                <a:cs typeface="Tahoma" panose="020B0604030504040204" pitchFamily="34" charset="0"/>
              </a:rPr>
              <a:t>didapatkan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oleh</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router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kondisi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belum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wajib</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memiliki</a:t>
            </a:r>
            <a:r>
              <a:rPr lang="en-US" dirty="0">
                <a:latin typeface="Tahoma" panose="020B0604030504040204" pitchFamily="34" charset="0"/>
                <a:ea typeface="Tahoma" panose="020B0604030504040204" pitchFamily="34" charset="0"/>
                <a:cs typeface="Tahoma" panose="020B0604030504040204" pitchFamily="34" charset="0"/>
              </a:rPr>
              <a:t> care off address</a:t>
            </a:r>
          </a:p>
        </p:txBody>
      </p:sp>
      <p:sp>
        <p:nvSpPr>
          <p:cNvPr id="4" name="Slide Number Placeholder 3"/>
          <p:cNvSpPr>
            <a:spLocks noGrp="1"/>
          </p:cNvSpPr>
          <p:nvPr>
            <p:ph type="sldNum" sz="quarter" idx="5"/>
          </p:nvPr>
        </p:nvSpPr>
        <p:spPr/>
        <p:txBody>
          <a:bodyPr/>
          <a:lstStyle/>
          <a:p>
            <a:fld id="{D11351D7-7B69-40B9-8EEA-B4FEF26EED31}" type="slidenum">
              <a:rPr lang="id-ID" smtClean="0"/>
              <a:pPr/>
              <a:t>56</a:t>
            </a:fld>
            <a:endParaRPr lang="id-ID"/>
          </a:p>
        </p:txBody>
      </p:sp>
    </p:spTree>
    <p:extLst>
      <p:ext uri="{BB962C8B-B14F-4D97-AF65-F5344CB8AC3E}">
        <p14:creationId xmlns:p14="http://schemas.microsoft.com/office/powerpoint/2010/main" val="1153097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Gambar </a:t>
            </a:r>
            <a:r>
              <a:rPr lang="en-US" dirty="0" err="1">
                <a:latin typeface="Tahoma" panose="020B0604030504040204" pitchFamily="34" charset="0"/>
                <a:ea typeface="Tahoma" panose="020B0604030504040204" pitchFamily="34" charset="0"/>
                <a:cs typeface="Tahoma" panose="020B0604030504040204" pitchFamily="34" charset="0"/>
              </a:rPr>
              <a:t>ketika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sebuah</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berpindah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sebuah</a:t>
            </a:r>
            <a:r>
              <a:rPr lang="en-US" dirty="0">
                <a:latin typeface="Tahoma" panose="020B0604030504040204" pitchFamily="34" charset="0"/>
                <a:ea typeface="Tahoma" panose="020B0604030504040204" pitchFamily="34" charset="0"/>
                <a:cs typeface="Tahoma" panose="020B0604030504040204" pitchFamily="34" charset="0"/>
              </a:rPr>
              <a:t> network lain</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Otomatis</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mengunjungi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sebuah</a:t>
            </a:r>
            <a:r>
              <a:rPr lang="en-US" dirty="0">
                <a:latin typeface="Tahoma" panose="020B0604030504040204" pitchFamily="34" charset="0"/>
                <a:ea typeface="Tahoma" panose="020B0604030504040204" pitchFamily="34" charset="0"/>
                <a:cs typeface="Tahoma" panose="020B0604030504040204" pitchFamily="34" charset="0"/>
              </a:rPr>
              <a:t> visited network </a:t>
            </a:r>
            <a:r>
              <a:rPr lang="en-US" dirty="0" err="1">
                <a:latin typeface="Tahoma" panose="020B0604030504040204" pitchFamily="34" charset="0"/>
                <a:ea typeface="Tahoma" panose="020B0604030504040204" pitchFamily="34" charset="0"/>
                <a:cs typeface="Tahoma" panose="020B0604030504040204" pitchFamily="34" charset="0"/>
              </a:rPr>
              <a:t>baru</a:t>
            </a:r>
            <a:r>
              <a:rPr lang="en-US" dirty="0">
                <a:latin typeface="Tahoma" panose="020B0604030504040204" pitchFamily="34" charset="0"/>
                <a:ea typeface="Tahoma" panose="020B0604030504040204" pitchFamily="34" charset="0"/>
                <a:cs typeface="Tahoma" panose="020B0604030504040204" pitchFamily="34" charset="0"/>
              </a:rPr>
              <a:t> yang </a:t>
            </a:r>
            <a:r>
              <a:rPr lang="en-US" dirty="0" err="1">
                <a:latin typeface="Tahoma" panose="020B0604030504040204" pitchFamily="34" charset="0"/>
                <a:ea typeface="Tahoma" panose="020B0604030504040204" pitchFamily="34" charset="0"/>
                <a:cs typeface="Tahoma" panose="020B0604030504040204" pitchFamily="34" charset="0"/>
              </a:rPr>
              <a:t>memiliki</a:t>
            </a:r>
            <a:r>
              <a:rPr lang="en-US" dirty="0">
                <a:latin typeface="Tahoma" panose="020B0604030504040204" pitchFamily="34" charset="0"/>
                <a:ea typeface="Tahoma" panose="020B0604030504040204" pitchFamily="34" charset="0"/>
                <a:cs typeface="Tahoma" panose="020B0604030504040204" pitchFamily="34" charset="0"/>
              </a:rPr>
              <a:t> router ”foreign agent” yang </a:t>
            </a:r>
            <a:r>
              <a:rPr lang="en-US" dirty="0" err="1">
                <a:latin typeface="Tahoma" panose="020B0604030504040204" pitchFamily="34" charset="0"/>
                <a:ea typeface="Tahoma" panose="020B0604030504040204" pitchFamily="34" charset="0"/>
                <a:cs typeface="Tahoma" panose="020B0604030504040204" pitchFamily="34" charset="0"/>
              </a:rPr>
              <a:t>menjadi</a:t>
            </a:r>
            <a:r>
              <a:rPr lang="en-US" dirty="0">
                <a:latin typeface="Tahoma" panose="020B0604030504040204" pitchFamily="34" charset="0"/>
                <a:ea typeface="Tahoma" panose="020B0604030504040204" pitchFamily="34" charset="0"/>
                <a:cs typeface="Tahoma" panose="020B0604030504040204" pitchFamily="34" charset="0"/>
              </a:rPr>
              <a:t> router </a:t>
            </a:r>
            <a:r>
              <a:rPr lang="en-US" dirty="0" err="1">
                <a:latin typeface="Tahoma" panose="020B0604030504040204" pitchFamily="34" charset="0"/>
                <a:ea typeface="Tahoma" panose="020B0604030504040204" pitchFamily="34" charset="0"/>
                <a:cs typeface="Tahoma" panose="020B0604030504040204" pitchFamily="34" charset="0"/>
              </a:rPr>
              <a:t>baru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bagi</a:t>
            </a:r>
            <a:r>
              <a:rPr lang="en-US" dirty="0">
                <a:latin typeface="Tahoma" panose="020B0604030504040204" pitchFamily="34" charset="0"/>
                <a:ea typeface="Tahoma" panose="020B0604030504040204" pitchFamily="34" charset="0"/>
                <a:cs typeface="Tahoma" panose="020B0604030504040204" pitchFamily="34" charset="0"/>
              </a:rPr>
              <a:t> mobile node.</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Mobile node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saat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wajib</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memiliki</a:t>
            </a:r>
            <a:r>
              <a:rPr lang="en-US" dirty="0">
                <a:latin typeface="Tahoma" panose="020B0604030504040204" pitchFamily="34" charset="0"/>
                <a:ea typeface="Tahoma" panose="020B0604030504040204" pitchFamily="34" charset="0"/>
                <a:cs typeface="Tahoma" panose="020B0604030504040204" pitchFamily="34" charset="0"/>
              </a:rPr>
              <a:t> permanent address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care off address</a:t>
            </a:r>
          </a:p>
        </p:txBody>
      </p:sp>
      <p:sp>
        <p:nvSpPr>
          <p:cNvPr id="4" name="Slide Number Placeholder 3"/>
          <p:cNvSpPr>
            <a:spLocks noGrp="1"/>
          </p:cNvSpPr>
          <p:nvPr>
            <p:ph type="sldNum" sz="quarter" idx="5"/>
          </p:nvPr>
        </p:nvSpPr>
        <p:spPr/>
        <p:txBody>
          <a:bodyPr/>
          <a:lstStyle/>
          <a:p>
            <a:fld id="{D11351D7-7B69-40B9-8EEA-B4FEF26EED31}" type="slidenum">
              <a:rPr lang="id-ID" smtClean="0"/>
              <a:pPr/>
              <a:t>57</a:t>
            </a:fld>
            <a:endParaRPr lang="id-ID"/>
          </a:p>
        </p:txBody>
      </p:sp>
    </p:spTree>
    <p:extLst>
      <p:ext uri="{BB962C8B-B14F-4D97-AF65-F5344CB8AC3E}">
        <p14:creationId xmlns:p14="http://schemas.microsoft.com/office/powerpoint/2010/main" val="26195487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Penjelasan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mengenai</a:t>
            </a:r>
            <a:r>
              <a:rPr lang="en-US" dirty="0">
                <a:latin typeface="Tahoma" panose="020B0604030504040204" pitchFamily="34" charset="0"/>
                <a:ea typeface="Tahoma" panose="020B0604030504040204" pitchFamily="34" charset="0"/>
                <a:cs typeface="Tahoma" panose="020B0604030504040204" pitchFamily="34" charset="0"/>
              </a:rPr>
              <a:t> permanent address</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slide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ditunjukkan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bahwa</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wajib</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memiliki</a:t>
            </a:r>
            <a:r>
              <a:rPr lang="en-US" dirty="0">
                <a:latin typeface="Tahoma" panose="020B0604030504040204" pitchFamily="34" charset="0"/>
                <a:ea typeface="Tahoma" panose="020B0604030504040204" pitchFamily="34" charset="0"/>
                <a:cs typeface="Tahoma" panose="020B0604030504040204" pitchFamily="34" charset="0"/>
              </a:rPr>
              <a:t> permanent address yang </a:t>
            </a:r>
            <a:r>
              <a:rPr lang="en-US" dirty="0" err="1">
                <a:latin typeface="Tahoma" panose="020B0604030504040204" pitchFamily="34" charset="0"/>
                <a:ea typeface="Tahoma" panose="020B0604030504040204" pitchFamily="34" charset="0"/>
                <a:cs typeface="Tahoma" panose="020B0604030504040204" pitchFamily="34" charset="0"/>
              </a:rPr>
              <a:t>tidak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boleh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berubah</a:t>
            </a:r>
            <a:r>
              <a:rPr lang="en-US" dirty="0">
                <a:latin typeface="Tahoma" panose="020B0604030504040204" pitchFamily="34" charset="0"/>
                <a:ea typeface="Tahoma" panose="020B0604030504040204" pitchFamily="34" charset="0"/>
                <a:cs typeface="Tahoma" panose="020B0604030504040204" pitchFamily="34" charset="0"/>
              </a:rPr>
              <a: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Yang </a:t>
            </a:r>
            <a:r>
              <a:rPr lang="en-US" dirty="0" err="1">
                <a:latin typeface="Tahoma" panose="020B0604030504040204" pitchFamily="34" charset="0"/>
                <a:ea typeface="Tahoma" panose="020B0604030504040204" pitchFamily="34" charset="0"/>
                <a:cs typeface="Tahoma" panose="020B0604030504040204" pitchFamily="34" charset="0"/>
              </a:rPr>
              <a:t>boleh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berubah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adalah</a:t>
            </a:r>
            <a:r>
              <a:rPr lang="en-US" dirty="0">
                <a:latin typeface="Tahoma" panose="020B0604030504040204" pitchFamily="34" charset="0"/>
                <a:ea typeface="Tahoma" panose="020B0604030504040204" pitchFamily="34" charset="0"/>
                <a:cs typeface="Tahoma" panose="020B0604030504040204" pitchFamily="34" charset="0"/>
              </a:rPr>
              <a:t> care off address </a:t>
            </a:r>
            <a:r>
              <a:rPr lang="en-US" dirty="0" err="1">
                <a:latin typeface="Tahoma" panose="020B0604030504040204" pitchFamily="34" charset="0"/>
                <a:ea typeface="Tahoma" panose="020B0604030504040204" pitchFamily="34" charset="0"/>
                <a:cs typeface="Tahoma" panose="020B0604030504040204" pitchFamily="34" charset="0"/>
              </a:rPr>
              <a:t>nya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saja</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4" name="Slide Number Placeholder 3"/>
          <p:cNvSpPr>
            <a:spLocks noGrp="1"/>
          </p:cNvSpPr>
          <p:nvPr>
            <p:ph type="sldNum" sz="quarter" idx="5"/>
          </p:nvPr>
        </p:nvSpPr>
        <p:spPr/>
        <p:txBody>
          <a:bodyPr/>
          <a:lstStyle/>
          <a:p>
            <a:fld id="{D11351D7-7B69-40B9-8EEA-B4FEF26EED31}" type="slidenum">
              <a:rPr lang="id-ID" smtClean="0"/>
              <a:pPr/>
              <a:t>58</a:t>
            </a:fld>
            <a:endParaRPr lang="id-ID"/>
          </a:p>
        </p:txBody>
      </p:sp>
    </p:spTree>
    <p:extLst>
      <p:ext uri="{BB962C8B-B14F-4D97-AF65-F5344CB8AC3E}">
        <p14:creationId xmlns:p14="http://schemas.microsoft.com/office/powerpoint/2010/main" val="4238938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Penjelasan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mengenai</a:t>
            </a:r>
            <a:r>
              <a:rPr lang="en-US" dirty="0">
                <a:latin typeface="Tahoma" panose="020B0604030504040204" pitchFamily="34" charset="0"/>
                <a:ea typeface="Tahoma" panose="020B0604030504040204" pitchFamily="34" charset="0"/>
                <a:cs typeface="Tahoma" panose="020B0604030504040204" pitchFamily="34" charset="0"/>
              </a:rPr>
              <a:t> Care off address</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Disini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ditunjukkan</a:t>
            </a:r>
            <a:r>
              <a:rPr lang="en-US" dirty="0">
                <a:latin typeface="Tahoma" panose="020B0604030504040204" pitchFamily="34" charset="0"/>
                <a:ea typeface="Tahoma" panose="020B0604030504040204" pitchFamily="34" charset="0"/>
                <a:cs typeface="Tahoma" panose="020B0604030504040204" pitchFamily="34" charset="0"/>
              </a:rPr>
              <a:t> care off address </a:t>
            </a:r>
            <a:r>
              <a:rPr lang="en-US" dirty="0" err="1">
                <a:latin typeface="Tahoma" panose="020B0604030504040204" pitchFamily="34" charset="0"/>
                <a:ea typeface="Tahoma" panose="020B0604030504040204" pitchFamily="34" charset="0"/>
                <a:cs typeface="Tahoma" panose="020B0604030504040204" pitchFamily="34" charset="0"/>
              </a:rPr>
              <a:t>baru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didapakan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setelah</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pindah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r>
              <a:rPr lang="en-US" dirty="0">
                <a:latin typeface="Tahoma" panose="020B0604030504040204" pitchFamily="34" charset="0"/>
                <a:ea typeface="Tahoma" panose="020B0604030504040204" pitchFamily="34" charset="0"/>
                <a:cs typeface="Tahoma" panose="020B0604030504040204" pitchFamily="34" charset="0"/>
              </a:rPr>
              <a:t> lain </a:t>
            </a:r>
            <a:r>
              <a:rPr lang="en-US" dirty="0" err="1">
                <a:latin typeface="Tahoma" panose="020B0604030504040204" pitchFamily="34" charset="0"/>
                <a:ea typeface="Tahoma" panose="020B0604030504040204" pitchFamily="34" charset="0"/>
                <a:cs typeface="Tahoma" panose="020B0604030504040204" pitchFamily="34" charset="0"/>
              </a:rPr>
              <a:t>selain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r>
              <a:rPr lang="en-US" dirty="0">
                <a:latin typeface="Tahoma" panose="020B0604030504040204" pitchFamily="34" charset="0"/>
                <a:ea typeface="Tahoma" panose="020B0604030504040204" pitchFamily="34" charset="0"/>
                <a:cs typeface="Tahoma" panose="020B0604030504040204" pitchFamily="34" charset="0"/>
              </a:rPr>
              <a:t> home agent </a:t>
            </a:r>
            <a:r>
              <a:rPr lang="en-US" dirty="0" err="1">
                <a:latin typeface="Tahoma" panose="020B0604030504040204" pitchFamily="34" charset="0"/>
                <a:ea typeface="Tahoma" panose="020B0604030504040204" pitchFamily="34" charset="0"/>
                <a:cs typeface="Tahoma" panose="020B0604030504040204" pitchFamily="34" charset="0"/>
              </a:rPr>
              <a:t>nya</a:t>
            </a:r>
            <a:r>
              <a:rPr lang="en-US" dirty="0">
                <a:latin typeface="Tahoma" panose="020B0604030504040204" pitchFamily="34" charset="0"/>
                <a:ea typeface="Tahoma" panose="020B0604030504040204" pitchFamily="34" charset="0"/>
                <a:cs typeface="Tahoma" panose="020B0604030504040204" pitchFamily="34" charset="0"/>
              </a:rPr>
              <a:t>.</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59</a:t>
            </a:fld>
            <a:endParaRPr lang="id-ID"/>
          </a:p>
        </p:txBody>
      </p:sp>
    </p:spTree>
    <p:extLst>
      <p:ext uri="{BB962C8B-B14F-4D97-AF65-F5344CB8AC3E}">
        <p14:creationId xmlns:p14="http://schemas.microsoft.com/office/powerpoint/2010/main" val="114751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6</a:t>
            </a:fld>
            <a:endParaRPr lang="id-ID"/>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Penjelasan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mengenai</a:t>
            </a:r>
            <a:r>
              <a:rPr lang="en-US" dirty="0">
                <a:latin typeface="Tahoma" panose="020B0604030504040204" pitchFamily="34" charset="0"/>
                <a:ea typeface="Tahoma" panose="020B0604030504040204" pitchFamily="34" charset="0"/>
                <a:cs typeface="Tahoma" panose="020B0604030504040204" pitchFamily="34" charset="0"/>
              </a:rPr>
              <a:t> visited network Digambar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ditunjukkan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bahwa</a:t>
            </a:r>
            <a:r>
              <a:rPr lang="en-US" dirty="0">
                <a:latin typeface="Tahoma" panose="020B0604030504040204" pitchFamily="34" charset="0"/>
                <a:ea typeface="Tahoma" panose="020B0604030504040204" pitchFamily="34" charset="0"/>
                <a:cs typeface="Tahoma" panose="020B0604030504040204" pitchFamily="34" charset="0"/>
              </a:rPr>
              <a:t> visited network </a:t>
            </a:r>
            <a:r>
              <a:rPr lang="en-US" dirty="0" err="1">
                <a:latin typeface="Tahoma" panose="020B0604030504040204" pitchFamily="34" charset="0"/>
                <a:ea typeface="Tahoma" panose="020B0604030504040204" pitchFamily="34" charset="0"/>
                <a:cs typeface="Tahoma" panose="020B0604030504040204" pitchFamily="34" charset="0"/>
              </a:rPr>
              <a:t>adalah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baru</a:t>
            </a:r>
            <a:r>
              <a:rPr lang="en-US" dirty="0">
                <a:latin typeface="Tahoma" panose="020B0604030504040204" pitchFamily="34" charset="0"/>
                <a:ea typeface="Tahoma" panose="020B0604030504040204" pitchFamily="34" charset="0"/>
                <a:cs typeface="Tahoma" panose="020B0604030504040204" pitchFamily="34" charset="0"/>
              </a:rPr>
              <a:t> yang </a:t>
            </a:r>
            <a:r>
              <a:rPr lang="en-US" dirty="0" err="1">
                <a:latin typeface="Tahoma" panose="020B0604030504040204" pitchFamily="34" charset="0"/>
                <a:ea typeface="Tahoma" panose="020B0604030504040204" pitchFamily="34" charset="0"/>
                <a:cs typeface="Tahoma" panose="020B0604030504040204" pitchFamily="34" charset="0"/>
              </a:rPr>
              <a:t>dikunjungi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oleh</a:t>
            </a:r>
            <a:r>
              <a:rPr lang="en-US" dirty="0">
                <a:latin typeface="Tahoma" panose="020B0604030504040204" pitchFamily="34" charset="0"/>
                <a:ea typeface="Tahoma" panose="020B0604030504040204" pitchFamily="34" charset="0"/>
                <a:cs typeface="Tahoma" panose="020B0604030504040204" pitchFamily="34" charset="0"/>
              </a:rPr>
              <a:t> mobile nodes.</a:t>
            </a:r>
          </a:p>
        </p:txBody>
      </p:sp>
      <p:sp>
        <p:nvSpPr>
          <p:cNvPr id="4" name="Slide Number Placeholder 3"/>
          <p:cNvSpPr>
            <a:spLocks noGrp="1"/>
          </p:cNvSpPr>
          <p:nvPr>
            <p:ph type="sldNum" sz="quarter" idx="5"/>
          </p:nvPr>
        </p:nvSpPr>
        <p:spPr/>
        <p:txBody>
          <a:bodyPr/>
          <a:lstStyle/>
          <a:p>
            <a:fld id="{D11351D7-7B69-40B9-8EEA-B4FEF26EED31}" type="slidenum">
              <a:rPr lang="id-ID" smtClean="0"/>
              <a:pPr/>
              <a:t>60</a:t>
            </a:fld>
            <a:endParaRPr lang="id-ID"/>
          </a:p>
        </p:txBody>
      </p:sp>
    </p:spTree>
    <p:extLst>
      <p:ext uri="{BB962C8B-B14F-4D97-AF65-F5344CB8AC3E}">
        <p14:creationId xmlns:p14="http://schemas.microsoft.com/office/powerpoint/2010/main" val="752729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Penjelasan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mengenai</a:t>
            </a:r>
            <a:r>
              <a:rPr lang="en-US" dirty="0">
                <a:latin typeface="Tahoma" panose="020B0604030504040204" pitchFamily="34" charset="0"/>
                <a:ea typeface="Tahoma" panose="020B0604030504040204" pitchFamily="34" charset="0"/>
                <a:cs typeface="Tahoma" panose="020B0604030504040204" pitchFamily="34" charset="0"/>
              </a:rPr>
              <a:t> Foreign Agent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Foreign agent </a:t>
            </a:r>
            <a:r>
              <a:rPr lang="en-US" dirty="0" err="1">
                <a:latin typeface="Tahoma" panose="020B0604030504040204" pitchFamily="34" charset="0"/>
                <a:ea typeface="Tahoma" panose="020B0604030504040204" pitchFamily="34" charset="0"/>
                <a:cs typeface="Tahoma" panose="020B0604030504040204" pitchFamily="34" charset="0"/>
              </a:rPr>
              <a:t>adalah</a:t>
            </a:r>
            <a:r>
              <a:rPr lang="en-US" dirty="0">
                <a:latin typeface="Tahoma" panose="020B0604030504040204" pitchFamily="34" charset="0"/>
                <a:ea typeface="Tahoma" panose="020B0604030504040204" pitchFamily="34" charset="0"/>
                <a:cs typeface="Tahoma" panose="020B0604030504040204" pitchFamily="34" charset="0"/>
              </a:rPr>
              <a:t> router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visited network yang </a:t>
            </a:r>
            <a:r>
              <a:rPr lang="en-US" dirty="0" err="1">
                <a:latin typeface="Tahoma" panose="020B0604030504040204" pitchFamily="34" charset="0"/>
                <a:ea typeface="Tahoma" panose="020B0604030504040204" pitchFamily="34" charset="0"/>
                <a:cs typeface="Tahoma" panose="020B0604030504040204" pitchFamily="34" charset="0"/>
              </a:rPr>
              <a:t>melayani</a:t>
            </a:r>
            <a:r>
              <a:rPr lang="en-US" dirty="0">
                <a:latin typeface="Tahoma" panose="020B0604030504040204" pitchFamily="34" charset="0"/>
                <a:ea typeface="Tahoma" panose="020B0604030504040204" pitchFamily="34" charset="0"/>
                <a:cs typeface="Tahoma" panose="020B0604030504040204" pitchFamily="34" charset="0"/>
              </a:rPr>
              <a:t> mobile node, router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memiliki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kemampuan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khusus</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untuk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berkomunikasi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dengan</a:t>
            </a:r>
            <a:r>
              <a:rPr lang="en-US" dirty="0">
                <a:latin typeface="Tahoma" panose="020B0604030504040204" pitchFamily="34" charset="0"/>
                <a:ea typeface="Tahoma" panose="020B0604030504040204" pitchFamily="34" charset="0"/>
                <a:cs typeface="Tahoma" panose="020B0604030504040204" pitchFamily="34" charset="0"/>
              </a:rPr>
              <a:t> home agent.</a:t>
            </a:r>
          </a:p>
        </p:txBody>
      </p:sp>
      <p:sp>
        <p:nvSpPr>
          <p:cNvPr id="4" name="Slide Number Placeholder 3"/>
          <p:cNvSpPr>
            <a:spLocks noGrp="1"/>
          </p:cNvSpPr>
          <p:nvPr>
            <p:ph type="sldNum" sz="quarter" idx="5"/>
          </p:nvPr>
        </p:nvSpPr>
        <p:spPr/>
        <p:txBody>
          <a:bodyPr/>
          <a:lstStyle/>
          <a:p>
            <a:fld id="{D11351D7-7B69-40B9-8EEA-B4FEF26EED31}" type="slidenum">
              <a:rPr lang="id-ID" smtClean="0"/>
              <a:pPr/>
              <a:t>61</a:t>
            </a:fld>
            <a:endParaRPr lang="id-ID"/>
          </a:p>
        </p:txBody>
      </p:sp>
    </p:spTree>
    <p:extLst>
      <p:ext uri="{BB962C8B-B14F-4D97-AF65-F5344CB8AC3E}">
        <p14:creationId xmlns:p14="http://schemas.microsoft.com/office/powerpoint/2010/main" val="2161994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Correspondent </a:t>
            </a:r>
            <a:r>
              <a:rPr lang="en-US" dirty="0" err="1">
                <a:latin typeface="Tahoma" panose="020B0604030504040204" pitchFamily="34" charset="0"/>
                <a:ea typeface="Tahoma" panose="020B0604030504040204" pitchFamily="34" charset="0"/>
                <a:cs typeface="Tahoma" panose="020B0604030504040204" pitchFamily="34" charset="0"/>
              </a:rPr>
              <a:t>adalah</a:t>
            </a:r>
            <a:r>
              <a:rPr lang="en-US" dirty="0">
                <a:latin typeface="Tahoma" panose="020B0604030504040204" pitchFamily="34" charset="0"/>
                <a:ea typeface="Tahoma" panose="020B0604030504040204" pitchFamily="34" charset="0"/>
                <a:cs typeface="Tahoma" panose="020B0604030504040204" pitchFamily="34" charset="0"/>
              </a:rPr>
              <a:t> source </a:t>
            </a:r>
            <a:r>
              <a:rPr lang="en-US" dirty="0" err="1">
                <a:latin typeface="Tahoma" panose="020B0604030504040204" pitchFamily="34" charset="0"/>
                <a:ea typeface="Tahoma" panose="020B0604030504040204" pitchFamily="34" charset="0"/>
                <a:cs typeface="Tahoma" panose="020B0604030504040204" pitchFamily="34" charset="0"/>
              </a:rPr>
              <a:t>atau</a:t>
            </a:r>
            <a:r>
              <a:rPr lang="en-US" dirty="0">
                <a:latin typeface="Tahoma" panose="020B0604030504040204" pitchFamily="34" charset="0"/>
                <a:ea typeface="Tahoma" panose="020B0604030504040204" pitchFamily="34" charset="0"/>
                <a:cs typeface="Tahoma" panose="020B0604030504040204" pitchFamily="34" charset="0"/>
              </a:rPr>
              <a:t> server yang </a:t>
            </a:r>
            <a:r>
              <a:rPr lang="en-US" dirty="0" err="1">
                <a:latin typeface="Tahoma" panose="020B0604030504040204" pitchFamily="34" charset="0"/>
                <a:ea typeface="Tahoma" panose="020B0604030504040204" pitchFamily="34" charset="0"/>
                <a:cs typeface="Tahoma" panose="020B0604030504040204" pitchFamily="34" charset="0"/>
              </a:rPr>
              <a:t>sedang</a:t>
            </a:r>
            <a:r>
              <a:rPr lang="en-US" dirty="0">
                <a:latin typeface="Tahoma" panose="020B0604030504040204" pitchFamily="34" charset="0"/>
                <a:ea typeface="Tahoma" panose="020B0604030504040204" pitchFamily="34" charset="0"/>
                <a:cs typeface="Tahoma" panose="020B0604030504040204" pitchFamily="34" charset="0"/>
              </a:rPr>
              <a:t> di </a:t>
            </a:r>
            <a:r>
              <a:rPr lang="en-US" dirty="0" err="1">
                <a:latin typeface="Tahoma" panose="020B0604030504040204" pitchFamily="34" charset="0"/>
                <a:ea typeface="Tahoma" panose="020B0604030504040204" pitchFamily="34" charset="0"/>
                <a:cs typeface="Tahoma" panose="020B0604030504040204" pitchFamily="34" charset="0"/>
              </a:rPr>
              <a:t>ajak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berkomunikasi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oleh</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protocol mobile </a:t>
            </a:r>
            <a:r>
              <a:rPr lang="en-US" dirty="0" err="1">
                <a:latin typeface="Tahoma" panose="020B0604030504040204" pitchFamily="34" charset="0"/>
                <a:ea typeface="Tahoma" panose="020B0604030504040204" pitchFamily="34" charset="0"/>
                <a:cs typeface="Tahoma" panose="020B0604030504040204" pitchFamily="34" charset="0"/>
              </a:rPr>
              <a:t>ip</a:t>
            </a:r>
            <a:r>
              <a:rPr lang="en-US" dirty="0">
                <a:latin typeface="Tahoma" panose="020B0604030504040204" pitchFamily="34" charset="0"/>
                <a:ea typeface="Tahoma" panose="020B0604030504040204" pitchFamily="34" charset="0"/>
                <a:cs typeface="Tahoma" panose="020B0604030504040204" pitchFamily="34" charset="0"/>
              </a:rPr>
              <a:t> proses </a:t>
            </a:r>
            <a:r>
              <a:rPr lang="en-US" dirty="0" err="1">
                <a:latin typeface="Tahoma" panose="020B0604030504040204" pitchFamily="34" charset="0"/>
                <a:ea typeface="Tahoma" panose="020B0604030504040204" pitchFamily="34" charset="0"/>
                <a:cs typeface="Tahoma" panose="020B0604030504040204" pitchFamily="34" charset="0"/>
              </a:rPr>
              <a:t>komunikasi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tidak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terputus</a:t>
            </a:r>
            <a:r>
              <a:rPr lang="en-US" dirty="0">
                <a:latin typeface="Tahoma" panose="020B0604030504040204" pitchFamily="34" charset="0"/>
                <a:ea typeface="Tahoma" panose="020B0604030504040204" pitchFamily="34" charset="0"/>
                <a:cs typeface="Tahoma" panose="020B0604030504040204" pitchFamily="34" charset="0"/>
              </a:rPr>
              <a:t> / </a:t>
            </a:r>
            <a:r>
              <a:rPr lang="en-US" dirty="0" err="1">
                <a:latin typeface="Tahoma" panose="020B0604030504040204" pitchFamily="34" charset="0"/>
                <a:ea typeface="Tahoma" panose="020B0604030504040204" pitchFamily="34" charset="0"/>
                <a:cs typeface="Tahoma" panose="020B0604030504040204" pitchFamily="34" charset="0"/>
              </a:rPr>
              <a:t>terganggu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walaupun</a:t>
            </a:r>
            <a:r>
              <a:rPr lang="en-US" dirty="0">
                <a:latin typeface="Tahoma" panose="020B0604030504040204" pitchFamily="34" charset="0"/>
                <a:ea typeface="Tahoma" panose="020B0604030504040204" pitchFamily="34" charset="0"/>
                <a:cs typeface="Tahoma" panose="020B0604030504040204" pitchFamily="34" charset="0"/>
              </a:rPr>
              <a:t> mobile nodes </a:t>
            </a:r>
            <a:r>
              <a:rPr lang="en-US" dirty="0" err="1">
                <a:latin typeface="Tahoma" panose="020B0604030504040204" pitchFamily="34" charset="0"/>
                <a:ea typeface="Tahoma" panose="020B0604030504040204" pitchFamily="34" charset="0"/>
                <a:cs typeface="Tahoma" panose="020B0604030504040204" pitchFamily="34" charset="0"/>
              </a:rPr>
              <a:t>berpindah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posisi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atau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berpindah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62</a:t>
            </a:fld>
            <a:endParaRPr lang="id-ID"/>
          </a:p>
        </p:txBody>
      </p:sp>
    </p:spTree>
    <p:extLst>
      <p:ext uri="{BB962C8B-B14F-4D97-AF65-F5344CB8AC3E}">
        <p14:creationId xmlns:p14="http://schemas.microsoft.com/office/powerpoint/2010/main" val="2103530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Proses </a:t>
            </a:r>
            <a:r>
              <a:rPr lang="en-US" dirty="0" err="1">
                <a:latin typeface="Tahoma" panose="020B0604030504040204" pitchFamily="34" charset="0"/>
                <a:ea typeface="Tahoma" panose="020B0604030504040204" pitchFamily="34" charset="0"/>
                <a:cs typeface="Tahoma" panose="020B0604030504040204" pitchFamily="34" charset="0"/>
              </a:rPr>
              <a:t>utama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mobile </a:t>
            </a:r>
            <a:r>
              <a:rPr lang="en-US" dirty="0" err="1">
                <a:latin typeface="Tahoma" panose="020B0604030504040204" pitchFamily="34" charset="0"/>
                <a:ea typeface="Tahoma" panose="020B0604030504040204" pitchFamily="34" charset="0"/>
                <a:cs typeface="Tahoma" panose="020B0604030504040204" pitchFamily="34" charset="0"/>
              </a:rPr>
              <a:t>ip</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63</a:t>
            </a:fld>
            <a:endParaRPr lang="id-ID"/>
          </a:p>
        </p:txBody>
      </p:sp>
    </p:spTree>
    <p:extLst>
      <p:ext uri="{BB962C8B-B14F-4D97-AF65-F5344CB8AC3E}">
        <p14:creationId xmlns:p14="http://schemas.microsoft.com/office/powerpoint/2010/main" val="19907748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Penjelasan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langkah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langkah</a:t>
            </a:r>
            <a:r>
              <a:rPr lang="en-US" dirty="0">
                <a:latin typeface="Tahoma" panose="020B0604030504040204" pitchFamily="34" charset="0"/>
                <a:ea typeface="Tahoma" panose="020B0604030504040204" pitchFamily="34" charset="0"/>
                <a:cs typeface="Tahoma" panose="020B0604030504040204" pitchFamily="34" charset="0"/>
              </a:rPr>
              <a:t> agent discovery </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initinya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setiap</a:t>
            </a:r>
            <a:r>
              <a:rPr lang="en-US" dirty="0">
                <a:latin typeface="Tahoma" panose="020B0604030504040204" pitchFamily="34" charset="0"/>
                <a:ea typeface="Tahoma" panose="020B0604030504040204" pitchFamily="34" charset="0"/>
                <a:cs typeface="Tahoma" panose="020B0604030504040204" pitchFamily="34" charset="0"/>
              </a:rPr>
              <a:t> home agent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foreign agent </a:t>
            </a:r>
            <a:r>
              <a:rPr lang="en-US" dirty="0" err="1">
                <a:latin typeface="Tahoma" panose="020B0604030504040204" pitchFamily="34" charset="0"/>
                <a:ea typeface="Tahoma" panose="020B0604030504040204" pitchFamily="34" charset="0"/>
                <a:cs typeface="Tahoma" panose="020B0604030504040204" pitchFamily="34" charset="0"/>
              </a:rPr>
              <a:t>melakukan</a:t>
            </a:r>
            <a:r>
              <a:rPr lang="en-US" dirty="0">
                <a:latin typeface="Tahoma" panose="020B0604030504040204" pitchFamily="34" charset="0"/>
                <a:ea typeface="Tahoma" panose="020B0604030504040204" pitchFamily="34" charset="0"/>
                <a:cs typeface="Tahoma" panose="020B0604030504040204" pitchFamily="34" charset="0"/>
              </a:rPr>
              <a:t> broadcast </a:t>
            </a:r>
            <a:r>
              <a:rPr lang="en-US" dirty="0" err="1">
                <a:latin typeface="Tahoma" panose="020B0604030504040204" pitchFamily="34" charset="0"/>
                <a:ea typeface="Tahoma" panose="020B0604030504040204" pitchFamily="34" charset="0"/>
                <a:cs typeface="Tahoma" panose="020B0604030504040204" pitchFamily="34" charset="0"/>
              </a:rPr>
              <a:t>dengan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mengirim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sebuah</a:t>
            </a:r>
            <a:r>
              <a:rPr lang="en-US" dirty="0">
                <a:latin typeface="Tahoma" panose="020B0604030504040204" pitchFamily="34" charset="0"/>
                <a:ea typeface="Tahoma" panose="020B0604030504040204" pitchFamily="34" charset="0"/>
                <a:cs typeface="Tahoma" panose="020B0604030504040204" pitchFamily="34" charset="0"/>
              </a:rPr>
              <a:t> broadcast ICMP yang </a:t>
            </a:r>
            <a:r>
              <a:rPr lang="en-US" dirty="0" err="1">
                <a:latin typeface="Tahoma" panose="020B0604030504040204" pitchFamily="34" charset="0"/>
                <a:ea typeface="Tahoma" panose="020B0604030504040204" pitchFamily="34" charset="0"/>
                <a:cs typeface="Tahoma" panose="020B0604030504040204" pitchFamily="34" charset="0"/>
              </a:rPr>
              <a:t>dimodifikasi</a:t>
            </a:r>
            <a:r>
              <a:rPr lang="en-US" dirty="0">
                <a:latin typeface="Tahoma" panose="020B0604030504040204" pitchFamily="34" charset="0"/>
                <a:ea typeface="Tahoma" panose="020B0604030504040204" pitchFamily="34" charset="0"/>
                <a:cs typeface="Tahoma" panose="020B0604030504040204" pitchFamily="34" charset="0"/>
              </a:rPr>
              <a:t>.</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Broadcast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nanti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dibaca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oleh</a:t>
            </a:r>
            <a:r>
              <a:rPr lang="en-US" dirty="0">
                <a:latin typeface="Tahoma" panose="020B0604030504040204" pitchFamily="34" charset="0"/>
                <a:ea typeface="Tahoma" panose="020B0604030504040204" pitchFamily="34" charset="0"/>
                <a:cs typeface="Tahoma" panose="020B0604030504040204" pitchFamily="34" charset="0"/>
              </a:rPr>
              <a:t> mobile nodes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jika</a:t>
            </a:r>
            <a:r>
              <a:rPr lang="en-US" dirty="0">
                <a:latin typeface="Tahoma" panose="020B0604030504040204" pitchFamily="34" charset="0"/>
                <a:ea typeface="Tahoma" panose="020B0604030504040204" pitchFamily="34" charset="0"/>
                <a:cs typeface="Tahoma" panose="020B0604030504040204" pitchFamily="34" charset="0"/>
              </a:rPr>
              <a:t> mobile nodes </a:t>
            </a:r>
            <a:r>
              <a:rPr lang="en-US" dirty="0" err="1">
                <a:latin typeface="Tahoma" panose="020B0604030504040204" pitchFamily="34" charset="0"/>
                <a:ea typeface="Tahoma" panose="020B0604030504040204" pitchFamily="34" charset="0"/>
                <a:cs typeface="Tahoma" panose="020B0604030504040204" pitchFamily="34" charset="0"/>
              </a:rPr>
              <a:t>mendeteksi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adanya</a:t>
            </a:r>
            <a:r>
              <a:rPr lang="en-US" dirty="0">
                <a:latin typeface="Tahoma" panose="020B0604030504040204" pitchFamily="34" charset="0"/>
                <a:ea typeface="Tahoma" panose="020B0604030504040204" pitchFamily="34" charset="0"/>
                <a:cs typeface="Tahoma" panose="020B0604030504040204" pitchFamily="34" charset="0"/>
              </a:rPr>
              <a:t> home agent </a:t>
            </a:r>
            <a:r>
              <a:rPr lang="en-US" dirty="0" err="1">
                <a:latin typeface="Tahoma" panose="020B0604030504040204" pitchFamily="34" charset="0"/>
                <a:ea typeface="Tahoma" panose="020B0604030504040204" pitchFamily="34" charset="0"/>
                <a:cs typeface="Tahoma" panose="020B0604030504040204" pitchFamily="34" charset="0"/>
              </a:rPr>
              <a:t>atau</a:t>
            </a:r>
            <a:r>
              <a:rPr lang="en-US" dirty="0">
                <a:latin typeface="Tahoma" panose="020B0604030504040204" pitchFamily="34" charset="0"/>
                <a:ea typeface="Tahoma" panose="020B0604030504040204" pitchFamily="34" charset="0"/>
                <a:cs typeface="Tahoma" panose="020B0604030504040204" pitchFamily="34" charset="0"/>
              </a:rPr>
              <a:t> foreign agent </a:t>
            </a:r>
            <a:r>
              <a:rPr lang="en-US" dirty="0" err="1">
                <a:latin typeface="Tahoma" panose="020B0604030504040204" pitchFamily="34" charset="0"/>
                <a:ea typeface="Tahoma" panose="020B0604030504040204" pitchFamily="34" charset="0"/>
                <a:cs typeface="Tahoma" panose="020B0604030504040204" pitchFamily="34" charset="0"/>
              </a:rPr>
              <a:t>maka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dilakukan</a:t>
            </a:r>
            <a:r>
              <a:rPr lang="en-US" dirty="0">
                <a:latin typeface="Tahoma" panose="020B0604030504040204" pitchFamily="34" charset="0"/>
                <a:ea typeface="Tahoma" panose="020B0604030504040204" pitchFamily="34" charset="0"/>
                <a:cs typeface="Tahoma" panose="020B0604030504040204" pitchFamily="34" charset="0"/>
              </a:rPr>
              <a:t> proses </a:t>
            </a:r>
            <a:r>
              <a:rPr lang="en-US" dirty="0" err="1">
                <a:latin typeface="Tahoma" panose="020B0604030504040204" pitchFamily="34" charset="0"/>
                <a:ea typeface="Tahoma" panose="020B0604030504040204" pitchFamily="34" charset="0"/>
                <a:cs typeface="Tahoma" panose="020B0604030504040204" pitchFamily="34" charset="0"/>
              </a:rPr>
              <a:t>registrasi</a:t>
            </a: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D11351D7-7B69-40B9-8EEA-B4FEF26EED31}" type="slidenum">
              <a:rPr lang="id-ID" smtClean="0"/>
              <a:pPr/>
              <a:t>64</a:t>
            </a:fld>
            <a:endParaRPr lang="id-ID"/>
          </a:p>
        </p:txBody>
      </p:sp>
    </p:spTree>
    <p:extLst>
      <p:ext uri="{BB962C8B-B14F-4D97-AF65-F5344CB8AC3E}">
        <p14:creationId xmlns:p14="http://schemas.microsoft.com/office/powerpoint/2010/main" val="34095279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Penjelasan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registrasi</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jika</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berada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home agent.</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Perbedaan</a:t>
            </a:r>
            <a:r>
              <a:rPr lang="en-US" dirty="0">
                <a:latin typeface="Tahoma" panose="020B0604030504040204" pitchFamily="34" charset="0"/>
                <a:ea typeface="Tahoma" panose="020B0604030504040204" pitchFamily="34" charset="0"/>
                <a:cs typeface="Tahoma" panose="020B0604030504040204" pitchFamily="34" charset="0"/>
              </a:rPr>
              <a:t> paling </a:t>
            </a:r>
            <a:r>
              <a:rPr lang="en-US" dirty="0" err="1">
                <a:latin typeface="Tahoma" panose="020B0604030504040204" pitchFamily="34" charset="0"/>
                <a:ea typeface="Tahoma" panose="020B0604030504040204" pitchFamily="34" charset="0"/>
                <a:cs typeface="Tahoma" panose="020B0604030504040204" pitchFamily="34" charset="0"/>
              </a:rPr>
              <a:t>penting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adalah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tidak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adanya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penamahan</a:t>
            </a:r>
            <a:r>
              <a:rPr lang="en-US" dirty="0">
                <a:latin typeface="Tahoma" panose="020B0604030504040204" pitchFamily="34" charset="0"/>
                <a:ea typeface="Tahoma" panose="020B0604030504040204" pitchFamily="34" charset="0"/>
                <a:cs typeface="Tahoma" panose="020B0604030504040204" pitchFamily="34" charset="0"/>
              </a:rPr>
              <a:t> care off address </a:t>
            </a:r>
            <a:r>
              <a:rPr lang="en-US" dirty="0" err="1">
                <a:latin typeface="Tahoma" panose="020B0604030504040204" pitchFamily="34" charset="0"/>
                <a:ea typeface="Tahoma" panose="020B0604030504040204" pitchFamily="34" charset="0"/>
                <a:cs typeface="Tahoma" panose="020B0604030504040204" pitchFamily="34" charset="0"/>
              </a:rPr>
              <a:t>jika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dalam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satu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dengan</a:t>
            </a:r>
            <a:r>
              <a:rPr lang="en-US" dirty="0">
                <a:latin typeface="Tahoma" panose="020B0604030504040204" pitchFamily="34" charset="0"/>
                <a:ea typeface="Tahoma" panose="020B0604030504040204" pitchFamily="34" charset="0"/>
                <a:cs typeface="Tahoma" panose="020B0604030504040204" pitchFamily="34" charset="0"/>
              </a:rPr>
              <a:t> home agent.</a:t>
            </a:r>
          </a:p>
        </p:txBody>
      </p:sp>
      <p:sp>
        <p:nvSpPr>
          <p:cNvPr id="4" name="Slide Number Placeholder 3"/>
          <p:cNvSpPr>
            <a:spLocks noGrp="1"/>
          </p:cNvSpPr>
          <p:nvPr>
            <p:ph type="sldNum" sz="quarter" idx="5"/>
          </p:nvPr>
        </p:nvSpPr>
        <p:spPr/>
        <p:txBody>
          <a:bodyPr/>
          <a:lstStyle/>
          <a:p>
            <a:fld id="{D11351D7-7B69-40B9-8EEA-B4FEF26EED31}" type="slidenum">
              <a:rPr lang="id-ID" smtClean="0"/>
              <a:pPr/>
              <a:t>65</a:t>
            </a:fld>
            <a:endParaRPr lang="id-ID"/>
          </a:p>
        </p:txBody>
      </p:sp>
    </p:spTree>
    <p:extLst>
      <p:ext uri="{BB962C8B-B14F-4D97-AF65-F5344CB8AC3E}">
        <p14:creationId xmlns:p14="http://schemas.microsoft.com/office/powerpoint/2010/main" val="4648089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Skema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registrasi</a:t>
            </a:r>
            <a:r>
              <a:rPr lang="en-US" dirty="0">
                <a:latin typeface="Tahoma" panose="020B0604030504040204" pitchFamily="34" charset="0"/>
                <a:ea typeface="Tahoma" panose="020B0604030504040204" pitchFamily="34" charset="0"/>
                <a:cs typeface="Tahoma" panose="020B0604030504040204" pitchFamily="34" charset="0"/>
              </a:rPr>
              <a:t> node </a:t>
            </a:r>
            <a:r>
              <a:rPr lang="en-US" dirty="0" err="1">
                <a:latin typeface="Tahoma" panose="020B0604030504040204" pitchFamily="34" charset="0"/>
                <a:ea typeface="Tahoma" panose="020B0604030504040204" pitchFamily="34" charset="0"/>
                <a:cs typeface="Tahoma" panose="020B0604030504040204" pitchFamily="34" charset="0"/>
              </a:rPr>
              <a:t>ditunjukkan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dengan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gambar</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kasus</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berada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dalam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jaringan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foreing</a:t>
            </a:r>
            <a:r>
              <a:rPr lang="en-US" dirty="0">
                <a:latin typeface="Tahoma" panose="020B0604030504040204" pitchFamily="34" charset="0"/>
                <a:ea typeface="Tahoma" panose="020B0604030504040204" pitchFamily="34" charset="0"/>
                <a:cs typeface="Tahoma" panose="020B0604030504040204" pitchFamily="34" charset="0"/>
              </a:rPr>
              <a:t> agent</a:t>
            </a:r>
          </a:p>
        </p:txBody>
      </p:sp>
      <p:sp>
        <p:nvSpPr>
          <p:cNvPr id="4" name="Slide Number Placeholder 3"/>
          <p:cNvSpPr>
            <a:spLocks noGrp="1"/>
          </p:cNvSpPr>
          <p:nvPr>
            <p:ph type="sldNum" sz="quarter" idx="5"/>
          </p:nvPr>
        </p:nvSpPr>
        <p:spPr/>
        <p:txBody>
          <a:bodyPr/>
          <a:lstStyle/>
          <a:p>
            <a:fld id="{D11351D7-7B69-40B9-8EEA-B4FEF26EED31}" type="slidenum">
              <a:rPr lang="id-ID" smtClean="0"/>
              <a:pPr/>
              <a:t>66</a:t>
            </a:fld>
            <a:endParaRPr lang="id-ID"/>
          </a:p>
        </p:txBody>
      </p:sp>
    </p:spTree>
    <p:extLst>
      <p:ext uri="{BB962C8B-B14F-4D97-AF65-F5344CB8AC3E}">
        <p14:creationId xmlns:p14="http://schemas.microsoft.com/office/powerpoint/2010/main" val="26979230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Proses timing mobile node registration </a:t>
            </a:r>
            <a:r>
              <a:rPr lang="en-US" dirty="0" err="1">
                <a:latin typeface="Tahoma" panose="020B0604030504040204" pitchFamily="34" charset="0"/>
                <a:ea typeface="Tahoma" panose="020B0604030504040204" pitchFamily="34" charset="0"/>
                <a:cs typeface="Tahoma" panose="020B0604030504040204" pitchFamily="34" charset="0"/>
              </a:rPr>
              <a:t>beserta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contohnya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perhantikan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gambar</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tersebut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nilali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dari</a:t>
            </a:r>
            <a:r>
              <a:rPr lang="en-US" dirty="0">
                <a:latin typeface="Tahoma" panose="020B0604030504040204" pitchFamily="34" charset="0"/>
                <a:ea typeface="Tahoma" panose="020B0604030504040204" pitchFamily="34" charset="0"/>
                <a:cs typeface="Tahoma" panose="020B0604030504040204" pitchFamily="34" charset="0"/>
              </a:rPr>
              <a:t> permanent address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cut off address.</a:t>
            </a:r>
          </a:p>
        </p:txBody>
      </p:sp>
      <p:sp>
        <p:nvSpPr>
          <p:cNvPr id="4" name="Slide Number Placeholder 3"/>
          <p:cNvSpPr>
            <a:spLocks noGrp="1"/>
          </p:cNvSpPr>
          <p:nvPr>
            <p:ph type="sldNum" sz="quarter" idx="5"/>
          </p:nvPr>
        </p:nvSpPr>
        <p:spPr/>
        <p:txBody>
          <a:bodyPr/>
          <a:lstStyle/>
          <a:p>
            <a:fld id="{D11351D7-7B69-40B9-8EEA-B4FEF26EED31}" type="slidenum">
              <a:rPr lang="id-ID" smtClean="0"/>
              <a:pPr/>
              <a:t>67</a:t>
            </a:fld>
            <a:endParaRPr lang="id-ID"/>
          </a:p>
        </p:txBody>
      </p:sp>
    </p:spTree>
    <p:extLst>
      <p:ext uri="{BB962C8B-B14F-4D97-AF65-F5344CB8AC3E}">
        <p14:creationId xmlns:p14="http://schemas.microsoft.com/office/powerpoint/2010/main" val="40288087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Proses </a:t>
            </a:r>
            <a:r>
              <a:rPr lang="en-US" dirty="0" err="1">
                <a:latin typeface="Tahoma" panose="020B0604030504040204" pitchFamily="34" charset="0"/>
                <a:ea typeface="Tahoma" panose="020B0604030504040204" pitchFamily="34" charset="0"/>
                <a:cs typeface="Tahoma" panose="020B0604030504040204" pitchFamily="34" charset="0"/>
              </a:rPr>
              <a:t>registrasi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secara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tertulis</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gambar</a:t>
            </a:r>
            <a:r>
              <a:rPr lang="en-US" dirty="0">
                <a:latin typeface="Tahoma" panose="020B0604030504040204" pitchFamily="34" charset="0"/>
                <a:ea typeface="Tahoma" panose="020B0604030504040204" pitchFamily="34" charset="0"/>
                <a:cs typeface="Tahoma" panose="020B0604030504040204" pitchFamily="34" charset="0"/>
              </a:rPr>
              <a:t> </a:t>
            </a:r>
          </a:p>
        </p:txBody>
      </p:sp>
      <p:sp>
        <p:nvSpPr>
          <p:cNvPr id="4" name="Slide Number Placeholder 3"/>
          <p:cNvSpPr>
            <a:spLocks noGrp="1"/>
          </p:cNvSpPr>
          <p:nvPr>
            <p:ph type="sldNum" sz="quarter" idx="5"/>
          </p:nvPr>
        </p:nvSpPr>
        <p:spPr/>
        <p:txBody>
          <a:bodyPr/>
          <a:lstStyle/>
          <a:p>
            <a:fld id="{D11351D7-7B69-40B9-8EEA-B4FEF26EED31}" type="slidenum">
              <a:rPr lang="id-ID" smtClean="0"/>
              <a:pPr/>
              <a:t>68</a:t>
            </a:fld>
            <a:endParaRPr lang="id-ID"/>
          </a:p>
        </p:txBody>
      </p:sp>
    </p:spTree>
    <p:extLst>
      <p:ext uri="{BB962C8B-B14F-4D97-AF65-F5344CB8AC3E}">
        <p14:creationId xmlns:p14="http://schemas.microsoft.com/office/powerpoint/2010/main" val="8902094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Proses routing data </a:t>
            </a:r>
            <a:r>
              <a:rPr lang="en-US" dirty="0" err="1">
                <a:latin typeface="Tahoma" panose="020B0604030504040204" pitchFamily="34" charset="0"/>
                <a:ea typeface="Tahoma" panose="020B0604030504040204" pitchFamily="34" charset="0"/>
                <a:cs typeface="Tahoma" panose="020B0604030504040204" pitchFamily="34" charset="0"/>
              </a:rPr>
              <a:t>jika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registrasi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berhasil</a:t>
            </a: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Data </a:t>
            </a:r>
            <a:r>
              <a:rPr lang="en-US" dirty="0" err="1">
                <a:latin typeface="Tahoma" panose="020B0604030504040204" pitchFamily="34" charset="0"/>
                <a:ea typeface="Tahoma" panose="020B0604030504040204" pitchFamily="34" charset="0"/>
                <a:cs typeface="Tahoma" panose="020B0604030504040204" pitchFamily="34" charset="0"/>
              </a:rPr>
              <a:t>tetap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dikirim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home agent, </a:t>
            </a:r>
            <a:r>
              <a:rPr lang="en-US" dirty="0" err="1">
                <a:latin typeface="Tahoma" panose="020B0604030504040204" pitchFamily="34" charset="0"/>
                <a:ea typeface="Tahoma" panose="020B0604030504040204" pitchFamily="34" charset="0"/>
                <a:cs typeface="Tahoma" panose="020B0604030504040204" pitchFamily="34" charset="0"/>
              </a:rPr>
              <a:t>namun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jika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terjadi</a:t>
            </a:r>
            <a:r>
              <a:rPr lang="en-US" dirty="0">
                <a:latin typeface="Tahoma" panose="020B0604030504040204" pitchFamily="34" charset="0"/>
                <a:ea typeface="Tahoma" panose="020B0604030504040204" pitchFamily="34" charset="0"/>
                <a:cs typeface="Tahoma" panose="020B0604030504040204" pitchFamily="34" charset="0"/>
              </a:rPr>
              <a:t> proses </a:t>
            </a:r>
            <a:r>
              <a:rPr lang="en-US" dirty="0" err="1">
                <a:latin typeface="Tahoma" panose="020B0604030504040204" pitchFamily="34" charset="0"/>
                <a:ea typeface="Tahoma" panose="020B0604030504040204" pitchFamily="34" charset="0"/>
                <a:cs typeface="Tahoma" panose="020B0604030504040204" pitchFamily="34" charset="0"/>
              </a:rPr>
              <a:t>registrasi</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network lain </a:t>
            </a:r>
            <a:r>
              <a:rPr lang="en-US" dirty="0" err="1">
                <a:latin typeface="Tahoma" panose="020B0604030504040204" pitchFamily="34" charset="0"/>
                <a:ea typeface="Tahoma" panose="020B0604030504040204" pitchFamily="34" charset="0"/>
                <a:cs typeface="Tahoma" panose="020B0604030504040204" pitchFamily="34" charset="0"/>
              </a:rPr>
              <a:t>maka</a:t>
            </a:r>
            <a:r>
              <a:rPr lang="en-US" dirty="0">
                <a:latin typeface="Tahoma" panose="020B0604030504040204" pitchFamily="34" charset="0"/>
                <a:ea typeface="Tahoma" panose="020B0604030504040204" pitchFamily="34" charset="0"/>
                <a:cs typeface="Tahoma" panose="020B0604030504040204" pitchFamily="34" charset="0"/>
              </a:rPr>
              <a:t> home agent </a:t>
            </a:r>
            <a:r>
              <a:rPr lang="en-US" dirty="0" err="1">
                <a:latin typeface="Tahoma" panose="020B0604030504040204" pitchFamily="34" charset="0"/>
                <a:ea typeface="Tahoma" panose="020B0604030504040204" pitchFamily="34" charset="0"/>
                <a:cs typeface="Tahoma" panose="020B0604030504040204" pitchFamily="34" charset="0"/>
              </a:rPr>
              <a:t>bertindak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sebagai</a:t>
            </a:r>
            <a:r>
              <a:rPr lang="en-US" dirty="0">
                <a:latin typeface="Tahoma" panose="020B0604030504040204" pitchFamily="34" charset="0"/>
                <a:ea typeface="Tahoma" panose="020B0604030504040204" pitchFamily="34" charset="0"/>
                <a:cs typeface="Tahoma" panose="020B0604030504040204" pitchFamily="34" charset="0"/>
              </a:rPr>
              <a:t> fake mobile nodes </a:t>
            </a:r>
            <a:r>
              <a:rPr lang="en-US" dirty="0" err="1">
                <a:latin typeface="Tahoma" panose="020B0604030504040204" pitchFamily="34" charset="0"/>
                <a:ea typeface="Tahoma" panose="020B0604030504040204" pitchFamily="34" charset="0"/>
                <a:cs typeface="Tahoma" panose="020B0604030504040204" pitchFamily="34" charset="0"/>
              </a:rPr>
              <a:t>tapi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bertugas</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mengirim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paket</a:t>
            </a:r>
            <a:r>
              <a:rPr lang="en-US" dirty="0">
                <a:latin typeface="Tahoma" panose="020B0604030504040204" pitchFamily="34" charset="0"/>
                <a:ea typeface="Tahoma" panose="020B0604030504040204" pitchFamily="34" charset="0"/>
                <a:cs typeface="Tahoma" panose="020B0604030504040204" pitchFamily="34" charset="0"/>
              </a:rPr>
              <a:t> data </a:t>
            </a:r>
            <a:r>
              <a:rPr lang="en-US" dirty="0" err="1">
                <a:latin typeface="Tahoma" panose="020B0604030504040204" pitchFamily="34" charset="0"/>
                <a:ea typeface="Tahoma" panose="020B0604030504040204" pitchFamily="34" charset="0"/>
                <a:cs typeface="Tahoma" panose="020B0604030504040204" pitchFamily="34" charset="0"/>
              </a:rPr>
              <a:t>tersebut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foreign agent </a:t>
            </a:r>
            <a:r>
              <a:rPr lang="en-US" dirty="0" err="1">
                <a:latin typeface="Tahoma" panose="020B0604030504040204" pitchFamily="34" charset="0"/>
                <a:ea typeface="Tahoma" panose="020B0604030504040204" pitchFamily="34" charset="0"/>
                <a:cs typeface="Tahoma" panose="020B0604030504040204" pitchFamily="34" charset="0"/>
              </a:rPr>
              <a:t>menggunakan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enkapsulasi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ip</a:t>
            </a:r>
            <a:r>
              <a:rPr lang="en-US" dirty="0">
                <a:latin typeface="Tahoma" panose="020B0604030504040204" pitchFamily="34" charset="0"/>
                <a:ea typeface="Tahoma" panose="020B0604030504040204" pitchFamily="34" charset="0"/>
                <a:cs typeface="Tahoma" panose="020B0604030504040204" pitchFamily="34" charset="0"/>
              </a:rPr>
              <a:t>. Setelah </a:t>
            </a:r>
            <a:r>
              <a:rPr lang="en-US" dirty="0" err="1">
                <a:latin typeface="Tahoma" panose="020B0604030504040204" pitchFamily="34" charset="0"/>
                <a:ea typeface="Tahoma" panose="020B0604030504040204" pitchFamily="34" charset="0"/>
                <a:cs typeface="Tahoma" panose="020B0604030504040204" pitchFamily="34" charset="0"/>
              </a:rPr>
              <a:t>terkirim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foreign agent, </a:t>
            </a:r>
            <a:r>
              <a:rPr lang="en-US" dirty="0" err="1">
                <a:latin typeface="Tahoma" panose="020B0604030504040204" pitchFamily="34" charset="0"/>
                <a:ea typeface="Tahoma" panose="020B0604030504040204" pitchFamily="34" charset="0"/>
                <a:cs typeface="Tahoma" panose="020B0604030504040204" pitchFamily="34" charset="0"/>
              </a:rPr>
              <a:t>dilanjutkan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mobile node.</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Yang </a:t>
            </a:r>
            <a:r>
              <a:rPr lang="en-US" dirty="0" err="1">
                <a:latin typeface="Tahoma" panose="020B0604030504040204" pitchFamily="34" charset="0"/>
                <a:ea typeface="Tahoma" panose="020B0604030504040204" pitchFamily="34" charset="0"/>
                <a:cs typeface="Tahoma" panose="020B0604030504040204" pitchFamily="34" charset="0"/>
              </a:rPr>
              <a:t>berbeda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adalah</a:t>
            </a:r>
            <a:r>
              <a:rPr lang="en-US" dirty="0">
                <a:latin typeface="Tahoma" panose="020B0604030504040204" pitchFamily="34" charset="0"/>
                <a:ea typeface="Tahoma" panose="020B0604030504040204" pitchFamily="34" charset="0"/>
                <a:cs typeface="Tahoma" panose="020B0604030504040204" pitchFamily="34" charset="0"/>
              </a:rPr>
              <a:t> mobile node </a:t>
            </a:r>
            <a:r>
              <a:rPr lang="en-US" dirty="0" err="1">
                <a:latin typeface="Tahoma" panose="020B0604030504040204" pitchFamily="34" charset="0"/>
                <a:ea typeface="Tahoma" panose="020B0604030504040204" pitchFamily="34" charset="0"/>
                <a:cs typeface="Tahoma" panose="020B0604030504040204" pitchFamily="34" charset="0"/>
              </a:rPr>
              <a:t>tidak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mengirim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kembali</a:t>
            </a:r>
            <a:r>
              <a:rPr lang="en-US" dirty="0">
                <a:latin typeface="Tahoma" panose="020B0604030504040204" pitchFamily="34" charset="0"/>
                <a:ea typeface="Tahoma" panose="020B0604030504040204" pitchFamily="34" charset="0"/>
                <a:cs typeface="Tahoma" panose="020B0604030504040204" pitchFamily="34" charset="0"/>
              </a:rPr>
              <a:t> data </a:t>
            </a:r>
            <a:r>
              <a:rPr lang="en-US" dirty="0" err="1">
                <a:latin typeface="Tahoma" panose="020B0604030504040204" pitchFamily="34" charset="0"/>
                <a:ea typeface="Tahoma" panose="020B0604030504040204" pitchFamily="34" charset="0"/>
                <a:cs typeface="Tahoma" panose="020B0604030504040204" pitchFamily="34" charset="0"/>
              </a:rPr>
              <a:t>melalui</a:t>
            </a:r>
            <a:r>
              <a:rPr lang="en-US" dirty="0">
                <a:latin typeface="Tahoma" panose="020B0604030504040204" pitchFamily="34" charset="0"/>
                <a:ea typeface="Tahoma" panose="020B0604030504040204" pitchFamily="34" charset="0"/>
                <a:cs typeface="Tahoma" panose="020B0604030504040204" pitchFamily="34" charset="0"/>
              </a:rPr>
              <a:t> home agent </a:t>
            </a:r>
            <a:r>
              <a:rPr lang="en-US" dirty="0" err="1">
                <a:latin typeface="Tahoma" panose="020B0604030504040204" pitchFamily="34" charset="0"/>
                <a:ea typeface="Tahoma" panose="020B0604030504040204" pitchFamily="34" charset="0"/>
                <a:cs typeface="Tahoma" panose="020B0604030504040204" pitchFamily="34" charset="0"/>
              </a:rPr>
              <a:t>tapi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langsung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mengirim</a:t>
            </a:r>
            <a:r>
              <a:rPr lang="en-US" dirty="0">
                <a:latin typeface="Tahoma" panose="020B0604030504040204" pitchFamily="34" charset="0"/>
                <a:ea typeface="Tahoma" panose="020B0604030504040204" pitchFamily="34" charset="0"/>
                <a:cs typeface="Tahoma" panose="020B0604030504040204" pitchFamily="34" charset="0"/>
              </a:rPr>
              <a:t> reply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correspondent.</a:t>
            </a:r>
          </a:p>
        </p:txBody>
      </p:sp>
      <p:sp>
        <p:nvSpPr>
          <p:cNvPr id="4" name="Slide Number Placeholder 3"/>
          <p:cNvSpPr>
            <a:spLocks noGrp="1"/>
          </p:cNvSpPr>
          <p:nvPr>
            <p:ph type="sldNum" sz="quarter" idx="5"/>
          </p:nvPr>
        </p:nvSpPr>
        <p:spPr/>
        <p:txBody>
          <a:bodyPr/>
          <a:lstStyle/>
          <a:p>
            <a:fld id="{D11351D7-7B69-40B9-8EEA-B4FEF26EED31}" type="slidenum">
              <a:rPr lang="id-ID" smtClean="0"/>
              <a:pPr/>
              <a:t>69</a:t>
            </a:fld>
            <a:endParaRPr lang="id-ID"/>
          </a:p>
        </p:txBody>
      </p:sp>
    </p:spTree>
    <p:extLst>
      <p:ext uri="{BB962C8B-B14F-4D97-AF65-F5344CB8AC3E}">
        <p14:creationId xmlns:p14="http://schemas.microsoft.com/office/powerpoint/2010/main" val="3744409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lgn="just">
              <a:buFont typeface="+mj-lt"/>
              <a:buAutoNum type="arabicPeriod"/>
            </a:pPr>
            <a:r>
              <a:rPr lang="id-ID" dirty="0" smtClean="0">
                <a:latin typeface="Tahoma" panose="020B0604030504040204" pitchFamily="34" charset="0"/>
                <a:ea typeface="Tahoma" panose="020B0604030504040204" pitchFamily="34" charset="0"/>
                <a:cs typeface="Tahoma" panose="020B0604030504040204" pitchFamily="34" charset="0"/>
              </a:rPr>
              <a:t>Kapasitas lebih besar dibandingkan dengan sistem pemancar tunggal karena frekuensi yang sama dapat digunakan untuk beberapa link atau area dalam jaringan ( dikenal dengan istilah frekuensi reuse )</a:t>
            </a:r>
          </a:p>
          <a:p>
            <a:pPr marL="228600" indent="-228600" algn="just">
              <a:buFont typeface="+mj-lt"/>
              <a:buAutoNum type="arabicPeriod"/>
            </a:pPr>
            <a:r>
              <a:rPr lang="id-ID" dirty="0" smtClean="0">
                <a:latin typeface="Tahoma" panose="020B0604030504040204" pitchFamily="34" charset="0"/>
                <a:ea typeface="Tahoma" panose="020B0604030504040204" pitchFamily="34" charset="0"/>
                <a:cs typeface="Tahoma" panose="020B0604030504040204" pitchFamily="34" charset="0"/>
              </a:rPr>
              <a:t>Penggunaan daya menjadi kecil dikarenakan jarak antar bts/tower pada </a:t>
            </a:r>
            <a:r>
              <a:rPr lang="id-ID" i="1" dirty="0" smtClean="0">
                <a:latin typeface="Tahoma" panose="020B0604030504040204" pitchFamily="34" charset="0"/>
                <a:ea typeface="Tahoma" panose="020B0604030504040204" pitchFamily="34" charset="0"/>
                <a:cs typeface="Tahoma" panose="020B0604030504040204" pitchFamily="34" charset="0"/>
              </a:rPr>
              <a:t>cell</a:t>
            </a:r>
            <a:r>
              <a:rPr lang="id-ID" dirty="0" smtClean="0">
                <a:latin typeface="Tahoma" panose="020B0604030504040204" pitchFamily="34" charset="0"/>
                <a:ea typeface="Tahoma" panose="020B0604030504040204" pitchFamily="34" charset="0"/>
                <a:cs typeface="Tahoma" panose="020B0604030504040204" pitchFamily="34" charset="0"/>
              </a:rPr>
              <a:t> tidak terlalu jauh.</a:t>
            </a:r>
          </a:p>
          <a:p>
            <a:pPr marL="228600" indent="-228600" algn="just">
              <a:buFont typeface="+mj-lt"/>
              <a:buAutoNum type="arabicPeriod"/>
            </a:pPr>
            <a:r>
              <a:rPr lang="id-ID" dirty="0" smtClean="0">
                <a:latin typeface="Tahoma" panose="020B0604030504040204" pitchFamily="34" charset="0"/>
                <a:ea typeface="Tahoma" panose="020B0604030504040204" pitchFamily="34" charset="0"/>
                <a:cs typeface="Tahoma" panose="020B0604030504040204" pitchFamily="34" charset="0"/>
              </a:rPr>
              <a:t>Area cakupan menjadi luas dikarenakan dapat menambahkan bts/tower kapanpun / tanpa batasan</a:t>
            </a:r>
          </a:p>
          <a:p>
            <a:pPr marL="228600" indent="-228600" algn="just">
              <a:buFont typeface="+mj-lt"/>
              <a:buAutoNum type="arabicPeriod"/>
            </a:pPr>
            <a:r>
              <a:rPr lang="id-ID" dirty="0" smtClean="0">
                <a:latin typeface="Tahoma" panose="020B0604030504040204" pitchFamily="34" charset="0"/>
                <a:ea typeface="Tahoma" panose="020B0604030504040204" pitchFamily="34" charset="0"/>
                <a:cs typeface="Tahoma" panose="020B0604030504040204" pitchFamily="34" charset="0"/>
              </a:rPr>
              <a:t>Mekanisme kunci berupa handoff atau handover.</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7</a:t>
            </a:fld>
            <a:endParaRPr lang="id-ID"/>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Direct routing </a:t>
            </a:r>
            <a:r>
              <a:rPr lang="en-US" dirty="0" err="1">
                <a:latin typeface="Tahoma" panose="020B0604030504040204" pitchFamily="34" charset="0"/>
                <a:ea typeface="Tahoma" panose="020B0604030504040204" pitchFamily="34" charset="0"/>
                <a:cs typeface="Tahoma" panose="020B0604030504040204" pitchFamily="34" charset="0"/>
              </a:rPr>
              <a:t>sedikit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berbeda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dengan</a:t>
            </a:r>
            <a:r>
              <a:rPr lang="en-US" dirty="0">
                <a:latin typeface="Tahoma" panose="020B0604030504040204" pitchFamily="34" charset="0"/>
                <a:ea typeface="Tahoma" panose="020B0604030504040204" pitchFamily="34" charset="0"/>
                <a:cs typeface="Tahoma" panose="020B0604030504040204" pitchFamily="34" charset="0"/>
              </a:rPr>
              <a:t> indirect routing </a:t>
            </a:r>
            <a:r>
              <a:rPr lang="en-US" dirty="0" err="1">
                <a:latin typeface="Tahoma" panose="020B0604030504040204" pitchFamily="34" charset="0"/>
                <a:ea typeface="Tahoma" panose="020B0604030504040204" pitchFamily="34" charset="0"/>
                <a:cs typeface="Tahoma" panose="020B0604030504040204" pitchFamily="34" charset="0"/>
              </a:rPr>
              <a:t>dimana</a:t>
            </a:r>
            <a:r>
              <a:rPr lang="en-US" dirty="0">
                <a:latin typeface="Tahoma" panose="020B0604030504040204" pitchFamily="34" charset="0"/>
                <a:ea typeface="Tahoma" panose="020B0604030504040204" pitchFamily="34" charset="0"/>
                <a:cs typeface="Tahoma" panose="020B0604030504040204" pitchFamily="34" charset="0"/>
              </a:rPr>
              <a:t> proses yang </a:t>
            </a:r>
            <a:r>
              <a:rPr lang="en-US" dirty="0" err="1">
                <a:latin typeface="Tahoma" panose="020B0604030504040204" pitchFamily="34" charset="0"/>
                <a:ea typeface="Tahoma" panose="020B0604030504040204" pitchFamily="34" charset="0"/>
                <a:cs typeface="Tahoma" panose="020B0604030504040204" pitchFamily="34" charset="0"/>
              </a:rPr>
              <a:t>dilakukan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adalah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meminta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alamat</a:t>
            </a:r>
            <a:r>
              <a:rPr lang="en-US" dirty="0">
                <a:latin typeface="Tahoma" panose="020B0604030504040204" pitchFamily="34" charset="0"/>
                <a:ea typeface="Tahoma" panose="020B0604030504040204" pitchFamily="34" charset="0"/>
                <a:cs typeface="Tahoma" panose="020B0604030504040204" pitchFamily="34" charset="0"/>
              </a:rPr>
              <a:t> foreign agent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home agent, </a:t>
            </a:r>
            <a:r>
              <a:rPr lang="en-US" dirty="0" err="1">
                <a:latin typeface="Tahoma" panose="020B0604030504040204" pitchFamily="34" charset="0"/>
                <a:ea typeface="Tahoma" panose="020B0604030504040204" pitchFamily="34" charset="0"/>
                <a:cs typeface="Tahoma" panose="020B0604030504040204" pitchFamily="34" charset="0"/>
              </a:rPr>
              <a:t>jika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alamat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ditemukan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maka</a:t>
            </a:r>
            <a:r>
              <a:rPr lang="en-US" dirty="0">
                <a:latin typeface="Tahoma" panose="020B0604030504040204" pitchFamily="34" charset="0"/>
                <a:ea typeface="Tahoma" panose="020B0604030504040204" pitchFamily="34" charset="0"/>
                <a:cs typeface="Tahoma" panose="020B0604030504040204" pitchFamily="34" charset="0"/>
              </a:rPr>
              <a:t> correspondent </a:t>
            </a:r>
            <a:r>
              <a:rPr lang="en-US" dirty="0" err="1">
                <a:latin typeface="Tahoma" panose="020B0604030504040204" pitchFamily="34" charset="0"/>
                <a:ea typeface="Tahoma" panose="020B0604030504040204" pitchFamily="34" charset="0"/>
                <a:cs typeface="Tahoma" panose="020B0604030504040204" pitchFamily="34" charset="0"/>
              </a:rPr>
              <a:t>langsung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berkomunikasi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foreignt</a:t>
            </a:r>
            <a:r>
              <a:rPr lang="en-US" dirty="0">
                <a:latin typeface="Tahoma" panose="020B0604030504040204" pitchFamily="34" charset="0"/>
                <a:ea typeface="Tahoma" panose="020B0604030504040204" pitchFamily="34" charset="0"/>
                <a:cs typeface="Tahoma" panose="020B0604030504040204" pitchFamily="34" charset="0"/>
              </a:rPr>
              <a:t> agent </a:t>
            </a:r>
            <a:r>
              <a:rPr lang="en-US" dirty="0" err="1">
                <a:latin typeface="Tahoma" panose="020B0604030504040204" pitchFamily="34" charset="0"/>
                <a:ea typeface="Tahoma" panose="020B0604030504040204" pitchFamily="34" charset="0"/>
                <a:cs typeface="Tahoma" panose="020B0604030504040204" pitchFamily="34" charset="0"/>
              </a:rPr>
              <a:t>tanpa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harus</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melalui</a:t>
            </a:r>
            <a:r>
              <a:rPr lang="en-US" dirty="0">
                <a:latin typeface="Tahoma" panose="020B0604030504040204" pitchFamily="34" charset="0"/>
                <a:ea typeface="Tahoma" panose="020B0604030504040204" pitchFamily="34" charset="0"/>
                <a:cs typeface="Tahoma" panose="020B0604030504040204" pitchFamily="34" charset="0"/>
              </a:rPr>
              <a:t> home agent.</a:t>
            </a:r>
          </a:p>
        </p:txBody>
      </p:sp>
      <p:sp>
        <p:nvSpPr>
          <p:cNvPr id="4" name="Slide Number Placeholder 3"/>
          <p:cNvSpPr>
            <a:spLocks noGrp="1"/>
          </p:cNvSpPr>
          <p:nvPr>
            <p:ph type="sldNum" sz="quarter" idx="5"/>
          </p:nvPr>
        </p:nvSpPr>
        <p:spPr/>
        <p:txBody>
          <a:bodyPr/>
          <a:lstStyle/>
          <a:p>
            <a:fld id="{D11351D7-7B69-40B9-8EEA-B4FEF26EED31}" type="slidenum">
              <a:rPr lang="id-ID" smtClean="0"/>
              <a:pPr/>
              <a:t>70</a:t>
            </a:fld>
            <a:endParaRPr lang="id-ID"/>
          </a:p>
        </p:txBody>
      </p:sp>
    </p:spTree>
    <p:extLst>
      <p:ext uri="{BB962C8B-B14F-4D97-AF65-F5344CB8AC3E}">
        <p14:creationId xmlns:p14="http://schemas.microsoft.com/office/powerpoint/2010/main" val="28963975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Ip</a:t>
            </a:r>
            <a:r>
              <a:rPr lang="en-US" dirty="0">
                <a:latin typeface="Tahoma" panose="020B0604030504040204" pitchFamily="34" charset="0"/>
                <a:ea typeface="Tahoma" panose="020B0604030504040204" pitchFamily="34" charset="0"/>
                <a:cs typeface="Tahoma" panose="020B0604030504040204" pitchFamily="34" charset="0"/>
              </a:rPr>
              <a:t> tunneling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digunakan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untuk</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melakukan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enkapsulasi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pengiriman</a:t>
            </a:r>
            <a:r>
              <a:rPr lang="en-US" dirty="0">
                <a:latin typeface="Tahoma" panose="020B0604030504040204" pitchFamily="34" charset="0"/>
                <a:ea typeface="Tahoma" panose="020B0604030504040204" pitchFamily="34" charset="0"/>
                <a:cs typeface="Tahoma" panose="020B0604030504040204" pitchFamily="34" charset="0"/>
              </a:rPr>
              <a:t> data </a:t>
            </a:r>
            <a:r>
              <a:rPr lang="en-US" dirty="0" err="1">
                <a:latin typeface="Tahoma" panose="020B0604030504040204" pitchFamily="34" charset="0"/>
                <a:ea typeface="Tahoma" panose="020B0604030504040204" pitchFamily="34" charset="0"/>
                <a:cs typeface="Tahoma" panose="020B0604030504040204" pitchFamily="34" charset="0"/>
              </a:rPr>
              <a:t>oleh</a:t>
            </a:r>
            <a:r>
              <a:rPr lang="en-US" dirty="0">
                <a:latin typeface="Tahoma" panose="020B0604030504040204" pitchFamily="34" charset="0"/>
                <a:ea typeface="Tahoma" panose="020B0604030504040204" pitchFamily="34" charset="0"/>
                <a:cs typeface="Tahoma" panose="020B0604030504040204" pitchFamily="34" charset="0"/>
              </a:rPr>
              <a:t> home agent </a:t>
            </a:r>
            <a:r>
              <a:rPr lang="en-US" dirty="0" err="1">
                <a:latin typeface="Tahoma" panose="020B0604030504040204" pitchFamily="34" charset="0"/>
                <a:ea typeface="Tahoma" panose="020B0604030504040204" pitchFamily="34" charset="0"/>
                <a:cs typeface="Tahoma" panose="020B0604030504040204" pitchFamily="34" charset="0"/>
              </a:rPr>
              <a:t>ke</a:t>
            </a:r>
            <a:r>
              <a:rPr lang="en-US" dirty="0">
                <a:latin typeface="Tahoma" panose="020B0604030504040204" pitchFamily="34" charset="0"/>
                <a:ea typeface="Tahoma" panose="020B0604030504040204" pitchFamily="34" charset="0"/>
                <a:cs typeface="Tahoma" panose="020B0604030504040204" pitchFamily="34" charset="0"/>
              </a:rPr>
              <a:t> foreign agent</a:t>
            </a:r>
            <a:r>
              <a:rPr lang="en-US" dirty="0" smtClean="0">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Ketika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sampai</a:t>
            </a:r>
            <a:r>
              <a:rPr lang="en-US" dirty="0">
                <a:latin typeface="Tahoma" panose="020B0604030504040204" pitchFamily="34" charset="0"/>
                <a:ea typeface="Tahoma" panose="020B0604030504040204" pitchFamily="34" charset="0"/>
                <a:cs typeface="Tahoma" panose="020B0604030504040204" pitchFamily="34" charset="0"/>
              </a:rPr>
              <a:t> di foreign agent data </a:t>
            </a:r>
            <a:r>
              <a:rPr lang="en-US" dirty="0" err="1">
                <a:latin typeface="Tahoma" panose="020B0604030504040204" pitchFamily="34" charset="0"/>
                <a:ea typeface="Tahoma" panose="020B0604030504040204" pitchFamily="34" charset="0"/>
                <a:cs typeface="Tahoma" panose="020B0604030504040204" pitchFamily="34" charset="0"/>
              </a:rPr>
              <a:t>kembali</a:t>
            </a:r>
            <a:r>
              <a:rPr lang="en-US" dirty="0">
                <a:latin typeface="Tahoma" panose="020B0604030504040204" pitchFamily="34" charset="0"/>
                <a:ea typeface="Tahoma" panose="020B0604030504040204" pitchFamily="34" charset="0"/>
                <a:cs typeface="Tahoma" panose="020B0604030504040204" pitchFamily="34" charset="0"/>
              </a:rPr>
              <a:t> di de </a:t>
            </a:r>
            <a:r>
              <a:rPr lang="en-US" dirty="0" err="1">
                <a:latin typeface="Tahoma" panose="020B0604030504040204" pitchFamily="34" charset="0"/>
                <a:ea typeface="Tahoma" panose="020B0604030504040204" pitchFamily="34" charset="0"/>
                <a:cs typeface="Tahoma" panose="020B0604030504040204" pitchFamily="34" charset="0"/>
              </a:rPr>
              <a:t>enkapsulisasi</a:t>
            </a:r>
            <a:r>
              <a:rPr lang="en-US" dirty="0">
                <a:latin typeface="Tahoma" panose="020B0604030504040204" pitchFamily="34" charset="0"/>
                <a:ea typeface="Tahoma" panose="020B0604030504040204" pitchFamily="34" charset="0"/>
                <a:cs typeface="Tahoma" panose="020B0604030504040204" pitchFamily="34" charset="0"/>
              </a:rPr>
              <a:t> agar </a:t>
            </a:r>
            <a:r>
              <a:rPr lang="en-US" dirty="0" err="1">
                <a:latin typeface="Tahoma" panose="020B0604030504040204" pitchFamily="34" charset="0"/>
                <a:ea typeface="Tahoma" panose="020B0604030504040204" pitchFamily="34" charset="0"/>
                <a:cs typeface="Tahoma" panose="020B0604030504040204" pitchFamily="34" charset="0"/>
              </a:rPr>
              <a:t>dapat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dibaca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oleh</a:t>
            </a:r>
            <a:r>
              <a:rPr lang="en-US" dirty="0">
                <a:latin typeface="Tahoma" panose="020B0604030504040204" pitchFamily="34" charset="0"/>
                <a:ea typeface="Tahoma" panose="020B0604030504040204" pitchFamily="34" charset="0"/>
                <a:cs typeface="Tahoma" panose="020B0604030504040204" pitchFamily="34" charset="0"/>
              </a:rPr>
              <a:t> mobile node.</a:t>
            </a:r>
          </a:p>
        </p:txBody>
      </p:sp>
      <p:sp>
        <p:nvSpPr>
          <p:cNvPr id="4" name="Slide Number Placeholder 3"/>
          <p:cNvSpPr>
            <a:spLocks noGrp="1"/>
          </p:cNvSpPr>
          <p:nvPr>
            <p:ph type="sldNum" sz="quarter" idx="5"/>
          </p:nvPr>
        </p:nvSpPr>
        <p:spPr/>
        <p:txBody>
          <a:bodyPr/>
          <a:lstStyle/>
          <a:p>
            <a:fld id="{D11351D7-7B69-40B9-8EEA-B4FEF26EED31}" type="slidenum">
              <a:rPr lang="id-ID" smtClean="0"/>
              <a:pPr/>
              <a:t>71</a:t>
            </a:fld>
            <a:endParaRPr lang="id-ID"/>
          </a:p>
        </p:txBody>
      </p:sp>
    </p:spTree>
    <p:extLst>
      <p:ext uri="{BB962C8B-B14F-4D97-AF65-F5344CB8AC3E}">
        <p14:creationId xmlns:p14="http://schemas.microsoft.com/office/powerpoint/2010/main" val="37577426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72</a:t>
            </a:fld>
            <a:endParaRPr lang="id-ID"/>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73</a:t>
            </a:fld>
            <a:endParaRPr lang="id-ID"/>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228600" indent="-228600" algn="just">
              <a:buFont typeface="+mj-lt"/>
              <a:buAutoNum type="arabicPeriod"/>
            </a:pPr>
            <a:r>
              <a:rPr lang="id-ID" sz="900" dirty="0" smtClean="0">
                <a:latin typeface="Tahoma" panose="020B0604030504040204" pitchFamily="34" charset="0"/>
                <a:ea typeface="Tahoma" panose="020B0604030504040204" pitchFamily="34" charset="0"/>
                <a:cs typeface="Tahoma" panose="020B0604030504040204" pitchFamily="34" charset="0"/>
              </a:rPr>
              <a:t>PSTN, tersusun atas </a:t>
            </a:r>
            <a:r>
              <a:rPr lang="id-ID" sz="900" i="1" dirty="0" smtClean="0">
                <a:latin typeface="Tahoma" panose="020B0604030504040204" pitchFamily="34" charset="0"/>
                <a:ea typeface="Tahoma" panose="020B0604030504040204" pitchFamily="34" charset="0"/>
                <a:cs typeface="Tahoma" panose="020B0604030504040204" pitchFamily="34" charset="0"/>
              </a:rPr>
              <a:t>local</a:t>
            </a:r>
            <a:r>
              <a:rPr lang="id-ID" sz="900" dirty="0" smtClean="0">
                <a:latin typeface="Tahoma" panose="020B0604030504040204" pitchFamily="34" charset="0"/>
                <a:ea typeface="Tahoma" panose="020B0604030504040204" pitchFamily="34" charset="0"/>
                <a:cs typeface="Tahoma" panose="020B0604030504040204" pitchFamily="34" charset="0"/>
              </a:rPr>
              <a:t> </a:t>
            </a:r>
            <a:r>
              <a:rPr lang="id-ID" sz="900" i="1" dirty="0" smtClean="0">
                <a:latin typeface="Tahoma" panose="020B0604030504040204" pitchFamily="34" charset="0"/>
                <a:ea typeface="Tahoma" panose="020B0604030504040204" pitchFamily="34" charset="0"/>
                <a:cs typeface="Tahoma" panose="020B0604030504040204" pitchFamily="34" charset="0"/>
              </a:rPr>
              <a:t>networks</a:t>
            </a:r>
            <a:r>
              <a:rPr lang="id-ID" sz="900" dirty="0" smtClean="0">
                <a:latin typeface="Tahoma" panose="020B0604030504040204" pitchFamily="34" charset="0"/>
                <a:ea typeface="Tahoma" panose="020B0604030504040204" pitchFamily="34" charset="0"/>
                <a:cs typeface="Tahoma" panose="020B0604030504040204" pitchFamily="34" charset="0"/>
              </a:rPr>
              <a:t>, </a:t>
            </a:r>
            <a:r>
              <a:rPr lang="id-ID" sz="900" i="1" dirty="0" smtClean="0">
                <a:latin typeface="Tahoma" panose="020B0604030504040204" pitchFamily="34" charset="0"/>
                <a:ea typeface="Tahoma" panose="020B0604030504040204" pitchFamily="34" charset="0"/>
                <a:cs typeface="Tahoma" panose="020B0604030504040204" pitchFamily="34" charset="0"/>
              </a:rPr>
              <a:t>exchange area networks</a:t>
            </a:r>
            <a:r>
              <a:rPr lang="id-ID" sz="900" dirty="0" smtClean="0">
                <a:latin typeface="Tahoma" panose="020B0604030504040204" pitchFamily="34" charset="0"/>
                <a:ea typeface="Tahoma" panose="020B0604030504040204" pitchFamily="34" charset="0"/>
                <a:cs typeface="Tahoma" panose="020B0604030504040204" pitchFamily="34" charset="0"/>
              </a:rPr>
              <a:t>, dan </a:t>
            </a:r>
            <a:r>
              <a:rPr lang="id-ID" sz="900" i="1" dirty="0" smtClean="0">
                <a:latin typeface="Tahoma" panose="020B0604030504040204" pitchFamily="34" charset="0"/>
                <a:ea typeface="Tahoma" panose="020B0604030504040204" pitchFamily="34" charset="0"/>
                <a:cs typeface="Tahoma" panose="020B0604030504040204" pitchFamily="34" charset="0"/>
              </a:rPr>
              <a:t>long-haul network</a:t>
            </a:r>
            <a:r>
              <a:rPr lang="id-ID" sz="900" dirty="0" smtClean="0">
                <a:latin typeface="Tahoma" panose="020B0604030504040204" pitchFamily="34" charset="0"/>
                <a:ea typeface="Tahoma" panose="020B0604030504040204" pitchFamily="34" charset="0"/>
                <a:cs typeface="Tahoma" panose="020B0604030504040204" pitchFamily="34" charset="0"/>
              </a:rPr>
              <a:t>. PSTN menginterkoneksikan antara telepon dengan peralatan komunikasi lain.</a:t>
            </a:r>
          </a:p>
          <a:p>
            <a:pPr marL="228600" indent="-228600" algn="just">
              <a:buFont typeface="+mj-lt"/>
              <a:buAutoNum type="arabicPeriod"/>
            </a:pPr>
            <a:r>
              <a:rPr lang="id-ID" sz="900" i="1" dirty="0" smtClean="0">
                <a:latin typeface="Tahoma" panose="020B0604030504040204" pitchFamily="34" charset="0"/>
                <a:ea typeface="Tahoma" panose="020B0604030504040204" pitchFamily="34" charset="0"/>
                <a:cs typeface="Tahoma" panose="020B0604030504040204" pitchFamily="34" charset="0"/>
              </a:rPr>
              <a:t>Mobile</a:t>
            </a:r>
            <a:r>
              <a:rPr lang="id-ID" sz="900" dirty="0" smtClean="0">
                <a:latin typeface="Tahoma" panose="020B0604030504040204" pitchFamily="34" charset="0"/>
                <a:ea typeface="Tahoma" panose="020B0604030504040204" pitchFamily="34" charset="0"/>
                <a:cs typeface="Tahoma" panose="020B0604030504040204" pitchFamily="34" charset="0"/>
              </a:rPr>
              <a:t> </a:t>
            </a:r>
            <a:r>
              <a:rPr lang="id-ID" sz="900" i="1" dirty="0" smtClean="0">
                <a:latin typeface="Tahoma" panose="020B0604030504040204" pitchFamily="34" charset="0"/>
                <a:ea typeface="Tahoma" panose="020B0604030504040204" pitchFamily="34" charset="0"/>
                <a:cs typeface="Tahoma" panose="020B0604030504040204" pitchFamily="34" charset="0"/>
              </a:rPr>
              <a:t>Switching</a:t>
            </a:r>
            <a:r>
              <a:rPr lang="id-ID" sz="900" dirty="0" smtClean="0">
                <a:latin typeface="Tahoma" panose="020B0604030504040204" pitchFamily="34" charset="0"/>
                <a:ea typeface="Tahoma" panose="020B0604030504040204" pitchFamily="34" charset="0"/>
                <a:cs typeface="Tahoma" panose="020B0604030504040204" pitchFamily="34" charset="0"/>
              </a:rPr>
              <a:t> </a:t>
            </a:r>
            <a:r>
              <a:rPr lang="id-ID" sz="900" i="1" dirty="0" smtClean="0">
                <a:latin typeface="Tahoma" panose="020B0604030504040204" pitchFamily="34" charset="0"/>
                <a:ea typeface="Tahoma" panose="020B0604030504040204" pitchFamily="34" charset="0"/>
                <a:cs typeface="Tahoma" panose="020B0604030504040204" pitchFamily="34" charset="0"/>
              </a:rPr>
              <a:t>Center</a:t>
            </a:r>
            <a:r>
              <a:rPr lang="id-ID" sz="900" dirty="0" smtClean="0">
                <a:latin typeface="Tahoma" panose="020B0604030504040204" pitchFamily="34" charset="0"/>
                <a:ea typeface="Tahoma" panose="020B0604030504040204" pitchFamily="34" charset="0"/>
                <a:cs typeface="Tahoma" panose="020B0604030504040204" pitchFamily="34" charset="0"/>
              </a:rPr>
              <a:t> (MSC) atau </a:t>
            </a:r>
            <a:r>
              <a:rPr lang="id-ID" sz="900" i="1" dirty="0" smtClean="0">
                <a:latin typeface="Tahoma" panose="020B0604030504040204" pitchFamily="34" charset="0"/>
                <a:ea typeface="Tahoma" panose="020B0604030504040204" pitchFamily="34" charset="0"/>
                <a:cs typeface="Tahoma" panose="020B0604030504040204" pitchFamily="34" charset="0"/>
              </a:rPr>
              <a:t>Mobile Telephone Switching Office</a:t>
            </a:r>
            <a:r>
              <a:rPr lang="id-ID" sz="900" dirty="0" smtClean="0">
                <a:latin typeface="Tahoma" panose="020B0604030504040204" pitchFamily="34" charset="0"/>
                <a:ea typeface="Tahoma" panose="020B0604030504040204" pitchFamily="34" charset="0"/>
                <a:cs typeface="Tahoma" panose="020B0604030504040204" pitchFamily="34" charset="0"/>
              </a:rPr>
              <a:t> (MTSO). Dalam sistem komunikasi seluler, MSC berfungsi untuk menghubungkan antara telepon seluler dengan PSTN. Dalam sistem seluler analog, MSC berfungsi untuk mengatur agar sistem tetap beroperasi. Suatu MSC dapat menangani 100.000 pelanggan seluler dan 5.000 panggilan dalam waktu yang bersamaan.</a:t>
            </a:r>
          </a:p>
          <a:p>
            <a:pPr marL="228600" indent="-228600" algn="just">
              <a:buFont typeface="+mj-lt"/>
              <a:buAutoNum type="arabicPeriod"/>
            </a:pPr>
            <a:r>
              <a:rPr lang="id-ID" sz="900" dirty="0" smtClean="0">
                <a:latin typeface="Tahoma" panose="020B0604030504040204" pitchFamily="34" charset="0"/>
                <a:ea typeface="Tahoma" panose="020B0604030504040204" pitchFamily="34" charset="0"/>
                <a:cs typeface="Tahoma" panose="020B0604030504040204" pitchFamily="34" charset="0"/>
              </a:rPr>
              <a:t>Base Station, sering disebut juga sebagai </a:t>
            </a:r>
            <a:r>
              <a:rPr lang="id-ID" sz="900" i="1" dirty="0" smtClean="0">
                <a:latin typeface="Tahoma" panose="020B0604030504040204" pitchFamily="34" charset="0"/>
                <a:ea typeface="Tahoma" panose="020B0604030504040204" pitchFamily="34" charset="0"/>
                <a:cs typeface="Tahoma" panose="020B0604030504040204" pitchFamily="34" charset="0"/>
              </a:rPr>
              <a:t>Base Transceiver Station</a:t>
            </a:r>
            <a:r>
              <a:rPr lang="id-ID" sz="900" dirty="0" smtClean="0">
                <a:latin typeface="Tahoma" panose="020B0604030504040204" pitchFamily="34" charset="0"/>
                <a:ea typeface="Tahoma" panose="020B0604030504040204" pitchFamily="34" charset="0"/>
                <a:cs typeface="Tahoma" panose="020B0604030504040204" pitchFamily="34" charset="0"/>
              </a:rPr>
              <a:t> (BTS) pada sistem GSM, </a:t>
            </a:r>
            <a:r>
              <a:rPr lang="id-ID" sz="900" i="1" dirty="0" smtClean="0">
                <a:latin typeface="Tahoma" panose="020B0604030504040204" pitchFamily="34" charset="0"/>
                <a:ea typeface="Tahoma" panose="020B0604030504040204" pitchFamily="34" charset="0"/>
                <a:cs typeface="Tahoma" panose="020B0604030504040204" pitchFamily="34" charset="0"/>
              </a:rPr>
              <a:t>cell site</a:t>
            </a:r>
            <a:r>
              <a:rPr lang="id-ID" sz="900" dirty="0" smtClean="0">
                <a:latin typeface="Tahoma" panose="020B0604030504040204" pitchFamily="34" charset="0"/>
                <a:ea typeface="Tahoma" panose="020B0604030504040204" pitchFamily="34" charset="0"/>
                <a:cs typeface="Tahoma" panose="020B0604030504040204" pitchFamily="34" charset="0"/>
              </a:rPr>
              <a:t> (</a:t>
            </a:r>
            <a:r>
              <a:rPr lang="id-ID" sz="900" i="1" dirty="0" smtClean="0">
                <a:latin typeface="Tahoma" panose="020B0604030504040204" pitchFamily="34" charset="0"/>
                <a:ea typeface="Tahoma" panose="020B0604030504040204" pitchFamily="34" charset="0"/>
                <a:cs typeface="Tahoma" panose="020B0604030504040204" pitchFamily="34" charset="0"/>
              </a:rPr>
              <a:t>site</a:t>
            </a:r>
            <a:r>
              <a:rPr lang="id-ID" sz="900" dirty="0" smtClean="0">
                <a:latin typeface="Tahoma" panose="020B0604030504040204" pitchFamily="34" charset="0"/>
                <a:ea typeface="Tahoma" panose="020B0604030504040204" pitchFamily="34" charset="0"/>
                <a:cs typeface="Tahoma" panose="020B0604030504040204" pitchFamily="34" charset="0"/>
              </a:rPr>
              <a:t>). Pada </a:t>
            </a:r>
            <a:r>
              <a:rPr lang="id-ID" sz="900" i="1" dirty="0" smtClean="0">
                <a:latin typeface="Tahoma" panose="020B0604030504040204" pitchFamily="34" charset="0"/>
                <a:ea typeface="Tahoma" panose="020B0604030504040204" pitchFamily="34" charset="0"/>
                <a:cs typeface="Tahoma" panose="020B0604030504040204" pitchFamily="34" charset="0"/>
              </a:rPr>
              <a:t>base station</a:t>
            </a:r>
            <a:r>
              <a:rPr lang="id-ID" sz="900" dirty="0" smtClean="0">
                <a:latin typeface="Tahoma" panose="020B0604030504040204" pitchFamily="34" charset="0"/>
                <a:ea typeface="Tahoma" panose="020B0604030504040204" pitchFamily="34" charset="0"/>
                <a:cs typeface="Tahoma" panose="020B0604030504040204" pitchFamily="34" charset="0"/>
              </a:rPr>
              <a:t>, terdapat beberapa pemancar (seringkali disebut sebagai </a:t>
            </a:r>
            <a:r>
              <a:rPr lang="id-ID" sz="900" i="1" dirty="0" smtClean="0">
                <a:latin typeface="Tahoma" panose="020B0604030504040204" pitchFamily="34" charset="0"/>
                <a:ea typeface="Tahoma" panose="020B0604030504040204" pitchFamily="34" charset="0"/>
                <a:cs typeface="Tahoma" panose="020B0604030504040204" pitchFamily="34" charset="0"/>
              </a:rPr>
              <a:t>transmitter</a:t>
            </a:r>
            <a:r>
              <a:rPr lang="id-ID" sz="900" dirty="0" smtClean="0">
                <a:latin typeface="Tahoma" panose="020B0604030504040204" pitchFamily="34" charset="0"/>
                <a:ea typeface="Tahoma" panose="020B0604030504040204" pitchFamily="34" charset="0"/>
                <a:cs typeface="Tahoma" panose="020B0604030504040204" pitchFamily="34" charset="0"/>
              </a:rPr>
              <a:t> atau TX) dan penerima (</a:t>
            </a:r>
            <a:r>
              <a:rPr lang="id-ID" sz="900" i="1" dirty="0" smtClean="0">
                <a:latin typeface="Tahoma" panose="020B0604030504040204" pitchFamily="34" charset="0"/>
                <a:ea typeface="Tahoma" panose="020B0604030504040204" pitchFamily="34" charset="0"/>
                <a:cs typeface="Tahoma" panose="020B0604030504040204" pitchFamily="34" charset="0"/>
              </a:rPr>
              <a:t>receiver</a:t>
            </a:r>
            <a:r>
              <a:rPr lang="id-ID" sz="900" dirty="0" smtClean="0">
                <a:latin typeface="Tahoma" panose="020B0604030504040204" pitchFamily="34" charset="0"/>
                <a:ea typeface="Tahoma" panose="020B0604030504040204" pitchFamily="34" charset="0"/>
                <a:cs typeface="Tahoma" panose="020B0604030504040204" pitchFamily="34" charset="0"/>
              </a:rPr>
              <a:t> atau RX). TX dan RX akan megangani komunikasi </a:t>
            </a:r>
            <a:r>
              <a:rPr lang="id-ID" sz="900" i="1" dirty="0" smtClean="0">
                <a:latin typeface="Tahoma" panose="020B0604030504040204" pitchFamily="34" charset="0"/>
                <a:ea typeface="Tahoma" panose="020B0604030504040204" pitchFamily="34" charset="0"/>
                <a:cs typeface="Tahoma" panose="020B0604030504040204" pitchFamily="34" charset="0"/>
              </a:rPr>
              <a:t>full duplex</a:t>
            </a:r>
            <a:r>
              <a:rPr lang="id-ID" sz="900" dirty="0" smtClean="0">
                <a:latin typeface="Tahoma" panose="020B0604030504040204" pitchFamily="34" charset="0"/>
                <a:ea typeface="Tahoma" panose="020B0604030504040204" pitchFamily="34" charset="0"/>
                <a:cs typeface="Tahoma" panose="020B0604030504040204" pitchFamily="34" charset="0"/>
              </a:rPr>
              <a:t> secara serempak. Biasanya, TX dan RX dikombinasikan menjadi </a:t>
            </a:r>
            <a:r>
              <a:rPr lang="id-ID" sz="900" i="1" dirty="0" smtClean="0">
                <a:latin typeface="Tahoma" panose="020B0604030504040204" pitchFamily="34" charset="0"/>
                <a:ea typeface="Tahoma" panose="020B0604030504040204" pitchFamily="34" charset="0"/>
                <a:cs typeface="Tahoma" panose="020B0604030504040204" pitchFamily="34" charset="0"/>
              </a:rPr>
              <a:t>transceiver</a:t>
            </a:r>
            <a:r>
              <a:rPr lang="id-ID" sz="900" dirty="0" smtClean="0">
                <a:latin typeface="Tahoma" panose="020B0604030504040204" pitchFamily="34" charset="0"/>
                <a:ea typeface="Tahoma" panose="020B0604030504040204" pitchFamily="34" charset="0"/>
                <a:cs typeface="Tahoma" panose="020B0604030504040204" pitchFamily="34" charset="0"/>
              </a:rPr>
              <a:t> (TRX) yang diletakkan di dalam suatu </a:t>
            </a:r>
            <a:r>
              <a:rPr lang="id-ID" sz="900" i="1" dirty="0" smtClean="0">
                <a:latin typeface="Tahoma" panose="020B0604030504040204" pitchFamily="34" charset="0"/>
                <a:ea typeface="Tahoma" panose="020B0604030504040204" pitchFamily="34" charset="0"/>
                <a:cs typeface="Tahoma" panose="020B0604030504040204" pitchFamily="34" charset="0"/>
              </a:rPr>
              <a:t>Radio Base Station</a:t>
            </a:r>
            <a:r>
              <a:rPr lang="id-ID" sz="900" dirty="0" smtClean="0">
                <a:latin typeface="Tahoma" panose="020B0604030504040204" pitchFamily="34" charset="0"/>
                <a:ea typeface="Tahoma" panose="020B0604030504040204" pitchFamily="34" charset="0"/>
                <a:cs typeface="Tahoma" panose="020B0604030504040204" pitchFamily="34" charset="0"/>
              </a:rPr>
              <a:t> (RBS). </a:t>
            </a:r>
            <a:r>
              <a:rPr lang="id-ID" sz="900" i="1" dirty="0" smtClean="0">
                <a:latin typeface="Tahoma" panose="020B0604030504040204" pitchFamily="34" charset="0"/>
                <a:ea typeface="Tahoma" panose="020B0604030504040204" pitchFamily="34" charset="0"/>
                <a:cs typeface="Tahoma" panose="020B0604030504040204" pitchFamily="34" charset="0"/>
              </a:rPr>
              <a:t>Base</a:t>
            </a:r>
            <a:r>
              <a:rPr lang="id-ID" sz="900" dirty="0" smtClean="0">
                <a:latin typeface="Tahoma" panose="020B0604030504040204" pitchFamily="34" charset="0"/>
                <a:ea typeface="Tahoma" panose="020B0604030504040204" pitchFamily="34" charset="0"/>
                <a:cs typeface="Tahoma" panose="020B0604030504040204" pitchFamily="34" charset="0"/>
              </a:rPr>
              <a:t> </a:t>
            </a:r>
            <a:r>
              <a:rPr lang="id-ID" sz="900" i="1" dirty="0" smtClean="0">
                <a:latin typeface="Tahoma" panose="020B0604030504040204" pitchFamily="34" charset="0"/>
                <a:ea typeface="Tahoma" panose="020B0604030504040204" pitchFamily="34" charset="0"/>
                <a:cs typeface="Tahoma" panose="020B0604030504040204" pitchFamily="34" charset="0"/>
              </a:rPr>
              <a:t>station</a:t>
            </a:r>
            <a:r>
              <a:rPr lang="id-ID" sz="900" dirty="0" smtClean="0">
                <a:latin typeface="Tahoma" panose="020B0604030504040204" pitchFamily="34" charset="0"/>
                <a:ea typeface="Tahoma" panose="020B0604030504040204" pitchFamily="34" charset="0"/>
                <a:cs typeface="Tahoma" panose="020B0604030504040204" pitchFamily="34" charset="0"/>
              </a:rPr>
              <a:t> biasanya juga mempunyai menara untuk membantu proses pemancaran atau penerimaan sinyal pada antena.</a:t>
            </a:r>
          </a:p>
          <a:p>
            <a:pPr marL="228600" indent="-228600" algn="just">
              <a:buFont typeface="+mj-lt"/>
              <a:buAutoNum type="arabicPeriod"/>
            </a:pPr>
            <a:r>
              <a:rPr lang="id-ID" sz="900" i="1" dirty="0" smtClean="0">
                <a:latin typeface="Tahoma" panose="020B0604030504040204" pitchFamily="34" charset="0"/>
                <a:ea typeface="Tahoma" panose="020B0604030504040204" pitchFamily="34" charset="0"/>
                <a:cs typeface="Tahoma" panose="020B0604030504040204" pitchFamily="34" charset="0"/>
              </a:rPr>
              <a:t>Mobile Station</a:t>
            </a:r>
            <a:r>
              <a:rPr lang="id-ID" sz="900" dirty="0" smtClean="0">
                <a:latin typeface="Tahoma" panose="020B0604030504040204" pitchFamily="34" charset="0"/>
                <a:ea typeface="Tahoma" panose="020B0604030504040204" pitchFamily="34" charset="0"/>
                <a:cs typeface="Tahoma" panose="020B0604030504040204" pitchFamily="34" charset="0"/>
              </a:rPr>
              <a:t> (MS). MS merupakan suatu perangkat yang digunakan oleh pelanggan jasa komunikasi seluler untuk memperoleh layanan. Beberapa komponen yang ada pada MS adalah transceiver, antena, rangkaian pengontrol, dan sebagainya. Selain itu, MS juga dilengkapi dengan kartu </a:t>
            </a:r>
            <a:r>
              <a:rPr lang="id-ID" sz="900" i="1" dirty="0" smtClean="0">
                <a:latin typeface="Tahoma" panose="020B0604030504040204" pitchFamily="34" charset="0"/>
                <a:ea typeface="Tahoma" panose="020B0604030504040204" pitchFamily="34" charset="0"/>
                <a:cs typeface="Tahoma" panose="020B0604030504040204" pitchFamily="34" charset="0"/>
              </a:rPr>
              <a:t>Subscriber Identity Module</a:t>
            </a:r>
            <a:r>
              <a:rPr lang="id-ID" sz="900" dirty="0" smtClean="0">
                <a:latin typeface="Tahoma" panose="020B0604030504040204" pitchFamily="34" charset="0"/>
                <a:ea typeface="Tahoma" panose="020B0604030504040204" pitchFamily="34" charset="0"/>
                <a:cs typeface="Tahoma" panose="020B0604030504040204" pitchFamily="34" charset="0"/>
              </a:rPr>
              <a:t> (SIM) yang berisi nomor identitas pelanggan. *MS biasa dikenal sebagai Handphone alias HP dalam keseharian*</a:t>
            </a:r>
          </a:p>
          <a:p>
            <a:pPr marL="228600" indent="-228600" algn="just">
              <a:buFont typeface="+mj-lt"/>
              <a:buAutoNum type="arabicPeriod"/>
            </a:pPr>
            <a:endParaRPr lang="id-ID" sz="9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p:txBody>
          <a:bodyPr/>
          <a:lstStyle/>
          <a:p>
            <a:fld id="{D11351D7-7B69-40B9-8EEA-B4FEF26EED31}" type="slidenum">
              <a:rPr lang="id-ID" smtClean="0"/>
              <a:pPr/>
              <a:t>8</a:t>
            </a:fld>
            <a:endParaRPr lang="id-ID"/>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D11351D7-7B69-40B9-8EEA-B4FEF26EED31}" type="slidenum">
              <a:rPr lang="id-ID" smtClean="0"/>
              <a:pPr/>
              <a:t>9</a:t>
            </a:fld>
            <a:endParaRPr lang="id-ID"/>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3.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r>
              <a:rPr lang="en-US" sz="2400" b="1" dirty="0" smtClean="0">
                <a:solidFill>
                  <a:schemeClr val="bg1"/>
                </a:solidFill>
                <a:latin typeface="+mj-lt"/>
              </a:rPr>
              <a:t>JUNIOR MOBILE PROGRAMMER</a:t>
            </a:r>
            <a:endParaRPr lang="id-ID" sz="2400" b="1" dirty="0">
              <a:solidFill>
                <a:schemeClr val="bg1"/>
              </a:solidFill>
              <a:latin typeface="+mj-lt"/>
            </a:endParaRPr>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pic>
        <p:nvPicPr>
          <p:cNvPr id="3142" name="Picture 70"/>
          <p:cNvPicPr>
            <a:picLocks noChangeAspect="1" noChangeArrowheads="1"/>
          </p:cNvPicPr>
          <p:nvPr/>
        </p:nvPicPr>
        <p:blipFill>
          <a:blip r:embed="rId2"/>
          <a:srcRect/>
          <a:stretch>
            <a:fillRect/>
          </a:stretch>
        </p:blipFill>
        <p:spPr bwMode="auto">
          <a:xfrm>
            <a:off x="9211733" y="1"/>
            <a:ext cx="2980267" cy="3127375"/>
          </a:xfrm>
          <a:prstGeom prst="rect">
            <a:avLst/>
          </a:prstGeom>
          <a:noFill/>
        </p:spPr>
      </p:pic>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sp>
        <p:nvSpPr>
          <p:cNvPr id="2" name="AutoShape 768" descr="Hasil gambar untuk logo kominfo"/>
          <p:cNvSpPr>
            <a:spLocks noChangeAspect="1" noChangeArrowheads="1"/>
          </p:cNvSpPr>
          <p:nvPr userDrawn="1"/>
        </p:nvSpPr>
        <p:spPr bwMode="auto">
          <a:xfrm>
            <a:off x="155575" y="-16081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70" descr="Hasil gambar untuk logo kominfo"/>
          <p:cNvSpPr>
            <a:spLocks noChangeAspect="1" noChangeArrowheads="1"/>
          </p:cNvSpPr>
          <p:nvPr userDrawn="1"/>
        </p:nvSpPr>
        <p:spPr bwMode="auto">
          <a:xfrm>
            <a:off x="307975" y="-14557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772" descr="Hasil gambar untuk logo kominfo"/>
          <p:cNvSpPr>
            <a:spLocks noChangeAspect="1" noChangeArrowheads="1"/>
          </p:cNvSpPr>
          <p:nvPr userDrawn="1"/>
        </p:nvSpPr>
        <p:spPr bwMode="auto">
          <a:xfrm>
            <a:off x="460375" y="-13033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774" descr="Hasil gambar untuk logo kominfo"/>
          <p:cNvSpPr>
            <a:spLocks noChangeAspect="1" noChangeArrowheads="1"/>
          </p:cNvSpPr>
          <p:nvPr userDrawn="1"/>
        </p:nvSpPr>
        <p:spPr bwMode="auto">
          <a:xfrm>
            <a:off x="612775" y="-11509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76" descr="Hasil gambar untuk logo kominfo"/>
          <p:cNvSpPr>
            <a:spLocks noChangeAspect="1" noChangeArrowheads="1"/>
          </p:cNvSpPr>
          <p:nvPr userDrawn="1"/>
        </p:nvSpPr>
        <p:spPr bwMode="auto">
          <a:xfrm>
            <a:off x="155575" y="-579438"/>
            <a:ext cx="1343025"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54" name="Picture 782" descr="Hasil gambar untuk logo kominf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73837" y="242603"/>
            <a:ext cx="3240360" cy="12176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83432" y="1772816"/>
            <a:ext cx="1513793"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600056" y="1772816"/>
            <a:ext cx="1333500" cy="56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smtClean="0"/>
              <a:t>Click icon to add table</a:t>
            </a:r>
            <a:endParaRPr lang="id-ID"/>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57377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39488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73144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16637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82483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12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4040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5320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01423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9289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88157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4402801" y="2125896"/>
            <a:ext cx="3536515" cy="2133600"/>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8194640" y="2125896"/>
            <a:ext cx="3536515" cy="2133600"/>
          </a:xfrm>
          <a:prstGeom prst="rect">
            <a:avLst/>
          </a:prstGeom>
        </p:spPr>
      </p:pic>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629089" y="2125896"/>
            <a:ext cx="3536515" cy="2133600"/>
          </a:xfrm>
          <a:prstGeom prst="rect">
            <a:avLst/>
          </a:prstGeom>
        </p:spPr>
      </p:pic>
      <p:sp>
        <p:nvSpPr>
          <p:cNvPr id="10" name="Picture Placeholder 9"/>
          <p:cNvSpPr>
            <a:spLocks noGrp="1"/>
          </p:cNvSpPr>
          <p:nvPr>
            <p:ph type="pic" sz="quarter" idx="10"/>
          </p:nvPr>
        </p:nvSpPr>
        <p:spPr>
          <a:xfrm>
            <a:off x="1143000" y="2359696"/>
            <a:ext cx="2454442" cy="1555750"/>
          </a:xfrm>
        </p:spPr>
        <p:txBody>
          <a:bodyPr/>
          <a:lstStyle/>
          <a:p>
            <a:endParaRPr lang="en-US" dirty="0"/>
          </a:p>
        </p:txBody>
      </p:sp>
      <p:sp>
        <p:nvSpPr>
          <p:cNvPr id="11" name="Picture Placeholder 9"/>
          <p:cNvSpPr>
            <a:spLocks noGrp="1"/>
          </p:cNvSpPr>
          <p:nvPr>
            <p:ph type="pic" sz="quarter" idx="11"/>
          </p:nvPr>
        </p:nvSpPr>
        <p:spPr>
          <a:xfrm>
            <a:off x="4920524" y="2359696"/>
            <a:ext cx="2454833" cy="1555750"/>
          </a:xfrm>
        </p:spPr>
        <p:txBody>
          <a:bodyPr/>
          <a:lstStyle/>
          <a:p>
            <a:endParaRPr lang="en-US" dirty="0"/>
          </a:p>
        </p:txBody>
      </p:sp>
      <p:sp>
        <p:nvSpPr>
          <p:cNvPr id="12" name="Picture Placeholder 9"/>
          <p:cNvSpPr>
            <a:spLocks noGrp="1"/>
          </p:cNvSpPr>
          <p:nvPr>
            <p:ph type="pic" sz="quarter" idx="12"/>
          </p:nvPr>
        </p:nvSpPr>
        <p:spPr>
          <a:xfrm>
            <a:off x="8698833" y="2359696"/>
            <a:ext cx="2457780" cy="1555750"/>
          </a:xfrm>
        </p:spPr>
        <p:txBody>
          <a:bodyPr/>
          <a:lstStyle/>
          <a:p>
            <a:endParaRPr lang="en-US" dirty="0"/>
          </a:p>
        </p:txBody>
      </p:sp>
      <p:sp>
        <p:nvSpPr>
          <p:cNvPr id="9" name="Text Placeholder 24"/>
          <p:cNvSpPr>
            <a:spLocks noGrp="1"/>
          </p:cNvSpPr>
          <p:nvPr>
            <p:ph type="body" sz="quarter" idx="13"/>
          </p:nvPr>
        </p:nvSpPr>
        <p:spPr>
          <a:xfrm>
            <a:off x="40210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3" name="Text Placeholder 24"/>
          <p:cNvSpPr>
            <a:spLocks noGrp="1"/>
          </p:cNvSpPr>
          <p:nvPr>
            <p:ph type="body" sz="quarter" idx="14"/>
          </p:nvPr>
        </p:nvSpPr>
        <p:spPr>
          <a:xfrm>
            <a:off x="4334904"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4" name="Text Placeholder 24"/>
          <p:cNvSpPr>
            <a:spLocks noGrp="1"/>
          </p:cNvSpPr>
          <p:nvPr>
            <p:ph type="body" sz="quarter" idx="15"/>
          </p:nvPr>
        </p:nvSpPr>
        <p:spPr>
          <a:xfrm>
            <a:off x="826769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5" name="Text Placeholder 24"/>
          <p:cNvSpPr>
            <a:spLocks noGrp="1"/>
          </p:cNvSpPr>
          <p:nvPr>
            <p:ph type="body" sz="quarter" idx="16"/>
          </p:nvPr>
        </p:nvSpPr>
        <p:spPr>
          <a:xfrm>
            <a:off x="402109" y="911804"/>
            <a:ext cx="11489209" cy="952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71546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 calcmode="lin" valueType="num">
                                      <p:cBhvr additive="base">
                                        <p:cTn id="5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build="p">
        <p:tmplLst>
          <p:tmpl lvl="1">
            <p:tnLst>
              <p:par>
                <p:cTn xmlns:p14="http://schemas.microsoft.com/office/powerpoint/2010/main" presetID="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xmlns:p14="http://schemas.microsoft.com/office/powerpoint/2010/main" presetID="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xmlns:p14="http://schemas.microsoft.com/office/powerpoint/2010/main" presetID="2" presetClass="entr" presetSubtype="4"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xmlns:p14="http://schemas.microsoft.com/office/powerpoint/2010/main" presetID="2" presetClass="entr" presetSubtype="1"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0" name="Title 1"/>
          <p:cNvSpPr>
            <a:spLocks noGrp="1"/>
          </p:cNvSpPr>
          <p:nvPr>
            <p:ph type="title"/>
          </p:nvPr>
        </p:nvSpPr>
        <p:spPr>
          <a:xfrm>
            <a:off x="605019" y="710112"/>
            <a:ext cx="7394446" cy="522714"/>
          </a:xfrm>
          <a:prstGeom prst="rect">
            <a:avLst/>
          </a:prstGeom>
        </p:spPr>
        <p:txBody>
          <a:bodyPr anchor="ctr">
            <a:noAutofit/>
          </a:bodyPr>
          <a:lstStyle>
            <a:lvl1pPr marL="0" algn="l" defTabSz="914400" rtl="0" eaLnBrk="1" latinLnBrk="0" hangingPunct="1">
              <a:lnSpc>
                <a:spcPct val="90000"/>
              </a:lnSpc>
              <a:spcBef>
                <a:spcPct val="0"/>
              </a:spcBef>
              <a:buNone/>
              <a:defRPr lang="en-US" sz="4800" kern="1200" dirty="0">
                <a:solidFill>
                  <a:srgbClr val="323E4A"/>
                </a:solidFill>
                <a:latin typeface="Bebas Neue" charset="0"/>
                <a:ea typeface="ＭＳ Ｐゴシック" charset="0"/>
                <a:cs typeface="Bebas Neue" charset="0"/>
              </a:defRPr>
            </a:lvl1pPr>
          </a:lstStyle>
          <a:p>
            <a:endParaRPr lang="en-US" dirty="0"/>
          </a:p>
        </p:txBody>
      </p:sp>
      <p:sp>
        <p:nvSpPr>
          <p:cNvPr id="12" name="Text Placeholder 6"/>
          <p:cNvSpPr>
            <a:spLocks noGrp="1"/>
          </p:cNvSpPr>
          <p:nvPr>
            <p:ph type="body" sz="quarter" idx="10" hasCustomPrompt="1"/>
          </p:nvPr>
        </p:nvSpPr>
        <p:spPr>
          <a:xfrm>
            <a:off x="601859" y="1272452"/>
            <a:ext cx="7423509" cy="228598"/>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
        <p:nvSpPr>
          <p:cNvPr id="13" name="Text Placeholder 6"/>
          <p:cNvSpPr>
            <a:spLocks noGrp="1"/>
          </p:cNvSpPr>
          <p:nvPr>
            <p:ph type="body" sz="quarter" idx="11" hasCustomPrompt="1"/>
          </p:nvPr>
        </p:nvSpPr>
        <p:spPr>
          <a:xfrm>
            <a:off x="605019" y="397559"/>
            <a:ext cx="7394446" cy="2490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EC1F3A"/>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smtClean="0"/>
              <a:t>Click to edit Master text styles level</a:t>
            </a:r>
            <a:endParaRPr lang="en-US" dirty="0"/>
          </a:p>
        </p:txBody>
      </p:sp>
    </p:spTree>
    <p:extLst>
      <p:ext uri="{BB962C8B-B14F-4D97-AF65-F5344CB8AC3E}">
        <p14:creationId xmlns:p14="http://schemas.microsoft.com/office/powerpoint/2010/main" val="352061833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text styles</a:t>
            </a:r>
          </a:p>
        </p:txBody>
      </p:sp>
      <p:pic>
        <p:nvPicPr>
          <p:cNvPr id="1447" name="Picture 423" descr="Hasil gambar untuk logo kominf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7368" y="32813"/>
            <a:ext cx="2024083" cy="5760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92344" y="122800"/>
            <a:ext cx="1333500" cy="56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3792" y="116632"/>
            <a:ext cx="2088232" cy="482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hf sldNum="0" hdr="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defRPr/>
            </a:pPr>
            <a:fld id="{FE22493C-64D7-45E0-9B64-F5BE04208726}" type="datetimeFigureOut">
              <a:rPr lang="en-US" smtClean="0">
                <a:solidFill>
                  <a:prstClr val="black">
                    <a:tint val="75000"/>
                  </a:prstClr>
                </a:solidFill>
                <a:latin typeface="Calibri" panose="020F0502020204030204"/>
              </a:rPr>
              <a:pPr fontAlgn="auto">
                <a:spcBef>
                  <a:spcPts val="0"/>
                </a:spcBef>
                <a:spcAft>
                  <a:spcPts val="0"/>
                </a:spcAft>
                <a:defRPr/>
              </a:pPr>
              <a:t>6/18/19</a:t>
            </a:fld>
            <a:endParaRPr lang="en-US" dirty="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defRPr/>
            </a:pPr>
            <a:endParaRPr lang="en-US" dirty="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defRPr/>
            </a:pPr>
            <a:fld id="{E67FF784-6C2A-48BE-B2B9-2310CD1853F0}" type="slidenum">
              <a:rPr lang="en-US" smtClean="0">
                <a:solidFill>
                  <a:prstClr val="black">
                    <a:tint val="75000"/>
                  </a:prstClr>
                </a:solidFill>
                <a:latin typeface="Calibri" panose="020F0502020204030204"/>
              </a:rPr>
              <a:pPr fontAlgn="auto">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4167833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w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Guowang_Miao" TargetMode="External"/><Relationship Id="rId4" Type="http://schemas.openxmlformats.org/officeDocument/2006/relationships/hyperlink" Target="https://en.wikipedia.org/wiki/International_Standard_Book_Number" TargetMode="External"/><Relationship Id="rId5" Type="http://schemas.openxmlformats.org/officeDocument/2006/relationships/hyperlink" Target="https://en.wikipedia.org/wiki/Special:BookSources/1107143217" TargetMode="External"/><Relationship Id="rId6" Type="http://schemas.openxmlformats.org/officeDocument/2006/relationships/hyperlink" Target="http://srydari.blogspot.co.id/2015/11/perkembangan-teknologi-dari-1g-sampai-5g.html" TargetMode="External"/><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0" y="3717032"/>
            <a:ext cx="12192000" cy="3140968"/>
          </a:xfrm>
        </p:spPr>
        <p:txBody>
          <a:bodyPr anchor="ctr"/>
          <a:lstStyle/>
          <a:p>
            <a:r>
              <a:rPr lang="en-US" sz="3600" b="1" dirty="0" err="1" smtClean="0">
                <a:solidFill>
                  <a:srgbClr val="C00000"/>
                </a:solidFill>
              </a:rPr>
              <a:t>Menentukan</a:t>
            </a:r>
            <a:r>
              <a:rPr lang="en-US" sz="3600" b="1" dirty="0" smtClean="0">
                <a:solidFill>
                  <a:srgbClr val="C00000"/>
                </a:solidFill>
              </a:rPr>
              <a:t> </a:t>
            </a:r>
            <a:r>
              <a:rPr lang="id-ID" sz="3600" b="1" dirty="0" smtClean="0">
                <a:solidFill>
                  <a:srgbClr val="C00000"/>
                </a:solidFill>
              </a:rPr>
              <a:t>M</a:t>
            </a:r>
            <a:r>
              <a:rPr lang="en-US" sz="3600" b="1" dirty="0" err="1" smtClean="0">
                <a:solidFill>
                  <a:srgbClr val="C00000"/>
                </a:solidFill>
              </a:rPr>
              <a:t>obile</a:t>
            </a:r>
            <a:r>
              <a:rPr lang="en-US" sz="3600" b="1" dirty="0" smtClean="0">
                <a:solidFill>
                  <a:srgbClr val="C00000"/>
                </a:solidFill>
              </a:rPr>
              <a:t> </a:t>
            </a:r>
            <a:r>
              <a:rPr lang="id-ID" sz="3600" b="1" dirty="0" smtClean="0">
                <a:solidFill>
                  <a:srgbClr val="C00000"/>
                </a:solidFill>
              </a:rPr>
              <a:t>S</a:t>
            </a:r>
            <a:r>
              <a:rPr lang="en-US" sz="3600" b="1" dirty="0" err="1" smtClean="0">
                <a:solidFill>
                  <a:srgbClr val="C00000"/>
                </a:solidFill>
              </a:rPr>
              <a:t>eluler</a:t>
            </a:r>
            <a:r>
              <a:rPr lang="en-US" sz="3600" b="1" dirty="0" smtClean="0">
                <a:solidFill>
                  <a:srgbClr val="C00000"/>
                </a:solidFill>
              </a:rPr>
              <a:t> </a:t>
            </a:r>
            <a:r>
              <a:rPr lang="id-ID" sz="3600" b="1" dirty="0" smtClean="0">
                <a:solidFill>
                  <a:srgbClr val="C00000"/>
                </a:solidFill>
              </a:rPr>
              <a:t>N</a:t>
            </a:r>
            <a:r>
              <a:rPr lang="en-US" sz="3600" b="1" dirty="0" err="1" smtClean="0">
                <a:solidFill>
                  <a:srgbClr val="C00000"/>
                </a:solidFill>
              </a:rPr>
              <a:t>etwork</a:t>
            </a:r>
            <a:endParaRPr lang="id-ID" sz="3600" b="1" dirty="0" smtClean="0">
              <a:solidFill>
                <a:srgbClr val="C00000"/>
              </a:solidFill>
            </a:endParaRPr>
          </a:p>
        </p:txBody>
      </p:sp>
      <p:sp>
        <p:nvSpPr>
          <p:cNvPr id="2" name="AutoShape 2" descr="Hasil gambar untuk logo elnusa"/>
          <p:cNvSpPr>
            <a:spLocks noChangeAspect="1" noChangeArrowheads="1"/>
          </p:cNvSpPr>
          <p:nvPr/>
        </p:nvSpPr>
        <p:spPr bwMode="auto">
          <a:xfrm>
            <a:off x="155575" y="-5635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asil gambar untuk logo elnusa"/>
          <p:cNvSpPr>
            <a:spLocks noChangeAspect="1" noChangeArrowheads="1"/>
          </p:cNvSpPr>
          <p:nvPr/>
        </p:nvSpPr>
        <p:spPr bwMode="auto">
          <a:xfrm>
            <a:off x="307975" y="-4111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asil gambar untuk logo elnusa"/>
          <p:cNvSpPr>
            <a:spLocks noChangeAspect="1" noChangeArrowheads="1"/>
          </p:cNvSpPr>
          <p:nvPr/>
        </p:nvSpPr>
        <p:spPr bwMode="auto">
          <a:xfrm>
            <a:off x="460375" y="-2587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170587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pic>
        <p:nvPicPr>
          <p:cNvPr id="3074" name="Picture 2"/>
          <p:cNvPicPr>
            <a:picLocks noChangeAspect="1" noChangeArrowheads="1"/>
          </p:cNvPicPr>
          <p:nvPr/>
        </p:nvPicPr>
        <p:blipFill>
          <a:blip r:embed="rId3"/>
          <a:srcRect/>
          <a:stretch>
            <a:fillRect/>
          </a:stretch>
        </p:blipFill>
        <p:spPr bwMode="auto">
          <a:xfrm>
            <a:off x="1238216" y="1571612"/>
            <a:ext cx="9899535" cy="4643470"/>
          </a:xfrm>
          <a:prstGeom prst="rect">
            <a:avLst/>
          </a:prstGeom>
          <a:noFill/>
          <a:ln w="9525">
            <a:noFill/>
            <a:miter lim="800000"/>
            <a:headEnd/>
            <a:tailEnd/>
          </a:ln>
          <a:effectLst/>
        </p:spPr>
      </p:pic>
      <p:sp>
        <p:nvSpPr>
          <p:cNvPr id="7" name="Rectangle 6"/>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sp>
        <p:nvSpPr>
          <p:cNvPr id="6" name="Rectangle 5"/>
          <p:cNvSpPr/>
          <p:nvPr/>
        </p:nvSpPr>
        <p:spPr>
          <a:xfrm>
            <a:off x="911424" y="1469390"/>
            <a:ext cx="3857652" cy="3831818"/>
          </a:xfrm>
          <a:prstGeom prst="rect">
            <a:avLst/>
          </a:prstGeom>
        </p:spPr>
        <p:txBody>
          <a:bodyPr wrap="square">
            <a:spAutoFit/>
          </a:bodyPr>
          <a:lstStyle/>
          <a:p>
            <a:pPr algn="just" eaLnBrk="1" hangingPunct="1">
              <a:lnSpc>
                <a:spcPct val="90000"/>
              </a:lnSpc>
            </a:pPr>
            <a:r>
              <a:rPr lang="en-US" sz="2000" b="1" dirty="0" smtClean="0">
                <a:latin typeface="Arial" panose="020B0604020202020204" pitchFamily="34" charset="0"/>
                <a:cs typeface="Arial" panose="020B0604020202020204" pitchFamily="34" charset="0"/>
              </a:rPr>
              <a:t>1G</a:t>
            </a:r>
            <a:endParaRPr lang="en-US" b="1" dirty="0" smtClean="0">
              <a:latin typeface="Arial" panose="020B0604020202020204" pitchFamily="34" charset="0"/>
              <a:cs typeface="Arial" panose="020B0604020202020204" pitchFamily="34" charset="0"/>
            </a:endParaRPr>
          </a:p>
          <a:p>
            <a:pPr marL="285750" indent="-285750" algn="just" eaLnBrk="1" hangingPunct="1">
              <a:lnSpc>
                <a:spcPct val="90000"/>
              </a:lnSpc>
              <a:buFont typeface="Wingdings" panose="05000000000000000000" pitchFamily="2" charset="2"/>
              <a:buChar char="v"/>
            </a:pPr>
            <a:r>
              <a:rPr lang="id-ID" dirty="0" smtClean="0">
                <a:latin typeface="Arial" panose="020B0604020202020204" pitchFamily="34" charset="0"/>
                <a:cs typeface="Arial" panose="020B0604020202020204" pitchFamily="34" charset="0"/>
              </a:rPr>
              <a:t>Merupakan generasi pertama yang digunakan pada ponsel klasik – “</a:t>
            </a:r>
            <a:r>
              <a:rPr lang="id-ID" i="1" dirty="0" smtClean="0">
                <a:latin typeface="Arial" panose="020B0604020202020204" pitchFamily="34" charset="0"/>
                <a:cs typeface="Arial" panose="020B0604020202020204" pitchFamily="34" charset="0"/>
              </a:rPr>
              <a:t>brick phones</a:t>
            </a:r>
            <a:r>
              <a:rPr lang="id-ID" dirty="0" smtClean="0">
                <a:latin typeface="Arial" panose="020B0604020202020204" pitchFamily="34" charset="0"/>
                <a:cs typeface="Arial" panose="020B0604020202020204" pitchFamily="34" charset="0"/>
              </a:rPr>
              <a:t>” dan “</a:t>
            </a:r>
            <a:r>
              <a:rPr lang="id-ID" i="1" dirty="0" smtClean="0">
                <a:latin typeface="Arial" panose="020B0604020202020204" pitchFamily="34" charset="0"/>
                <a:cs typeface="Arial" panose="020B0604020202020204" pitchFamily="34" charset="0"/>
              </a:rPr>
              <a:t>bag phones</a:t>
            </a:r>
            <a:r>
              <a:rPr lang="id-ID" dirty="0" smtClean="0">
                <a:latin typeface="Arial" panose="020B0604020202020204" pitchFamily="34" charset="0"/>
                <a:cs typeface="Arial" panose="020B0604020202020204" pitchFamily="34" charset="0"/>
              </a:rPr>
              <a:t>” –  sebelum hadirnya</a:t>
            </a:r>
            <a:r>
              <a:rPr lang="id-ID" i="1" dirty="0" smtClean="0">
                <a:latin typeface="Arial" panose="020B0604020202020204" pitchFamily="34" charset="0"/>
                <a:cs typeface="Arial" panose="020B0604020202020204" pitchFamily="34" charset="0"/>
              </a:rPr>
              <a:t> smartphone</a:t>
            </a:r>
            <a:r>
              <a:rPr lang="id-ID" dirty="0" smtClean="0">
                <a:latin typeface="Arial" panose="020B0604020202020204" pitchFamily="34" charset="0"/>
                <a:cs typeface="Arial" panose="020B0604020202020204" pitchFamily="34" charset="0"/>
              </a:rPr>
              <a:t>. </a:t>
            </a:r>
          </a:p>
          <a:p>
            <a:pPr marL="285750" indent="-285750" algn="just" eaLnBrk="1" hangingPunct="1">
              <a:lnSpc>
                <a:spcPct val="90000"/>
              </a:lnSpc>
              <a:buFont typeface="Wingdings" panose="05000000000000000000" pitchFamily="2" charset="2"/>
              <a:buChar char="v"/>
            </a:pPr>
            <a:r>
              <a:rPr lang="id-ID" dirty="0" smtClean="0">
                <a:latin typeface="Arial" panose="020B0604020202020204" pitchFamily="34" charset="0"/>
                <a:cs typeface="Arial" panose="020B0604020202020204" pitchFamily="34" charset="0"/>
              </a:rPr>
              <a:t>Jaringan 1G merupakan sinyal radio yang ditransmisikan secara analog sehingga hanya digunakan untuk telepon dalam bentuk suara</a:t>
            </a:r>
          </a:p>
          <a:p>
            <a:pPr marL="285750" indent="-285750" algn="just" eaLnBrk="1" hangingPunct="1">
              <a:lnSpc>
                <a:spcPct val="90000"/>
              </a:lnSpc>
              <a:buFont typeface="Wingdings" panose="05000000000000000000" pitchFamily="2" charset="2"/>
              <a:buChar char="v"/>
            </a:pPr>
            <a:r>
              <a:rPr lang="id-ID" dirty="0" smtClean="0">
                <a:latin typeface="Arial" panose="020B0604020202020204" pitchFamily="34" charset="0"/>
                <a:cs typeface="Arial" panose="020B0604020202020204" pitchFamily="34" charset="0"/>
              </a:rPr>
              <a:t>Kecepatannya hanya mencapai 2,4 kbps</a:t>
            </a:r>
            <a:endParaRPr lang="id-ID" altLang="x-none" dirty="0" smtClean="0">
              <a:latin typeface="Arial" panose="020B0604020202020204" pitchFamily="34" charset="0"/>
              <a:cs typeface="Arial" panose="020B0604020202020204" pitchFamily="34" charset="0"/>
            </a:endParaRPr>
          </a:p>
          <a:p>
            <a:pPr marL="285750" indent="-285750" algn="just" eaLnBrk="1" hangingPunct="1">
              <a:lnSpc>
                <a:spcPct val="90000"/>
              </a:lnSpc>
              <a:buFont typeface="Wingdings" panose="05000000000000000000" pitchFamily="2" charset="2"/>
              <a:buChar char="v"/>
            </a:pPr>
            <a:r>
              <a:rPr lang="id-ID" altLang="x-none" dirty="0" smtClean="0">
                <a:latin typeface="Arial" panose="020B0604020202020204" pitchFamily="34" charset="0"/>
                <a:cs typeface="Arial" panose="020B0604020202020204" pitchFamily="34" charset="0"/>
              </a:rPr>
              <a:t>Contoh: Analog Mobile Phone System (AMPS), TACS</a:t>
            </a:r>
          </a:p>
        </p:txBody>
      </p:sp>
      <p:sp>
        <p:nvSpPr>
          <p:cNvPr id="10" name="Rectangle 9"/>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6991" y="1469390"/>
            <a:ext cx="6984776" cy="378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859347"/>
            <a:ext cx="8631238"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842082" y="1457254"/>
            <a:ext cx="2222083" cy="400110"/>
          </a:xfrm>
          <a:prstGeom prst="rect">
            <a:avLst/>
          </a:prstGeom>
        </p:spPr>
        <p:txBody>
          <a:bodyPr wrap="none">
            <a:spAutoFit/>
          </a:bodyPr>
          <a:lstStyle/>
          <a:p>
            <a:r>
              <a:rPr lang="id-ID" altLang="x-none" sz="2000" b="1" dirty="0" smtClean="0">
                <a:latin typeface="Arial" panose="020B0604020202020204" pitchFamily="34" charset="0"/>
                <a:cs typeface="Arial" panose="020B0604020202020204" pitchFamily="34" charset="0"/>
              </a:rPr>
              <a:t>Keterbatasan 1G</a:t>
            </a:r>
            <a:endParaRPr lang="id-ID" sz="2000" b="1" dirty="0">
              <a:latin typeface="Arial" panose="020B0604020202020204" pitchFamily="34" charset="0"/>
              <a:cs typeface="Arial" panose="020B0604020202020204" pitchFamily="34" charset="0"/>
            </a:endParaRPr>
          </a:p>
        </p:txBody>
      </p:sp>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sp>
        <p:nvSpPr>
          <p:cNvPr id="7" name="Rectangle 6"/>
          <p:cNvSpPr/>
          <p:nvPr/>
        </p:nvSpPr>
        <p:spPr>
          <a:xfrm>
            <a:off x="911424" y="1497558"/>
            <a:ext cx="6096000" cy="923330"/>
          </a:xfrm>
          <a:prstGeom prst="rect">
            <a:avLst/>
          </a:prstGeom>
        </p:spPr>
        <p:txBody>
          <a:bodyPr>
            <a:spAutoFit/>
          </a:bodyPr>
          <a:lstStyle/>
          <a:p>
            <a:pPr algn="just" eaLnBrk="1" hangingPunct="1">
              <a:lnSpc>
                <a:spcPct val="90000"/>
              </a:lnSpc>
            </a:pPr>
            <a:r>
              <a:rPr lang="en-US" altLang="x-none" sz="2000" b="1" dirty="0" smtClean="0">
                <a:latin typeface="Arial" panose="020B0604020202020204" pitchFamily="34" charset="0"/>
                <a:cs typeface="Arial" panose="020B0604020202020204" pitchFamily="34" charset="0"/>
              </a:rPr>
              <a:t>2G</a:t>
            </a:r>
          </a:p>
          <a:p>
            <a:pPr marL="285750" indent="-285750" algn="just" eaLnBrk="1" hangingPunct="1">
              <a:lnSpc>
                <a:spcPct val="90000"/>
              </a:lnSpc>
              <a:buFont typeface="Wingdings" panose="05000000000000000000" pitchFamily="2" charset="2"/>
              <a:buChar char="v"/>
            </a:pPr>
            <a:r>
              <a:rPr lang="id-ID" altLang="x-none" sz="2000" dirty="0" smtClean="0">
                <a:latin typeface="Arial" panose="020B0604020202020204" pitchFamily="34" charset="0"/>
                <a:cs typeface="Arial" panose="020B0604020202020204" pitchFamily="34" charset="0"/>
              </a:rPr>
              <a:t>Contoh: D-AMPS, GSM</a:t>
            </a:r>
          </a:p>
          <a:p>
            <a:pPr marL="285750" indent="-285750" algn="just" eaLnBrk="1" hangingPunct="1">
              <a:lnSpc>
                <a:spcPct val="90000"/>
              </a:lnSpc>
              <a:buFont typeface="Wingdings" panose="05000000000000000000" pitchFamily="2" charset="2"/>
              <a:buChar char="v"/>
            </a:pPr>
            <a:r>
              <a:rPr lang="id-ID" altLang="x-none" sz="2000" dirty="0" smtClean="0">
                <a:latin typeface="Arial" panose="020B0604020202020204" pitchFamily="34" charset="0"/>
                <a:cs typeface="Arial" panose="020B0604020202020204" pitchFamily="34" charset="0"/>
              </a:rPr>
              <a:t>Diperuntukkan pada ponsel digital</a:t>
            </a:r>
          </a:p>
        </p:txBody>
      </p:sp>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2474275"/>
            <a:ext cx="8078194" cy="367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5472" y="1928802"/>
            <a:ext cx="8751885" cy="422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238216" y="1357298"/>
            <a:ext cx="1612942" cy="461665"/>
          </a:xfrm>
          <a:prstGeom prst="rect">
            <a:avLst/>
          </a:prstGeom>
        </p:spPr>
        <p:txBody>
          <a:bodyPr wrap="none">
            <a:spAutoFit/>
          </a:bodyPr>
          <a:lstStyle/>
          <a:p>
            <a:r>
              <a:rPr lang="id-ID" altLang="x-none" sz="2400" b="1" dirty="0" smtClean="0">
                <a:latin typeface="Times New Roman" pitchFamily="18" charset="0"/>
              </a:rPr>
              <a:t>2G CDMA</a:t>
            </a:r>
            <a:endParaRPr lang="id-ID" sz="2400" b="1" dirty="0"/>
          </a:p>
        </p:txBody>
      </p:sp>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5295" y="2078451"/>
            <a:ext cx="8979217" cy="408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Grp="1" noChangeArrowheads="1"/>
          </p:cNvSpPr>
          <p:nvPr>
            <p:ph type="body" idx="1"/>
          </p:nvPr>
        </p:nvSpPr>
        <p:spPr>
          <a:xfrm>
            <a:off x="911424" y="1484784"/>
            <a:ext cx="857256" cy="590520"/>
          </a:xfrm>
        </p:spPr>
        <p:txBody>
          <a:bodyPr/>
          <a:lstStyle/>
          <a:p>
            <a:pPr algn="ctr">
              <a:lnSpc>
                <a:spcPct val="90000"/>
              </a:lnSpc>
            </a:pPr>
            <a:r>
              <a:rPr lang="id-ID" altLang="x-none" sz="2800" dirty="0" smtClean="0">
                <a:latin typeface="Arial" panose="020B0604020202020204" pitchFamily="34" charset="0"/>
                <a:cs typeface="Arial" panose="020B0604020202020204" pitchFamily="34" charset="0"/>
              </a:rPr>
              <a:t>3G</a:t>
            </a:r>
            <a:endParaRPr lang="en-US" altLang="x-none" sz="2800" dirty="0" smtClean="0">
              <a:latin typeface="Arial" panose="020B0604020202020204" pitchFamily="34" charset="0"/>
              <a:cs typeface="Arial" panose="020B0604020202020204" pitchFamily="34" charset="0"/>
            </a:endParaRPr>
          </a:p>
        </p:txBody>
      </p:sp>
      <p:sp>
        <p:nvSpPr>
          <p:cNvPr id="9" name="Rectangle 8"/>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sp>
        <p:nvSpPr>
          <p:cNvPr id="6" name="Rectangle 5"/>
          <p:cNvSpPr/>
          <p:nvPr/>
        </p:nvSpPr>
        <p:spPr>
          <a:xfrm>
            <a:off x="911424" y="1455167"/>
            <a:ext cx="1566454" cy="461665"/>
          </a:xfrm>
          <a:prstGeom prst="rect">
            <a:avLst/>
          </a:prstGeom>
        </p:spPr>
        <p:txBody>
          <a:bodyPr wrap="none">
            <a:spAutoFit/>
          </a:bodyPr>
          <a:lstStyle/>
          <a:p>
            <a:r>
              <a:rPr lang="id-ID" altLang="x-none" sz="2400" b="1" dirty="0" smtClean="0">
                <a:latin typeface="Tahoma" panose="020B0604030504040204" pitchFamily="34" charset="0"/>
                <a:ea typeface="Tahoma" panose="020B0604030504040204" pitchFamily="34" charset="0"/>
                <a:cs typeface="Tahoma" panose="020B0604030504040204" pitchFamily="34" charset="0"/>
              </a:rPr>
              <a:t>3G EVDO</a:t>
            </a:r>
            <a:endParaRPr lang="id-ID" sz="2400" b="1"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719" y="2091058"/>
            <a:ext cx="10618873" cy="378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sp>
        <p:nvSpPr>
          <p:cNvPr id="6" name="Rectangle 5"/>
          <p:cNvSpPr/>
          <p:nvPr/>
        </p:nvSpPr>
        <p:spPr>
          <a:xfrm>
            <a:off x="911424" y="1455167"/>
            <a:ext cx="3101747" cy="461665"/>
          </a:xfrm>
          <a:prstGeom prst="rect">
            <a:avLst/>
          </a:prstGeom>
        </p:spPr>
        <p:txBody>
          <a:bodyPr wrap="none">
            <a:spAutoFit/>
          </a:bodyPr>
          <a:lstStyle/>
          <a:p>
            <a:r>
              <a:rPr lang="id-ID" altLang="x-none" sz="2400" b="1" dirty="0" smtClean="0">
                <a:latin typeface="Arial" panose="020B0604020202020204" pitchFamily="34" charset="0"/>
                <a:cs typeface="Arial" panose="020B0604020202020204" pitchFamily="34" charset="0"/>
              </a:rPr>
              <a:t>3G EVDO dan HSPA</a:t>
            </a:r>
            <a:endParaRPr lang="id-ID" sz="2400" b="1" dirty="0">
              <a:latin typeface="Arial" panose="020B0604020202020204" pitchFamily="34" charset="0"/>
              <a:cs typeface="Arial" panose="020B0604020202020204" pitchFamily="34" charset="0"/>
            </a:endParaRP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5651" y="2276872"/>
            <a:ext cx="8732837"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sp>
        <p:nvSpPr>
          <p:cNvPr id="6" name="Rectangle 5"/>
          <p:cNvSpPr/>
          <p:nvPr/>
        </p:nvSpPr>
        <p:spPr>
          <a:xfrm>
            <a:off x="911424" y="1455167"/>
            <a:ext cx="2473754" cy="461665"/>
          </a:xfrm>
          <a:prstGeom prst="rect">
            <a:avLst/>
          </a:prstGeom>
        </p:spPr>
        <p:txBody>
          <a:bodyPr wrap="none">
            <a:spAutoFit/>
          </a:bodyPr>
          <a:lstStyle/>
          <a:p>
            <a:r>
              <a:rPr lang="id-ID" altLang="x-none" sz="2400" b="1" dirty="0" smtClean="0">
                <a:latin typeface="Arial" panose="020B0604020202020204" pitchFamily="34" charset="0"/>
                <a:cs typeface="Arial" panose="020B0604020202020204" pitchFamily="34" charset="0"/>
              </a:rPr>
              <a:t>Keuntungan 3G</a:t>
            </a:r>
            <a:endParaRPr lang="id-ID" sz="2400" b="1" dirty="0">
              <a:latin typeface="Arial" panose="020B0604020202020204" pitchFamily="34" charset="0"/>
              <a:cs typeface="Arial" panose="020B0604020202020204" pitchFamily="34" charset="0"/>
            </a:endParaRP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5240" y="2060848"/>
            <a:ext cx="10001320" cy="454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2"/>
          <p:cNvPicPr>
            <a:picLocks noChangeAspect="1" noChangeArrowheads="1"/>
          </p:cNvPicPr>
          <p:nvPr/>
        </p:nvPicPr>
        <p:blipFill>
          <a:blip r:embed="rId3"/>
          <a:srcRect/>
          <a:stretch>
            <a:fillRect/>
          </a:stretch>
        </p:blipFill>
        <p:spPr bwMode="auto">
          <a:xfrm>
            <a:off x="4769076" y="1482457"/>
            <a:ext cx="7000924" cy="4524375"/>
          </a:xfrm>
          <a:prstGeom prst="rect">
            <a:avLst/>
          </a:prstGeom>
          <a:noFill/>
          <a:ln w="9525">
            <a:noFill/>
            <a:miter lim="800000"/>
            <a:headEnd/>
            <a:tailEnd/>
          </a:ln>
          <a:effectLst/>
        </p:spPr>
      </p:pic>
      <p:sp>
        <p:nvSpPr>
          <p:cNvPr id="10" name="Rectangle 9"/>
          <p:cNvSpPr/>
          <p:nvPr/>
        </p:nvSpPr>
        <p:spPr>
          <a:xfrm>
            <a:off x="911424" y="1482457"/>
            <a:ext cx="3857652" cy="2954655"/>
          </a:xfrm>
          <a:prstGeom prst="rect">
            <a:avLst/>
          </a:prstGeom>
        </p:spPr>
        <p:txBody>
          <a:bodyPr wrap="square">
            <a:spAutoFit/>
          </a:bodyPr>
          <a:lstStyle/>
          <a:p>
            <a:pPr algn="just"/>
            <a:r>
              <a:rPr lang="en-US" sz="2400" b="1" dirty="0" smtClean="0"/>
              <a:t>4G</a:t>
            </a:r>
            <a:r>
              <a:rPr lang="en-US" sz="2000" b="1" dirty="0" smtClean="0"/>
              <a:t> </a:t>
            </a:r>
            <a:r>
              <a:rPr lang="en-US" sz="2400" b="1" dirty="0" smtClean="0"/>
              <a:t>LTE</a:t>
            </a:r>
            <a:endParaRPr lang="id-ID" b="1" dirty="0" smtClean="0"/>
          </a:p>
          <a:p>
            <a:pPr algn="just"/>
            <a:r>
              <a:rPr lang="id-ID" dirty="0" smtClean="0"/>
              <a:t>LTE adalah lanjutan dan evolusi 2G dan 3G sistem dan juga untuk menyediakan layanan tingkat kualitas yang sama dengan jaringan </a:t>
            </a:r>
            <a:r>
              <a:rPr lang="id-ID" i="1" dirty="0" smtClean="0"/>
              <a:t>wired. LTE ini merupakan pengembangan dan teknologi sebelumnya, yaitu UMTS (3G) dan HSPA (3.5G) yang mana LTE disebut sebagai generasi ke-4 (4G). </a:t>
            </a:r>
            <a:endParaRPr lang="id-ID" dirty="0"/>
          </a:p>
        </p:txBody>
      </p:sp>
      <p:sp>
        <p:nvSpPr>
          <p:cNvPr id="11" name="Rectangle 10"/>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623392" y="1340768"/>
            <a:ext cx="10945216" cy="5632312"/>
          </a:xfrm>
          <a:prstGeom prst="rect">
            <a:avLst/>
          </a:prstGeom>
          <a:noFill/>
        </p:spPr>
        <p:txBody>
          <a:bodyPr wrap="square" rtlCol="0">
            <a:spAutoFit/>
          </a:bodyPr>
          <a:lstStyle/>
          <a:p>
            <a:r>
              <a:rPr lang="en-US" b="1" dirty="0" err="1">
                <a:solidFill>
                  <a:srgbClr val="FF0000"/>
                </a:solidFill>
              </a:rPr>
              <a:t>Deskripsi</a:t>
            </a:r>
            <a:r>
              <a:rPr lang="en-US" b="1" dirty="0">
                <a:solidFill>
                  <a:srgbClr val="FF0000"/>
                </a:solidFill>
              </a:rPr>
              <a:t> </a:t>
            </a:r>
            <a:r>
              <a:rPr lang="en-US" b="1" dirty="0" err="1">
                <a:solidFill>
                  <a:srgbClr val="FF0000"/>
                </a:solidFill>
              </a:rPr>
              <a:t>Singkat</a:t>
            </a:r>
            <a:r>
              <a:rPr lang="en-US" b="1" dirty="0">
                <a:solidFill>
                  <a:srgbClr val="FF0000"/>
                </a:solidFill>
              </a:rPr>
              <a:t> </a:t>
            </a:r>
            <a:r>
              <a:rPr lang="en-US" b="1" dirty="0" err="1">
                <a:solidFill>
                  <a:srgbClr val="FF0000"/>
                </a:solidFill>
              </a:rPr>
              <a:t>mengenai</a:t>
            </a:r>
            <a:r>
              <a:rPr lang="en-US" b="1" dirty="0">
                <a:solidFill>
                  <a:srgbClr val="FF0000"/>
                </a:solidFill>
              </a:rPr>
              <a:t> </a:t>
            </a:r>
            <a:r>
              <a:rPr lang="en-US" b="1" dirty="0" err="1" smtClean="0">
                <a:solidFill>
                  <a:srgbClr val="FF0000"/>
                </a:solidFill>
              </a:rPr>
              <a:t>Topik</a:t>
            </a:r>
            <a:endParaRPr lang="en-US" b="1" dirty="0" smtClean="0">
              <a:solidFill>
                <a:srgbClr val="FF0000"/>
              </a:solidFill>
            </a:endParaRPr>
          </a:p>
          <a:p>
            <a:r>
              <a:rPr lang="en-US" dirty="0" err="1"/>
              <a:t>Topik</a:t>
            </a:r>
            <a:r>
              <a:rPr lang="en-US" dirty="0"/>
              <a:t> </a:t>
            </a:r>
            <a:r>
              <a:rPr lang="en-US" dirty="0" err="1"/>
              <a:t>ini</a:t>
            </a:r>
            <a:r>
              <a:rPr lang="en-US" dirty="0"/>
              <a:t> </a:t>
            </a:r>
            <a:r>
              <a:rPr lang="en-US" dirty="0" err="1"/>
              <a:t>menjelaskan</a:t>
            </a:r>
            <a:r>
              <a:rPr lang="en-US" dirty="0"/>
              <a:t> mobile cellular network, </a:t>
            </a:r>
            <a:r>
              <a:rPr lang="en-US" dirty="0" err="1"/>
              <a:t>menunjukkan</a:t>
            </a:r>
            <a:r>
              <a:rPr lang="en-US" dirty="0"/>
              <a:t> </a:t>
            </a:r>
            <a:r>
              <a:rPr lang="en-US" dirty="0" err="1"/>
              <a:t>Desain</a:t>
            </a:r>
            <a:r>
              <a:rPr lang="en-US" dirty="0"/>
              <a:t> </a:t>
            </a:r>
            <a:r>
              <a:rPr lang="en-US" dirty="0" err="1"/>
              <a:t>dari</a:t>
            </a:r>
            <a:r>
              <a:rPr lang="en-US" dirty="0"/>
              <a:t> hardware sensor yang </a:t>
            </a:r>
            <a:r>
              <a:rPr lang="en-US" dirty="0" err="1"/>
              <a:t>ada</a:t>
            </a:r>
            <a:r>
              <a:rPr lang="en-US" dirty="0"/>
              <a:t> </a:t>
            </a:r>
            <a:r>
              <a:rPr lang="en-US" dirty="0" err="1"/>
              <a:t>pada</a:t>
            </a:r>
            <a:r>
              <a:rPr lang="en-US" dirty="0"/>
              <a:t> </a:t>
            </a:r>
            <a:r>
              <a:rPr lang="en-US" dirty="0" err="1"/>
              <a:t>teknologi</a:t>
            </a:r>
            <a:r>
              <a:rPr lang="en-US" dirty="0"/>
              <a:t> mobile computing, </a:t>
            </a:r>
            <a:r>
              <a:rPr lang="en-US" dirty="0" err="1"/>
              <a:t>mengidentifikasikan</a:t>
            </a:r>
            <a:r>
              <a:rPr lang="en-US" dirty="0"/>
              <a:t> protocol </a:t>
            </a:r>
            <a:r>
              <a:rPr lang="en-US" dirty="0" err="1"/>
              <a:t>dan</a:t>
            </a:r>
            <a:r>
              <a:rPr lang="en-US" dirty="0"/>
              <a:t> </a:t>
            </a:r>
            <a:r>
              <a:rPr lang="en-US" dirty="0" err="1"/>
              <a:t>fitur-fitur</a:t>
            </a:r>
            <a:r>
              <a:rPr lang="en-US" dirty="0"/>
              <a:t> </a:t>
            </a:r>
            <a:r>
              <a:rPr lang="en-US" dirty="0" err="1"/>
              <a:t>pada</a:t>
            </a:r>
            <a:r>
              <a:rPr lang="en-US" dirty="0"/>
              <a:t> mobile cellular network, </a:t>
            </a:r>
            <a:r>
              <a:rPr lang="en-US" dirty="0" err="1"/>
              <a:t>menjelaskan</a:t>
            </a:r>
            <a:r>
              <a:rPr lang="en-US" dirty="0"/>
              <a:t> </a:t>
            </a:r>
            <a:r>
              <a:rPr lang="en-US" dirty="0" err="1"/>
              <a:t>arsitektur</a:t>
            </a:r>
            <a:r>
              <a:rPr lang="en-US" dirty="0"/>
              <a:t> GSM </a:t>
            </a:r>
            <a:r>
              <a:rPr lang="en-US" dirty="0" err="1"/>
              <a:t>pada</a:t>
            </a:r>
            <a:r>
              <a:rPr lang="en-US" dirty="0"/>
              <a:t> mobile cellular network </a:t>
            </a:r>
            <a:r>
              <a:rPr lang="en-US" dirty="0" err="1"/>
              <a:t>dan</a:t>
            </a:r>
            <a:r>
              <a:rPr lang="en-US" dirty="0"/>
              <a:t>  </a:t>
            </a:r>
            <a:r>
              <a:rPr lang="en-US" dirty="0" err="1"/>
              <a:t>menunjukkan</a:t>
            </a:r>
            <a:r>
              <a:rPr lang="en-US" dirty="0"/>
              <a:t> </a:t>
            </a:r>
            <a:r>
              <a:rPr lang="en-US" dirty="0" err="1"/>
              <a:t>aspek</a:t>
            </a:r>
            <a:r>
              <a:rPr lang="en-US" dirty="0"/>
              <a:t> security </a:t>
            </a:r>
            <a:r>
              <a:rPr lang="en-US" dirty="0" err="1"/>
              <a:t>pada</a:t>
            </a:r>
            <a:r>
              <a:rPr lang="en-US" dirty="0"/>
              <a:t> mobile sensor </a:t>
            </a:r>
            <a:endParaRPr lang="en-US" dirty="0" smtClean="0"/>
          </a:p>
          <a:p>
            <a:endParaRPr lang="en-US" dirty="0" smtClean="0">
              <a:solidFill>
                <a:srgbClr val="FF0000"/>
              </a:solidFill>
            </a:endParaRPr>
          </a:p>
          <a:p>
            <a:r>
              <a:rPr lang="en-US" b="1" dirty="0" err="1">
                <a:solidFill>
                  <a:srgbClr val="FF0000"/>
                </a:solidFill>
              </a:rPr>
              <a:t>Tujuan</a:t>
            </a:r>
            <a:r>
              <a:rPr lang="en-US" b="1" dirty="0">
                <a:solidFill>
                  <a:srgbClr val="FF0000"/>
                </a:solidFill>
              </a:rPr>
              <a:t> </a:t>
            </a:r>
            <a:r>
              <a:rPr lang="en-US" b="1" dirty="0" err="1">
                <a:solidFill>
                  <a:srgbClr val="FF0000"/>
                </a:solidFill>
              </a:rPr>
              <a:t>Pelatihan</a:t>
            </a:r>
            <a:endParaRPr lang="en-US" b="1" dirty="0">
              <a:solidFill>
                <a:srgbClr val="FF0000"/>
              </a:solidFill>
            </a:endParaRPr>
          </a:p>
          <a:p>
            <a:r>
              <a:rPr lang="en-US" dirty="0" err="1"/>
              <a:t>Setelah</a:t>
            </a:r>
            <a:r>
              <a:rPr lang="en-US" dirty="0"/>
              <a:t> </a:t>
            </a:r>
            <a:r>
              <a:rPr lang="en-US" dirty="0" err="1"/>
              <a:t>pertemuan</a:t>
            </a:r>
            <a:r>
              <a:rPr lang="en-US" dirty="0"/>
              <a:t> </a:t>
            </a:r>
            <a:r>
              <a:rPr lang="en-US" dirty="0" err="1"/>
              <a:t>selesai</a:t>
            </a:r>
            <a:r>
              <a:rPr lang="en-US" dirty="0"/>
              <a:t> </a:t>
            </a:r>
            <a:r>
              <a:rPr lang="en-US" dirty="0" err="1"/>
              <a:t>peserta</a:t>
            </a:r>
            <a:r>
              <a:rPr lang="en-US" dirty="0"/>
              <a:t> </a:t>
            </a:r>
            <a:r>
              <a:rPr lang="en-US" dirty="0" err="1"/>
              <a:t>pelatihan</a:t>
            </a:r>
            <a:r>
              <a:rPr lang="en-US" dirty="0"/>
              <a:t> </a:t>
            </a:r>
            <a:r>
              <a:rPr lang="en-US" dirty="0" err="1"/>
              <a:t>mampu</a:t>
            </a:r>
            <a:r>
              <a:rPr lang="en-US" dirty="0"/>
              <a:t> :</a:t>
            </a:r>
          </a:p>
          <a:p>
            <a:pPr marL="342900" lvl="0" indent="-342900">
              <a:buFont typeface="+mj-lt"/>
              <a:buAutoNum type="arabicPeriod"/>
            </a:pPr>
            <a:r>
              <a:rPr lang="en-US" dirty="0" err="1"/>
              <a:t>Menjelaskan</a:t>
            </a:r>
            <a:r>
              <a:rPr lang="en-US" dirty="0"/>
              <a:t> mobile cellular network</a:t>
            </a:r>
          </a:p>
          <a:p>
            <a:pPr marL="342900" lvl="0" indent="-342900">
              <a:buFont typeface="+mj-lt"/>
              <a:buAutoNum type="arabicPeriod"/>
            </a:pPr>
            <a:r>
              <a:rPr lang="en-US" dirty="0" err="1"/>
              <a:t>Menunjukkan</a:t>
            </a:r>
            <a:r>
              <a:rPr lang="en-US" dirty="0"/>
              <a:t> </a:t>
            </a:r>
            <a:r>
              <a:rPr lang="en-US" dirty="0" err="1"/>
              <a:t>Desain</a:t>
            </a:r>
            <a:r>
              <a:rPr lang="en-US" dirty="0"/>
              <a:t> </a:t>
            </a:r>
            <a:r>
              <a:rPr lang="en-US" dirty="0" err="1"/>
              <a:t>dari</a:t>
            </a:r>
            <a:r>
              <a:rPr lang="en-US" dirty="0"/>
              <a:t> hardware sensor yang </a:t>
            </a:r>
            <a:r>
              <a:rPr lang="en-US" dirty="0" err="1"/>
              <a:t>ada</a:t>
            </a:r>
            <a:r>
              <a:rPr lang="en-US" dirty="0"/>
              <a:t> </a:t>
            </a:r>
            <a:r>
              <a:rPr lang="en-US" dirty="0" err="1"/>
              <a:t>pada</a:t>
            </a:r>
            <a:r>
              <a:rPr lang="en-US" dirty="0"/>
              <a:t> </a:t>
            </a:r>
            <a:r>
              <a:rPr lang="en-US" dirty="0" err="1"/>
              <a:t>teknologi</a:t>
            </a:r>
            <a:r>
              <a:rPr lang="en-US" dirty="0"/>
              <a:t> mobile computing</a:t>
            </a:r>
          </a:p>
          <a:p>
            <a:pPr marL="342900" lvl="0" indent="-342900">
              <a:buFont typeface="+mj-lt"/>
              <a:buAutoNum type="arabicPeriod"/>
            </a:pPr>
            <a:r>
              <a:rPr lang="en-US" dirty="0" err="1"/>
              <a:t>Mengidentifikasikan</a:t>
            </a:r>
            <a:r>
              <a:rPr lang="en-US" dirty="0"/>
              <a:t> protocol </a:t>
            </a:r>
            <a:r>
              <a:rPr lang="en-US" dirty="0" err="1"/>
              <a:t>dan</a:t>
            </a:r>
            <a:r>
              <a:rPr lang="en-US" dirty="0"/>
              <a:t> </a:t>
            </a:r>
            <a:r>
              <a:rPr lang="en-US" dirty="0" err="1"/>
              <a:t>fitur-fitur</a:t>
            </a:r>
            <a:r>
              <a:rPr lang="en-US" dirty="0"/>
              <a:t> </a:t>
            </a:r>
            <a:r>
              <a:rPr lang="en-US" dirty="0" err="1"/>
              <a:t>pada</a:t>
            </a:r>
            <a:r>
              <a:rPr lang="en-US" dirty="0"/>
              <a:t> mobile cellular network </a:t>
            </a:r>
            <a:endParaRPr lang="en-US" dirty="0" smtClean="0"/>
          </a:p>
          <a:p>
            <a:pPr marL="342900" lvl="0" indent="-342900">
              <a:buFont typeface="+mj-lt"/>
              <a:buAutoNum type="arabicPeriod"/>
            </a:pPr>
            <a:r>
              <a:rPr lang="en-US" dirty="0" err="1" smtClean="0"/>
              <a:t>Menjelaskan</a:t>
            </a:r>
            <a:r>
              <a:rPr lang="en-US" dirty="0" smtClean="0"/>
              <a:t> </a:t>
            </a:r>
            <a:r>
              <a:rPr lang="en-US" dirty="0" err="1"/>
              <a:t>arsitektur</a:t>
            </a:r>
            <a:r>
              <a:rPr lang="en-US" dirty="0"/>
              <a:t> GSM </a:t>
            </a:r>
            <a:r>
              <a:rPr lang="en-US" dirty="0" err="1"/>
              <a:t>pada</a:t>
            </a:r>
            <a:r>
              <a:rPr lang="en-US" dirty="0"/>
              <a:t> mobile cellular network</a:t>
            </a:r>
          </a:p>
          <a:p>
            <a:endParaRPr lang="en-US" dirty="0" smtClean="0"/>
          </a:p>
          <a:p>
            <a:r>
              <a:rPr lang="en-US" dirty="0" err="1" smtClean="0"/>
              <a:t>Materi</a:t>
            </a:r>
            <a:r>
              <a:rPr lang="en-US" dirty="0" smtClean="0"/>
              <a:t> Yang </a:t>
            </a:r>
            <a:r>
              <a:rPr lang="en-US" dirty="0" err="1" smtClean="0"/>
              <a:t>akan</a:t>
            </a:r>
            <a:r>
              <a:rPr lang="en-US" dirty="0" smtClean="0"/>
              <a:t> </a:t>
            </a:r>
            <a:r>
              <a:rPr lang="en-US" dirty="0" err="1" smtClean="0"/>
              <a:t>disampaikan</a:t>
            </a:r>
            <a:r>
              <a:rPr lang="en-US" dirty="0" smtClean="0"/>
              <a:t>:</a:t>
            </a:r>
          </a:p>
          <a:p>
            <a:r>
              <a:rPr lang="en-US" dirty="0" smtClean="0"/>
              <a:t>1. </a:t>
            </a:r>
            <a:r>
              <a:rPr lang="id-ID" dirty="0" smtClean="0"/>
              <a:t>M</a:t>
            </a:r>
            <a:r>
              <a:rPr lang="en-US" dirty="0" err="1" smtClean="0"/>
              <a:t>obile</a:t>
            </a:r>
            <a:r>
              <a:rPr lang="en-US" dirty="0" smtClean="0"/>
              <a:t> </a:t>
            </a:r>
            <a:r>
              <a:rPr lang="id-ID" dirty="0" smtClean="0"/>
              <a:t>C</a:t>
            </a:r>
            <a:r>
              <a:rPr lang="en-US" dirty="0" err="1" smtClean="0"/>
              <a:t>ellular</a:t>
            </a:r>
            <a:r>
              <a:rPr lang="en-US" dirty="0" smtClean="0"/>
              <a:t> </a:t>
            </a:r>
            <a:r>
              <a:rPr lang="id-ID" dirty="0" smtClean="0"/>
              <a:t>N</a:t>
            </a:r>
            <a:r>
              <a:rPr lang="en-US" dirty="0" err="1" smtClean="0"/>
              <a:t>etwork</a:t>
            </a:r>
            <a:endParaRPr lang="en-US" dirty="0" smtClean="0"/>
          </a:p>
          <a:p>
            <a:r>
              <a:rPr lang="en-US" dirty="0" smtClean="0"/>
              <a:t>2</a:t>
            </a:r>
            <a:r>
              <a:rPr lang="en-US" dirty="0"/>
              <a:t>. </a:t>
            </a:r>
            <a:r>
              <a:rPr lang="id-ID" dirty="0" smtClean="0"/>
              <a:t>P</a:t>
            </a:r>
            <a:r>
              <a:rPr lang="en-US" dirty="0" err="1" smtClean="0"/>
              <a:t>roto</a:t>
            </a:r>
            <a:r>
              <a:rPr lang="id-ID" dirty="0" smtClean="0"/>
              <a:t>k</a:t>
            </a:r>
            <a:r>
              <a:rPr lang="en-US" dirty="0" err="1" smtClean="0"/>
              <a:t>ol</a:t>
            </a:r>
            <a:r>
              <a:rPr lang="en-US" dirty="0" smtClean="0"/>
              <a:t> </a:t>
            </a:r>
            <a:r>
              <a:rPr lang="en-US" dirty="0" err="1" smtClean="0"/>
              <a:t>dan</a:t>
            </a:r>
            <a:r>
              <a:rPr lang="en-US" dirty="0" smtClean="0"/>
              <a:t> </a:t>
            </a:r>
            <a:r>
              <a:rPr lang="id-ID" dirty="0" smtClean="0"/>
              <a:t>F</a:t>
            </a:r>
            <a:r>
              <a:rPr lang="en-US" dirty="0" err="1" smtClean="0"/>
              <a:t>itur-fitur</a:t>
            </a:r>
            <a:r>
              <a:rPr lang="en-US" dirty="0" smtClean="0"/>
              <a:t> </a:t>
            </a:r>
            <a:r>
              <a:rPr lang="en-US" dirty="0" err="1" smtClean="0"/>
              <a:t>pada</a:t>
            </a:r>
            <a:r>
              <a:rPr lang="en-US" dirty="0" smtClean="0"/>
              <a:t> </a:t>
            </a:r>
            <a:r>
              <a:rPr lang="id-ID" dirty="0" smtClean="0"/>
              <a:t>M</a:t>
            </a:r>
            <a:r>
              <a:rPr lang="en-US" dirty="0" err="1" smtClean="0"/>
              <a:t>obile</a:t>
            </a:r>
            <a:r>
              <a:rPr lang="en-US" dirty="0" smtClean="0"/>
              <a:t> </a:t>
            </a:r>
            <a:r>
              <a:rPr lang="id-ID" dirty="0" smtClean="0"/>
              <a:t>C</a:t>
            </a:r>
            <a:r>
              <a:rPr lang="en-US" dirty="0" err="1" smtClean="0"/>
              <a:t>ellular</a:t>
            </a:r>
            <a:r>
              <a:rPr lang="en-US" dirty="0" smtClean="0"/>
              <a:t> </a:t>
            </a:r>
            <a:r>
              <a:rPr lang="id-ID" dirty="0" smtClean="0"/>
              <a:t>N</a:t>
            </a:r>
            <a:r>
              <a:rPr lang="en-US" dirty="0" err="1" smtClean="0"/>
              <a:t>etwork</a:t>
            </a:r>
            <a:endParaRPr lang="en-US" dirty="0"/>
          </a:p>
          <a:p>
            <a:r>
              <a:rPr lang="en-US" dirty="0" smtClean="0"/>
              <a:t>3</a:t>
            </a:r>
            <a:r>
              <a:rPr lang="en-US" dirty="0"/>
              <a:t>. </a:t>
            </a:r>
            <a:r>
              <a:rPr lang="id-ID" dirty="0" err="1" smtClean="0"/>
              <a:t>A</a:t>
            </a:r>
            <a:r>
              <a:rPr lang="en-US" dirty="0" err="1" smtClean="0"/>
              <a:t>rsitektur</a:t>
            </a:r>
            <a:r>
              <a:rPr lang="en-US" dirty="0" smtClean="0"/>
              <a:t> GSM </a:t>
            </a:r>
            <a:r>
              <a:rPr lang="en-US" dirty="0" err="1" smtClean="0"/>
              <a:t>pada</a:t>
            </a:r>
            <a:r>
              <a:rPr lang="en-US" dirty="0" smtClean="0"/>
              <a:t> </a:t>
            </a:r>
            <a:r>
              <a:rPr lang="id-ID" dirty="0" smtClean="0"/>
              <a:t>M</a:t>
            </a:r>
            <a:r>
              <a:rPr lang="en-US" dirty="0" err="1" smtClean="0"/>
              <a:t>obile</a:t>
            </a:r>
            <a:r>
              <a:rPr lang="en-US" dirty="0" smtClean="0"/>
              <a:t> </a:t>
            </a:r>
            <a:r>
              <a:rPr lang="id-ID" dirty="0" smtClean="0"/>
              <a:t>C</a:t>
            </a:r>
            <a:r>
              <a:rPr lang="en-US" dirty="0" err="1" smtClean="0"/>
              <a:t>ellular</a:t>
            </a:r>
            <a:r>
              <a:rPr lang="en-US" dirty="0" smtClean="0"/>
              <a:t> </a:t>
            </a:r>
            <a:r>
              <a:rPr lang="id-ID" dirty="0" smtClean="0"/>
              <a:t>N</a:t>
            </a:r>
            <a:r>
              <a:rPr lang="en-US" dirty="0" err="1" smtClean="0"/>
              <a:t>etwork</a:t>
            </a:r>
            <a:endParaRPr lang="id-ID" dirty="0" smtClean="0"/>
          </a:p>
          <a:p>
            <a:r>
              <a:rPr lang="id-ID" dirty="0" smtClean="0"/>
              <a:t>4. Mobile Phone Network</a:t>
            </a:r>
          </a:p>
          <a:p>
            <a:r>
              <a:rPr lang="id-ID" dirty="0" smtClean="0"/>
              <a:t>5. Proses- Proses pada Mobile IP Concept</a:t>
            </a:r>
            <a:endParaRPr lang="en-US" dirty="0"/>
          </a:p>
          <a:p>
            <a:endParaRPr lang="en-US" dirty="0"/>
          </a:p>
        </p:txBody>
      </p:sp>
      <p:sp>
        <p:nvSpPr>
          <p:cNvPr id="5" name="Rectangle 4"/>
          <p:cNvSpPr/>
          <p:nvPr/>
        </p:nvSpPr>
        <p:spPr>
          <a:xfrm>
            <a:off x="911424" y="803722"/>
            <a:ext cx="11017224" cy="461665"/>
          </a:xfrm>
          <a:prstGeom prst="rect">
            <a:avLst/>
          </a:prstGeom>
        </p:spPr>
        <p:txBody>
          <a:bodyPr wrap="square">
            <a:spAutoFit/>
          </a:bodyPr>
          <a:lstStyle/>
          <a:p>
            <a:r>
              <a:rPr lang="en-US" sz="2400" b="1" dirty="0" err="1">
                <a:solidFill>
                  <a:schemeClr val="bg1"/>
                </a:solidFill>
              </a:rPr>
              <a:t>Deskripsi</a:t>
            </a:r>
            <a:r>
              <a:rPr lang="en-US" sz="2400" b="1" dirty="0">
                <a:solidFill>
                  <a:schemeClr val="bg1"/>
                </a:solidFill>
              </a:rPr>
              <a:t> </a:t>
            </a:r>
            <a:r>
              <a:rPr lang="en-US" sz="2400" b="1" dirty="0" err="1">
                <a:solidFill>
                  <a:schemeClr val="bg1"/>
                </a:solidFill>
              </a:rPr>
              <a:t>Singkat</a:t>
            </a:r>
            <a:r>
              <a:rPr lang="en-US" sz="2400" b="1" dirty="0">
                <a:solidFill>
                  <a:schemeClr val="bg1"/>
                </a:solidFill>
              </a:rPr>
              <a:t> </a:t>
            </a:r>
            <a:r>
              <a:rPr lang="en-US" sz="2400" dirty="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84682964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sp>
        <p:nvSpPr>
          <p:cNvPr id="6" name="Rectangle 5"/>
          <p:cNvSpPr/>
          <p:nvPr/>
        </p:nvSpPr>
        <p:spPr>
          <a:xfrm>
            <a:off x="911424" y="1879032"/>
            <a:ext cx="10787138" cy="2228302"/>
          </a:xfrm>
          <a:prstGeom prst="rect">
            <a:avLst/>
          </a:prstGeom>
        </p:spPr>
        <p:txBody>
          <a:bodyPr wrap="square">
            <a:spAutoFit/>
          </a:bodyPr>
          <a:lstStyle/>
          <a:p>
            <a:pPr marL="342900" indent="-342900" algn="just" eaLnBrk="1" hangingPunct="1">
              <a:lnSpc>
                <a:spcPct val="90000"/>
              </a:lnSpc>
              <a:spcAft>
                <a:spcPts val="1200"/>
              </a:spcAft>
              <a:buFont typeface="Wingdings" panose="05000000000000000000" pitchFamily="2" charset="2"/>
              <a:buChar char="v"/>
            </a:pPr>
            <a:r>
              <a:rPr lang="id-ID" altLang="x-none" sz="2200" dirty="0" smtClean="0">
                <a:latin typeface="Arial" panose="020B0604020202020204" pitchFamily="34" charset="0"/>
                <a:cs typeface="Arial" panose="020B0604020202020204" pitchFamily="34" charset="0"/>
              </a:rPr>
              <a:t>LTE menggunakan teknologi OFDM (Orthogonal Frequency Division Multiplexing)</a:t>
            </a:r>
          </a:p>
          <a:p>
            <a:pPr marL="342900" indent="-342900" algn="just" eaLnBrk="1" hangingPunct="1">
              <a:lnSpc>
                <a:spcPct val="90000"/>
              </a:lnSpc>
              <a:spcAft>
                <a:spcPts val="1200"/>
              </a:spcAft>
              <a:buFont typeface="Wingdings" panose="05000000000000000000" pitchFamily="2" charset="2"/>
              <a:buChar char="v"/>
            </a:pPr>
            <a:r>
              <a:rPr lang="id-ID" altLang="x-none" sz="2200" dirty="0" smtClean="0">
                <a:latin typeface="Arial" panose="020B0604020202020204" pitchFamily="34" charset="0"/>
                <a:cs typeface="Arial" panose="020B0604020202020204" pitchFamily="34" charset="0"/>
              </a:rPr>
              <a:t>OFDM </a:t>
            </a:r>
            <a:r>
              <a:rPr lang="en-US" altLang="x-none" sz="2200" dirty="0" smtClean="0">
                <a:latin typeface="Arial" panose="020B0604020202020204" pitchFamily="34" charset="0"/>
                <a:cs typeface="Arial" panose="020B0604020202020204" pitchFamily="34" charset="0"/>
              </a:rPr>
              <a:t>: </a:t>
            </a:r>
            <a:r>
              <a:rPr lang="id-ID" altLang="x-none" sz="2200" dirty="0" smtClean="0">
                <a:latin typeface="Arial" panose="020B0604020202020204" pitchFamily="34" charset="0"/>
                <a:cs typeface="Arial" panose="020B0604020202020204" pitchFamily="34" charset="0"/>
              </a:rPr>
              <a:t>teknik transmisi yang menggunakan beberapa buah frekuensi yang saling tegak lurus (orthogonal)</a:t>
            </a:r>
          </a:p>
          <a:p>
            <a:pPr marL="342900" indent="-342900" algn="just" eaLnBrk="1" hangingPunct="1">
              <a:lnSpc>
                <a:spcPct val="90000"/>
              </a:lnSpc>
              <a:spcAft>
                <a:spcPts val="1200"/>
              </a:spcAft>
              <a:buFont typeface="Wingdings" panose="05000000000000000000" pitchFamily="2" charset="2"/>
              <a:buChar char="v"/>
            </a:pPr>
            <a:r>
              <a:rPr lang="id-ID" altLang="x-none" sz="2200" dirty="0" smtClean="0">
                <a:latin typeface="Arial" panose="020B0604020202020204" pitchFamily="34" charset="0"/>
                <a:cs typeface="Arial" panose="020B0604020202020204" pitchFamily="34" charset="0"/>
              </a:rPr>
              <a:t>Mirip seperti FDM dengan membagi beberapa kanal yang dialokasikan tiap user, tetapi OFDM menggunakan spektrum yang lebih efisien dengan channel spacing antar pengguna lebih dekat</a:t>
            </a:r>
          </a:p>
        </p:txBody>
      </p:sp>
      <p:pic>
        <p:nvPicPr>
          <p:cNvPr id="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43087" y="4203670"/>
            <a:ext cx="8663016" cy="264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911424" y="1347038"/>
            <a:ext cx="1241622" cy="461665"/>
          </a:xfrm>
          <a:prstGeom prst="rect">
            <a:avLst/>
          </a:prstGeom>
        </p:spPr>
        <p:txBody>
          <a:bodyPr wrap="square">
            <a:spAutoFit/>
          </a:bodyPr>
          <a:lstStyle/>
          <a:p>
            <a:r>
              <a:rPr lang="id-ID" altLang="x-none" sz="2400" b="1" dirty="0" smtClean="0">
                <a:latin typeface="Times New Roman" pitchFamily="18" charset="0"/>
              </a:rPr>
              <a:t>4G LTE</a:t>
            </a:r>
            <a:endParaRPr lang="id-ID" sz="2400" b="1" dirty="0"/>
          </a:p>
        </p:txBody>
      </p:sp>
      <p:sp>
        <p:nvSpPr>
          <p:cNvPr id="10" name="Rectangle 9"/>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4873" y="2304711"/>
            <a:ext cx="8937631" cy="3989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911424" y="1455167"/>
            <a:ext cx="3116174" cy="461665"/>
          </a:xfrm>
          <a:prstGeom prst="rect">
            <a:avLst/>
          </a:prstGeom>
        </p:spPr>
        <p:txBody>
          <a:bodyPr wrap="none">
            <a:spAutoFit/>
          </a:bodyPr>
          <a:lstStyle/>
          <a:p>
            <a:r>
              <a:rPr lang="id-ID" altLang="x-none" sz="2400" b="1" dirty="0" smtClean="0">
                <a:latin typeface="Arial" panose="020B0604020202020204" pitchFamily="34" charset="0"/>
                <a:cs typeface="Arial" panose="020B0604020202020204" pitchFamily="34" charset="0"/>
              </a:rPr>
              <a:t>Keuntungan 4G LTE</a:t>
            </a:r>
            <a:endParaRPr lang="id-ID" sz="2400" b="1" dirty="0">
              <a:latin typeface="Arial" panose="020B0604020202020204" pitchFamily="34" charset="0"/>
              <a:cs typeface="Arial" panose="020B0604020202020204" pitchFamily="34" charset="0"/>
            </a:endParaRPr>
          </a:p>
        </p:txBody>
      </p:sp>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pic>
        <p:nvPicPr>
          <p:cNvPr id="1026" name="Picture 2"/>
          <p:cNvPicPr>
            <a:picLocks noChangeAspect="1" noChangeArrowheads="1"/>
          </p:cNvPicPr>
          <p:nvPr/>
        </p:nvPicPr>
        <p:blipFill>
          <a:blip r:embed="rId3"/>
          <a:srcRect/>
          <a:stretch>
            <a:fillRect/>
          </a:stretch>
        </p:blipFill>
        <p:spPr bwMode="auto">
          <a:xfrm>
            <a:off x="623392" y="2060848"/>
            <a:ext cx="9858444" cy="4067175"/>
          </a:xfrm>
          <a:prstGeom prst="rect">
            <a:avLst/>
          </a:prstGeom>
          <a:noFill/>
          <a:ln w="9525">
            <a:noFill/>
            <a:miter lim="800000"/>
            <a:headEnd/>
            <a:tailEnd/>
          </a:ln>
          <a:effectLst/>
        </p:spPr>
      </p:pic>
      <p:sp>
        <p:nvSpPr>
          <p:cNvPr id="6" name="Rectangle 5"/>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2063552" y="4210828"/>
            <a:ext cx="7906332" cy="461665"/>
          </a:xfrm>
          <a:prstGeom prst="rect">
            <a:avLst/>
          </a:prstGeom>
        </p:spPr>
        <p:txBody>
          <a:bodyPr wrap="none">
            <a:spAutoFit/>
          </a:bodyPr>
          <a:lstStyle/>
          <a:p>
            <a:r>
              <a:rPr lang="id-ID" sz="2400" b="1" dirty="0" smtClean="0">
                <a:solidFill>
                  <a:srgbClr val="000000"/>
                </a:solidFill>
              </a:rPr>
              <a:t>P</a:t>
            </a:r>
            <a:r>
              <a:rPr lang="en-US" sz="2400" b="1" dirty="0" err="1" smtClean="0">
                <a:solidFill>
                  <a:srgbClr val="000000"/>
                </a:solidFill>
              </a:rPr>
              <a:t>roto</a:t>
            </a:r>
            <a:r>
              <a:rPr lang="id-ID" sz="2400" b="1" dirty="0" smtClean="0">
                <a:solidFill>
                  <a:srgbClr val="000000"/>
                </a:solidFill>
              </a:rPr>
              <a:t>k</a:t>
            </a:r>
            <a:r>
              <a:rPr lang="en-US" sz="2400" b="1" dirty="0" err="1" smtClean="0">
                <a:solidFill>
                  <a:srgbClr val="000000"/>
                </a:solidFill>
              </a:rPr>
              <a:t>ol</a:t>
            </a:r>
            <a:r>
              <a:rPr lang="en-US" sz="2400" b="1" dirty="0" smtClean="0">
                <a:solidFill>
                  <a:srgbClr val="000000"/>
                </a:solidFill>
              </a:rPr>
              <a:t> </a:t>
            </a:r>
            <a:r>
              <a:rPr lang="en-US" sz="2400" b="1" dirty="0" err="1" smtClean="0">
                <a:solidFill>
                  <a:srgbClr val="000000"/>
                </a:solidFill>
              </a:rPr>
              <a:t>dan</a:t>
            </a:r>
            <a:r>
              <a:rPr lang="en-US" sz="2400" b="1" dirty="0" smtClean="0">
                <a:solidFill>
                  <a:srgbClr val="000000"/>
                </a:solidFill>
              </a:rPr>
              <a:t> </a:t>
            </a:r>
            <a:r>
              <a:rPr lang="id-ID" sz="2400" b="1" dirty="0" smtClean="0">
                <a:solidFill>
                  <a:srgbClr val="000000"/>
                </a:solidFill>
              </a:rPr>
              <a:t>F</a:t>
            </a:r>
            <a:r>
              <a:rPr lang="en-US" sz="2400" b="1" dirty="0" err="1" smtClean="0">
                <a:solidFill>
                  <a:srgbClr val="000000"/>
                </a:solidFill>
              </a:rPr>
              <a:t>itur-fitur</a:t>
            </a:r>
            <a:r>
              <a:rPr lang="en-US" sz="2400" b="1" dirty="0" smtClean="0">
                <a:solidFill>
                  <a:srgbClr val="000000"/>
                </a:solidFill>
              </a:rPr>
              <a:t> </a:t>
            </a:r>
            <a:r>
              <a:rPr lang="en-US" sz="2400" b="1" dirty="0" err="1" smtClean="0">
                <a:solidFill>
                  <a:srgbClr val="000000"/>
                </a:solidFill>
              </a:rPr>
              <a:t>pada</a:t>
            </a:r>
            <a:r>
              <a:rPr lang="en-US" sz="2400" b="1" dirty="0" smtClean="0">
                <a:solidFill>
                  <a:srgbClr val="000000"/>
                </a:solidFill>
              </a:rPr>
              <a:t> </a:t>
            </a:r>
            <a:r>
              <a:rPr lang="id-ID" sz="2400" b="1" dirty="0" smtClean="0">
                <a:solidFill>
                  <a:srgbClr val="000000"/>
                </a:solidFill>
              </a:rPr>
              <a:t>M</a:t>
            </a:r>
            <a:r>
              <a:rPr lang="en-US" sz="2400" b="1" dirty="0" err="1" smtClean="0">
                <a:solidFill>
                  <a:srgbClr val="000000"/>
                </a:solidFill>
              </a:rPr>
              <a:t>obile</a:t>
            </a:r>
            <a:r>
              <a:rPr lang="en-US" sz="2400" b="1" dirty="0" smtClean="0">
                <a:solidFill>
                  <a:srgbClr val="000000"/>
                </a:solidFill>
              </a:rPr>
              <a:t> </a:t>
            </a:r>
            <a:r>
              <a:rPr lang="id-ID" sz="2400" b="1" dirty="0" smtClean="0">
                <a:solidFill>
                  <a:srgbClr val="000000"/>
                </a:solidFill>
              </a:rPr>
              <a:t>C</a:t>
            </a:r>
            <a:r>
              <a:rPr lang="en-US" sz="2400" b="1" dirty="0" err="1" smtClean="0">
                <a:solidFill>
                  <a:srgbClr val="000000"/>
                </a:solidFill>
              </a:rPr>
              <a:t>ellular</a:t>
            </a:r>
            <a:r>
              <a:rPr lang="en-US" sz="2400" b="1" dirty="0" smtClean="0">
                <a:solidFill>
                  <a:srgbClr val="000000"/>
                </a:solidFill>
              </a:rPr>
              <a:t> </a:t>
            </a:r>
            <a:r>
              <a:rPr lang="id-ID" sz="2400" b="1" dirty="0" smtClean="0">
                <a:solidFill>
                  <a:srgbClr val="000000"/>
                </a:solidFill>
              </a:rPr>
              <a:t>N</a:t>
            </a:r>
            <a:r>
              <a:rPr lang="en-US" sz="2400" b="1" dirty="0" err="1" smtClean="0">
                <a:solidFill>
                  <a:srgbClr val="000000"/>
                </a:solidFill>
              </a:rPr>
              <a:t>etwork</a:t>
            </a:r>
            <a:endParaRPr lang="id-ID" sz="2400" dirty="0">
              <a:solidFill>
                <a:srgbClr val="000000"/>
              </a:solidFill>
            </a:endParaRPr>
          </a:p>
        </p:txBody>
      </p:sp>
      <p:sp>
        <p:nvSpPr>
          <p:cNvPr id="6" name="Rectangle 5"/>
          <p:cNvSpPr/>
          <p:nvPr/>
        </p:nvSpPr>
        <p:spPr>
          <a:xfrm>
            <a:off x="4706758" y="2924944"/>
            <a:ext cx="2513830" cy="830997"/>
          </a:xfrm>
          <a:prstGeom prst="rect">
            <a:avLst/>
          </a:prstGeom>
        </p:spPr>
        <p:txBody>
          <a:bodyPr wrap="none">
            <a:spAutoFit/>
          </a:bodyPr>
          <a:lstStyle/>
          <a:p>
            <a:pPr algn="ctr"/>
            <a:r>
              <a:rPr lang="id-ID" sz="4800" b="1" dirty="0" smtClean="0">
                <a:solidFill>
                  <a:srgbClr val="000000"/>
                </a:solidFill>
              </a:rPr>
              <a:t>Materi 2</a:t>
            </a:r>
            <a:endParaRPr lang="id-ID" sz="4800" b="1" dirty="0">
              <a:solidFill>
                <a:srgbClr val="000000"/>
              </a:solidFill>
            </a:endParaRPr>
          </a:p>
        </p:txBody>
      </p:sp>
      <p:sp>
        <p:nvSpPr>
          <p:cNvPr id="7" name="Rectangle 6"/>
          <p:cNvSpPr/>
          <p:nvPr/>
        </p:nvSpPr>
        <p:spPr>
          <a:xfrm>
            <a:off x="911424" y="836712"/>
            <a:ext cx="11017224" cy="461665"/>
          </a:xfrm>
          <a:prstGeom prst="rect">
            <a:avLst/>
          </a:prstGeom>
        </p:spPr>
        <p:txBody>
          <a:bodyPr wrap="square">
            <a:spAutoFit/>
          </a:bodyPr>
          <a:lstStyle/>
          <a:p>
            <a:r>
              <a:rPr lang="id-ID" sz="2000" b="1" dirty="0" smtClean="0">
                <a:solidFill>
                  <a:srgbClr val="FFFFFF"/>
                </a:solidFill>
              </a:rPr>
              <a:t>P</a:t>
            </a:r>
            <a:r>
              <a:rPr lang="en-US" sz="2000" b="1" dirty="0" err="1" smtClean="0">
                <a:solidFill>
                  <a:srgbClr val="FFFFFF"/>
                </a:solidFill>
              </a:rPr>
              <a:t>roto</a:t>
            </a:r>
            <a:r>
              <a:rPr lang="id-ID" sz="2000" b="1" dirty="0" smtClean="0">
                <a:solidFill>
                  <a:srgbClr val="FFFFFF"/>
                </a:solidFill>
              </a:rPr>
              <a:t>k</a:t>
            </a:r>
            <a:r>
              <a:rPr lang="en-US" sz="2000" b="1" dirty="0" err="1" smtClean="0">
                <a:solidFill>
                  <a:srgbClr val="FFFFFF"/>
                </a:solidFill>
              </a:rPr>
              <a:t>ol</a:t>
            </a:r>
            <a:r>
              <a:rPr lang="en-US" sz="2000" b="1" dirty="0" smtClean="0">
                <a:solidFill>
                  <a:srgbClr val="FFFFFF"/>
                </a:solidFill>
              </a:rPr>
              <a:t> </a:t>
            </a:r>
            <a:r>
              <a:rPr lang="en-US" sz="2000" b="1" dirty="0" err="1" smtClean="0">
                <a:solidFill>
                  <a:srgbClr val="FFFFFF"/>
                </a:solidFill>
              </a:rPr>
              <a:t>dan</a:t>
            </a:r>
            <a:r>
              <a:rPr lang="en-US" sz="2000" b="1" dirty="0" smtClean="0">
                <a:solidFill>
                  <a:srgbClr val="FFFFFF"/>
                </a:solidFill>
              </a:rPr>
              <a:t> </a:t>
            </a:r>
            <a:r>
              <a:rPr lang="id-ID" sz="2000" b="1" dirty="0" smtClean="0">
                <a:solidFill>
                  <a:srgbClr val="FFFFFF"/>
                </a:solidFill>
              </a:rPr>
              <a:t>F</a:t>
            </a:r>
            <a:r>
              <a:rPr lang="en-US" sz="2000" b="1" dirty="0" err="1" smtClean="0">
                <a:solidFill>
                  <a:srgbClr val="FFFFFF"/>
                </a:solidFill>
              </a:rPr>
              <a:t>itur-fitur</a:t>
            </a:r>
            <a:r>
              <a:rPr lang="en-US" sz="2000" b="1" dirty="0" smtClean="0">
                <a:solidFill>
                  <a:srgbClr val="FFFFFF"/>
                </a:solidFill>
              </a:rPr>
              <a:t> </a:t>
            </a:r>
            <a:r>
              <a:rPr lang="id-ID" sz="2000" b="1" dirty="0" smtClean="0">
                <a:solidFill>
                  <a:srgbClr val="FFFFFF"/>
                </a:solidFill>
              </a:rPr>
              <a:t>M</a:t>
            </a:r>
            <a:r>
              <a:rPr lang="en-US" sz="2000" b="1" dirty="0" err="1" smtClean="0">
                <a:solidFill>
                  <a:srgbClr val="FFFFFF"/>
                </a:solidFill>
              </a:rPr>
              <a:t>obile</a:t>
            </a:r>
            <a:r>
              <a:rPr lang="en-US" sz="2000" b="1" dirty="0" smtClean="0">
                <a:solidFill>
                  <a:srgbClr val="FFFFFF"/>
                </a:solidFill>
              </a:rPr>
              <a:t> </a:t>
            </a:r>
            <a:r>
              <a:rPr lang="id-ID" sz="2000" b="1" dirty="0" smtClean="0">
                <a:solidFill>
                  <a:srgbClr val="FFFFFF"/>
                </a:solidFill>
              </a:rPr>
              <a:t>C</a:t>
            </a:r>
            <a:r>
              <a:rPr lang="en-US" sz="2000" b="1" dirty="0" err="1" smtClean="0">
                <a:solidFill>
                  <a:srgbClr val="FFFFFF"/>
                </a:solidFill>
              </a:rPr>
              <a:t>ellular</a:t>
            </a:r>
            <a:r>
              <a:rPr lang="en-US" sz="2000" b="1" dirty="0" smtClean="0">
                <a:solidFill>
                  <a:srgbClr val="FFFFFF"/>
                </a:solidFill>
              </a:rPr>
              <a:t> </a:t>
            </a:r>
            <a:r>
              <a:rPr lang="id-ID" sz="2000" b="1" dirty="0" smtClean="0">
                <a:solidFill>
                  <a:srgbClr val="FFFFFF"/>
                </a:solidFill>
              </a:rPr>
              <a:t>N</a:t>
            </a:r>
            <a:r>
              <a:rPr lang="en-US" sz="2000" b="1" dirty="0" err="1" smtClean="0">
                <a:solidFill>
                  <a:srgbClr val="FFFFFF"/>
                </a:solidFill>
              </a:rPr>
              <a:t>etwork</a:t>
            </a:r>
            <a:r>
              <a:rPr lang="en-US" sz="2000" b="1" dirty="0" smtClean="0">
                <a:solidFill>
                  <a:srgbClr val="FFFFFF"/>
                </a:solidFill>
              </a:rPr>
              <a:t> </a:t>
            </a:r>
            <a:r>
              <a:rPr lang="id-ID" sz="2000" b="1" dirty="0" smtClean="0">
                <a:solidFill>
                  <a:srgbClr val="FFFFFF"/>
                </a:solidFill>
              </a:rPr>
              <a:t>                </a:t>
            </a:r>
            <a:r>
              <a:rPr lang="id-ID" sz="2400" b="1" dirty="0" smtClean="0">
                <a:solidFill>
                  <a:schemeClr val="bg1"/>
                </a:solidFill>
              </a:rPr>
              <a:t>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911424" y="836712"/>
            <a:ext cx="11017224" cy="461665"/>
          </a:xfrm>
          <a:prstGeom prst="rect">
            <a:avLst/>
          </a:prstGeom>
        </p:spPr>
        <p:txBody>
          <a:bodyPr wrap="square">
            <a:spAutoFit/>
          </a:bodyPr>
          <a:lstStyle/>
          <a:p>
            <a:r>
              <a:rPr lang="id-ID" sz="2000" b="1" dirty="0" smtClean="0">
                <a:solidFill>
                  <a:srgbClr val="FFFFFF"/>
                </a:solidFill>
              </a:rPr>
              <a:t>P</a:t>
            </a:r>
            <a:r>
              <a:rPr lang="en-US" sz="2000" b="1" dirty="0" err="1" smtClean="0">
                <a:solidFill>
                  <a:srgbClr val="FFFFFF"/>
                </a:solidFill>
              </a:rPr>
              <a:t>roto</a:t>
            </a:r>
            <a:r>
              <a:rPr lang="id-ID" sz="2000" b="1" dirty="0" smtClean="0">
                <a:solidFill>
                  <a:srgbClr val="FFFFFF"/>
                </a:solidFill>
              </a:rPr>
              <a:t>k</a:t>
            </a:r>
            <a:r>
              <a:rPr lang="en-US" sz="2000" b="1" dirty="0" err="1" smtClean="0">
                <a:solidFill>
                  <a:srgbClr val="FFFFFF"/>
                </a:solidFill>
              </a:rPr>
              <a:t>ol</a:t>
            </a:r>
            <a:r>
              <a:rPr lang="en-US" sz="2000" b="1" dirty="0" smtClean="0">
                <a:solidFill>
                  <a:srgbClr val="FFFFFF"/>
                </a:solidFill>
              </a:rPr>
              <a:t> </a:t>
            </a:r>
            <a:r>
              <a:rPr lang="en-US" sz="2000" b="1" dirty="0" err="1" smtClean="0">
                <a:solidFill>
                  <a:srgbClr val="FFFFFF"/>
                </a:solidFill>
              </a:rPr>
              <a:t>dan</a:t>
            </a:r>
            <a:r>
              <a:rPr lang="en-US" sz="2000" b="1" dirty="0" smtClean="0">
                <a:solidFill>
                  <a:srgbClr val="FFFFFF"/>
                </a:solidFill>
              </a:rPr>
              <a:t> </a:t>
            </a:r>
            <a:r>
              <a:rPr lang="id-ID" sz="2000" b="1" dirty="0" smtClean="0">
                <a:solidFill>
                  <a:srgbClr val="FFFFFF"/>
                </a:solidFill>
              </a:rPr>
              <a:t>F</a:t>
            </a:r>
            <a:r>
              <a:rPr lang="en-US" sz="2000" b="1" dirty="0" err="1" smtClean="0">
                <a:solidFill>
                  <a:srgbClr val="FFFFFF"/>
                </a:solidFill>
              </a:rPr>
              <a:t>itur-fitur</a:t>
            </a:r>
            <a:r>
              <a:rPr lang="en-US" sz="2000" b="1" dirty="0" smtClean="0">
                <a:solidFill>
                  <a:srgbClr val="FFFFFF"/>
                </a:solidFill>
              </a:rPr>
              <a:t> </a:t>
            </a:r>
            <a:r>
              <a:rPr lang="id-ID" sz="2000" b="1" dirty="0" smtClean="0">
                <a:solidFill>
                  <a:srgbClr val="FFFFFF"/>
                </a:solidFill>
              </a:rPr>
              <a:t>M</a:t>
            </a:r>
            <a:r>
              <a:rPr lang="en-US" sz="2000" b="1" dirty="0" err="1" smtClean="0">
                <a:solidFill>
                  <a:srgbClr val="FFFFFF"/>
                </a:solidFill>
              </a:rPr>
              <a:t>obile</a:t>
            </a:r>
            <a:r>
              <a:rPr lang="en-US" sz="2000" b="1" dirty="0" smtClean="0">
                <a:solidFill>
                  <a:srgbClr val="FFFFFF"/>
                </a:solidFill>
              </a:rPr>
              <a:t> </a:t>
            </a:r>
            <a:r>
              <a:rPr lang="id-ID" sz="2000" b="1" dirty="0" smtClean="0">
                <a:solidFill>
                  <a:srgbClr val="FFFFFF"/>
                </a:solidFill>
              </a:rPr>
              <a:t>C</a:t>
            </a:r>
            <a:r>
              <a:rPr lang="en-US" sz="2000" b="1" dirty="0" err="1" smtClean="0">
                <a:solidFill>
                  <a:srgbClr val="FFFFFF"/>
                </a:solidFill>
              </a:rPr>
              <a:t>ellular</a:t>
            </a:r>
            <a:r>
              <a:rPr lang="en-US" sz="2000" b="1" dirty="0" smtClean="0">
                <a:solidFill>
                  <a:srgbClr val="FFFFFF"/>
                </a:solidFill>
              </a:rPr>
              <a:t> </a:t>
            </a:r>
            <a:r>
              <a:rPr lang="id-ID" sz="2000" b="1" dirty="0" smtClean="0">
                <a:solidFill>
                  <a:srgbClr val="FFFFFF"/>
                </a:solidFill>
              </a:rPr>
              <a:t>N</a:t>
            </a:r>
            <a:r>
              <a:rPr lang="en-US" sz="2000" b="1" dirty="0" err="1" smtClean="0">
                <a:solidFill>
                  <a:srgbClr val="FFFFFF"/>
                </a:solidFill>
              </a:rPr>
              <a:t>etwork</a:t>
            </a:r>
            <a:r>
              <a:rPr lang="en-US" sz="2000" b="1" dirty="0" smtClean="0">
                <a:solidFill>
                  <a:srgbClr val="FFFFFF"/>
                </a:solidFill>
              </a:rPr>
              <a:t> </a:t>
            </a:r>
            <a:r>
              <a:rPr lang="id-ID" sz="2000" b="1" dirty="0" smtClean="0">
                <a:solidFill>
                  <a:srgbClr val="FFFFFF"/>
                </a:solidFill>
              </a:rPr>
              <a:t>                </a:t>
            </a:r>
            <a:r>
              <a:rPr lang="id-ID" sz="2400" b="1" dirty="0" smtClean="0">
                <a:solidFill>
                  <a:schemeClr val="bg1"/>
                </a:solidFill>
              </a:rPr>
              <a:t>Junior Mobile Programmer</a:t>
            </a:r>
            <a:endParaRPr lang="en-US" sz="2400" dirty="0">
              <a:solidFill>
                <a:schemeClr val="bg1"/>
              </a:solidFill>
              <a:latin typeface="+mj-lt"/>
            </a:endParaRPr>
          </a:p>
        </p:txBody>
      </p:sp>
      <p:pic>
        <p:nvPicPr>
          <p:cNvPr id="93185" name="Picture 1"/>
          <p:cNvPicPr>
            <a:picLocks noChangeAspect="1" noChangeArrowheads="1"/>
          </p:cNvPicPr>
          <p:nvPr/>
        </p:nvPicPr>
        <p:blipFill>
          <a:blip r:embed="rId3"/>
          <a:srcRect/>
          <a:stretch>
            <a:fillRect/>
          </a:stretch>
        </p:blipFill>
        <p:spPr bwMode="auto">
          <a:xfrm>
            <a:off x="2279576" y="1647972"/>
            <a:ext cx="7215238" cy="4805364"/>
          </a:xfrm>
          <a:prstGeom prst="rect">
            <a:avLst/>
          </a:prstGeom>
          <a:noFill/>
          <a:ln w="9525">
            <a:noFill/>
            <a:miter lim="800000"/>
            <a:headEnd/>
            <a:tailEnd/>
          </a:ln>
          <a:effectLst/>
        </p:spPr>
      </p:pic>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911424" y="836712"/>
            <a:ext cx="11017224" cy="461665"/>
          </a:xfrm>
          <a:prstGeom prst="rect">
            <a:avLst/>
          </a:prstGeom>
        </p:spPr>
        <p:txBody>
          <a:bodyPr wrap="square">
            <a:spAutoFit/>
          </a:bodyPr>
          <a:lstStyle/>
          <a:p>
            <a:r>
              <a:rPr lang="id-ID" sz="2000" b="1" dirty="0" smtClean="0">
                <a:solidFill>
                  <a:srgbClr val="FFFFFF"/>
                </a:solidFill>
              </a:rPr>
              <a:t>P</a:t>
            </a:r>
            <a:r>
              <a:rPr lang="en-US" sz="2000" b="1" dirty="0" err="1" smtClean="0">
                <a:solidFill>
                  <a:srgbClr val="FFFFFF"/>
                </a:solidFill>
              </a:rPr>
              <a:t>roto</a:t>
            </a:r>
            <a:r>
              <a:rPr lang="id-ID" sz="2000" b="1" dirty="0" smtClean="0">
                <a:solidFill>
                  <a:srgbClr val="FFFFFF"/>
                </a:solidFill>
              </a:rPr>
              <a:t>k</a:t>
            </a:r>
            <a:r>
              <a:rPr lang="en-US" sz="2000" b="1" dirty="0" err="1" smtClean="0">
                <a:solidFill>
                  <a:srgbClr val="FFFFFF"/>
                </a:solidFill>
              </a:rPr>
              <a:t>ol</a:t>
            </a:r>
            <a:r>
              <a:rPr lang="en-US" sz="2000" b="1" dirty="0" smtClean="0">
                <a:solidFill>
                  <a:srgbClr val="FFFFFF"/>
                </a:solidFill>
              </a:rPr>
              <a:t> </a:t>
            </a:r>
            <a:r>
              <a:rPr lang="en-US" sz="2000" b="1" dirty="0" err="1" smtClean="0">
                <a:solidFill>
                  <a:srgbClr val="FFFFFF"/>
                </a:solidFill>
              </a:rPr>
              <a:t>dan</a:t>
            </a:r>
            <a:r>
              <a:rPr lang="en-US" sz="2000" b="1" dirty="0" smtClean="0">
                <a:solidFill>
                  <a:srgbClr val="FFFFFF"/>
                </a:solidFill>
              </a:rPr>
              <a:t> </a:t>
            </a:r>
            <a:r>
              <a:rPr lang="id-ID" sz="2000" b="1" dirty="0" smtClean="0">
                <a:solidFill>
                  <a:srgbClr val="FFFFFF"/>
                </a:solidFill>
              </a:rPr>
              <a:t>F</a:t>
            </a:r>
            <a:r>
              <a:rPr lang="en-US" sz="2000" b="1" dirty="0" err="1" smtClean="0">
                <a:solidFill>
                  <a:srgbClr val="FFFFFF"/>
                </a:solidFill>
              </a:rPr>
              <a:t>itur-fitur</a:t>
            </a:r>
            <a:r>
              <a:rPr lang="en-US" sz="2000" b="1" dirty="0" smtClean="0">
                <a:solidFill>
                  <a:srgbClr val="FFFFFF"/>
                </a:solidFill>
              </a:rPr>
              <a:t> </a:t>
            </a:r>
            <a:r>
              <a:rPr lang="id-ID" sz="2000" b="1" dirty="0" smtClean="0">
                <a:solidFill>
                  <a:srgbClr val="FFFFFF"/>
                </a:solidFill>
              </a:rPr>
              <a:t>M</a:t>
            </a:r>
            <a:r>
              <a:rPr lang="en-US" sz="2000" b="1" dirty="0" err="1" smtClean="0">
                <a:solidFill>
                  <a:srgbClr val="FFFFFF"/>
                </a:solidFill>
              </a:rPr>
              <a:t>obile</a:t>
            </a:r>
            <a:r>
              <a:rPr lang="en-US" sz="2000" b="1" dirty="0" smtClean="0">
                <a:solidFill>
                  <a:srgbClr val="FFFFFF"/>
                </a:solidFill>
              </a:rPr>
              <a:t> </a:t>
            </a:r>
            <a:r>
              <a:rPr lang="id-ID" sz="2000" b="1" dirty="0" smtClean="0">
                <a:solidFill>
                  <a:srgbClr val="FFFFFF"/>
                </a:solidFill>
              </a:rPr>
              <a:t>C</a:t>
            </a:r>
            <a:r>
              <a:rPr lang="en-US" sz="2000" b="1" dirty="0" err="1" smtClean="0">
                <a:solidFill>
                  <a:srgbClr val="FFFFFF"/>
                </a:solidFill>
              </a:rPr>
              <a:t>ellular</a:t>
            </a:r>
            <a:r>
              <a:rPr lang="en-US" sz="2000" b="1" dirty="0" smtClean="0">
                <a:solidFill>
                  <a:srgbClr val="FFFFFF"/>
                </a:solidFill>
              </a:rPr>
              <a:t> </a:t>
            </a:r>
            <a:r>
              <a:rPr lang="id-ID" sz="2000" b="1" dirty="0" smtClean="0">
                <a:solidFill>
                  <a:srgbClr val="FFFFFF"/>
                </a:solidFill>
              </a:rPr>
              <a:t>N</a:t>
            </a:r>
            <a:r>
              <a:rPr lang="en-US" sz="2000" b="1" dirty="0" err="1" smtClean="0">
                <a:solidFill>
                  <a:srgbClr val="FFFFFF"/>
                </a:solidFill>
              </a:rPr>
              <a:t>etwork</a:t>
            </a:r>
            <a:r>
              <a:rPr lang="en-US" sz="2000" b="1" dirty="0" smtClean="0">
                <a:solidFill>
                  <a:srgbClr val="FFFFFF"/>
                </a:solidFill>
              </a:rPr>
              <a:t> </a:t>
            </a:r>
            <a:r>
              <a:rPr lang="id-ID" sz="2000" b="1" dirty="0" smtClean="0">
                <a:solidFill>
                  <a:srgbClr val="FFFFFF"/>
                </a:solidFill>
              </a:rPr>
              <a:t>                </a:t>
            </a:r>
            <a:r>
              <a:rPr lang="id-ID" sz="2400" b="1" dirty="0" smtClean="0">
                <a:solidFill>
                  <a:schemeClr val="bg1"/>
                </a:solidFill>
              </a:rPr>
              <a:t>Junior Mobile Programmer</a:t>
            </a:r>
            <a:endParaRPr lang="en-US" sz="2400" dirty="0">
              <a:solidFill>
                <a:schemeClr val="bg1"/>
              </a:solidFill>
              <a:latin typeface="+mj-lt"/>
            </a:endParaRPr>
          </a:p>
        </p:txBody>
      </p:sp>
      <p:sp>
        <p:nvSpPr>
          <p:cNvPr id="4" name="Rectangle 3"/>
          <p:cNvSpPr/>
          <p:nvPr/>
        </p:nvSpPr>
        <p:spPr>
          <a:xfrm>
            <a:off x="914255" y="1517878"/>
            <a:ext cx="9787006" cy="4647426"/>
          </a:xfrm>
          <a:prstGeom prst="rect">
            <a:avLst/>
          </a:prstGeom>
        </p:spPr>
        <p:txBody>
          <a:bodyPr wrap="square">
            <a:spAutoFit/>
          </a:bodyPr>
          <a:lstStyle/>
          <a:p>
            <a:pPr algn="just">
              <a:spcAft>
                <a:spcPts val="1200"/>
              </a:spcAft>
            </a:pPr>
            <a:r>
              <a:rPr lang="id-ID" sz="2400" dirty="0" smtClean="0"/>
              <a:t>Yang termasuk teknologi dan protokol pada </a:t>
            </a:r>
            <a:r>
              <a:rPr lang="id-ID" sz="2400" b="1" dirty="0" smtClean="0"/>
              <a:t>1G</a:t>
            </a:r>
            <a:r>
              <a:rPr lang="id-ID" sz="2400" dirty="0" smtClean="0"/>
              <a:t> yakni:</a:t>
            </a:r>
          </a:p>
          <a:p>
            <a:pPr marL="457200" indent="-457200" algn="just">
              <a:spcAft>
                <a:spcPts val="1200"/>
              </a:spcAft>
              <a:buFont typeface="+mj-lt"/>
              <a:buAutoNum type="arabicPeriod"/>
            </a:pPr>
            <a:r>
              <a:rPr lang="id-ID" sz="2400" dirty="0" smtClean="0"/>
              <a:t>AMPS (Advanced Mobile Phone Service) atau IS-136</a:t>
            </a:r>
          </a:p>
          <a:p>
            <a:pPr marL="457200" indent="-457200" algn="just">
              <a:spcAft>
                <a:spcPts val="1200"/>
              </a:spcAft>
              <a:buFont typeface="+mj-lt"/>
              <a:buAutoNum type="arabicPeriod"/>
            </a:pPr>
            <a:r>
              <a:rPr lang="id-ID" sz="2400" dirty="0" smtClean="0"/>
              <a:t>NMT ( Nordic Mobile Telephony)</a:t>
            </a:r>
          </a:p>
          <a:p>
            <a:pPr marL="457200" indent="-457200" algn="just">
              <a:spcAft>
                <a:spcPts val="1200"/>
              </a:spcAft>
              <a:buFont typeface="+mj-lt"/>
              <a:buAutoNum type="arabicPeriod"/>
            </a:pPr>
            <a:r>
              <a:rPr lang="id-ID" sz="2400" dirty="0" smtClean="0"/>
              <a:t>HICAP</a:t>
            </a:r>
          </a:p>
          <a:p>
            <a:pPr marL="457200" indent="-457200" algn="just">
              <a:spcAft>
                <a:spcPts val="1200"/>
              </a:spcAft>
              <a:buFont typeface="+mj-lt"/>
              <a:buAutoNum type="arabicPeriod"/>
            </a:pPr>
            <a:r>
              <a:rPr lang="id-ID" sz="2400" dirty="0" smtClean="0"/>
              <a:t>TACS</a:t>
            </a:r>
          </a:p>
          <a:p>
            <a:pPr marL="457200" indent="-457200" algn="just">
              <a:spcAft>
                <a:spcPts val="1200"/>
              </a:spcAft>
              <a:buFont typeface="+mj-lt"/>
              <a:buAutoNum type="arabicPeriod"/>
            </a:pPr>
            <a:r>
              <a:rPr lang="id-ID" sz="2400" dirty="0" smtClean="0"/>
              <a:t>C 450</a:t>
            </a:r>
          </a:p>
          <a:p>
            <a:pPr marL="457200" indent="-457200" algn="just">
              <a:spcAft>
                <a:spcPts val="1200"/>
              </a:spcAft>
              <a:buFont typeface="+mj-lt"/>
              <a:buAutoNum type="arabicPeriod"/>
            </a:pPr>
            <a:r>
              <a:rPr lang="id-ID" sz="2400" dirty="0" smtClean="0"/>
              <a:t>C-Netz</a:t>
            </a:r>
          </a:p>
          <a:p>
            <a:pPr marL="457200" indent="-457200" algn="just">
              <a:spcAft>
                <a:spcPts val="1200"/>
              </a:spcAft>
              <a:buFont typeface="+mj-lt"/>
              <a:buAutoNum type="arabicPeriod"/>
            </a:pPr>
            <a:r>
              <a:rPr lang="id-ID" sz="2400" dirty="0" smtClean="0"/>
              <a:t>Mobitex</a:t>
            </a:r>
          </a:p>
          <a:p>
            <a:pPr marL="457200" indent="-457200" algn="just">
              <a:spcAft>
                <a:spcPts val="1200"/>
              </a:spcAft>
              <a:buFont typeface="+mj-lt"/>
              <a:buAutoNum type="arabicPeriod"/>
            </a:pPr>
            <a:r>
              <a:rPr lang="id-ID" sz="2400" dirty="0" smtClean="0"/>
              <a:t>DataTAC</a:t>
            </a:r>
            <a:endParaRPr lang="id-ID" sz="2400"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911424" y="836712"/>
            <a:ext cx="11017224" cy="461665"/>
          </a:xfrm>
          <a:prstGeom prst="rect">
            <a:avLst/>
          </a:prstGeom>
        </p:spPr>
        <p:txBody>
          <a:bodyPr wrap="square">
            <a:spAutoFit/>
          </a:bodyPr>
          <a:lstStyle/>
          <a:p>
            <a:r>
              <a:rPr lang="id-ID" sz="2000" b="1" dirty="0" smtClean="0">
                <a:solidFill>
                  <a:srgbClr val="FFFFFF"/>
                </a:solidFill>
              </a:rPr>
              <a:t>P</a:t>
            </a:r>
            <a:r>
              <a:rPr lang="en-US" sz="2000" b="1" dirty="0" err="1" smtClean="0">
                <a:solidFill>
                  <a:srgbClr val="FFFFFF"/>
                </a:solidFill>
              </a:rPr>
              <a:t>roto</a:t>
            </a:r>
            <a:r>
              <a:rPr lang="id-ID" sz="2000" b="1" dirty="0" smtClean="0">
                <a:solidFill>
                  <a:srgbClr val="FFFFFF"/>
                </a:solidFill>
              </a:rPr>
              <a:t>k</a:t>
            </a:r>
            <a:r>
              <a:rPr lang="en-US" sz="2000" b="1" dirty="0" err="1" smtClean="0">
                <a:solidFill>
                  <a:srgbClr val="FFFFFF"/>
                </a:solidFill>
              </a:rPr>
              <a:t>ol</a:t>
            </a:r>
            <a:r>
              <a:rPr lang="en-US" sz="2000" b="1" dirty="0" smtClean="0">
                <a:solidFill>
                  <a:srgbClr val="FFFFFF"/>
                </a:solidFill>
              </a:rPr>
              <a:t> </a:t>
            </a:r>
            <a:r>
              <a:rPr lang="en-US" sz="2000" b="1" dirty="0" err="1" smtClean="0">
                <a:solidFill>
                  <a:srgbClr val="FFFFFF"/>
                </a:solidFill>
              </a:rPr>
              <a:t>dan</a:t>
            </a:r>
            <a:r>
              <a:rPr lang="en-US" sz="2000" b="1" dirty="0" smtClean="0">
                <a:solidFill>
                  <a:srgbClr val="FFFFFF"/>
                </a:solidFill>
              </a:rPr>
              <a:t> </a:t>
            </a:r>
            <a:r>
              <a:rPr lang="id-ID" sz="2000" b="1" dirty="0" smtClean="0">
                <a:solidFill>
                  <a:srgbClr val="FFFFFF"/>
                </a:solidFill>
              </a:rPr>
              <a:t>F</a:t>
            </a:r>
            <a:r>
              <a:rPr lang="en-US" sz="2000" b="1" dirty="0" err="1" smtClean="0">
                <a:solidFill>
                  <a:srgbClr val="FFFFFF"/>
                </a:solidFill>
              </a:rPr>
              <a:t>itur-fitur</a:t>
            </a:r>
            <a:r>
              <a:rPr lang="en-US" sz="2000" b="1" dirty="0" smtClean="0">
                <a:solidFill>
                  <a:srgbClr val="FFFFFF"/>
                </a:solidFill>
              </a:rPr>
              <a:t> </a:t>
            </a:r>
            <a:r>
              <a:rPr lang="id-ID" sz="2000" b="1" dirty="0" smtClean="0">
                <a:solidFill>
                  <a:srgbClr val="FFFFFF"/>
                </a:solidFill>
              </a:rPr>
              <a:t>M</a:t>
            </a:r>
            <a:r>
              <a:rPr lang="en-US" sz="2000" b="1" dirty="0" err="1" smtClean="0">
                <a:solidFill>
                  <a:srgbClr val="FFFFFF"/>
                </a:solidFill>
              </a:rPr>
              <a:t>obile</a:t>
            </a:r>
            <a:r>
              <a:rPr lang="en-US" sz="2000" b="1" dirty="0" smtClean="0">
                <a:solidFill>
                  <a:srgbClr val="FFFFFF"/>
                </a:solidFill>
              </a:rPr>
              <a:t> </a:t>
            </a:r>
            <a:r>
              <a:rPr lang="id-ID" sz="2000" b="1" dirty="0" smtClean="0">
                <a:solidFill>
                  <a:srgbClr val="FFFFFF"/>
                </a:solidFill>
              </a:rPr>
              <a:t>C</a:t>
            </a:r>
            <a:r>
              <a:rPr lang="en-US" sz="2000" b="1" dirty="0" err="1" smtClean="0">
                <a:solidFill>
                  <a:srgbClr val="FFFFFF"/>
                </a:solidFill>
              </a:rPr>
              <a:t>ellular</a:t>
            </a:r>
            <a:r>
              <a:rPr lang="en-US" sz="2000" b="1" dirty="0" smtClean="0">
                <a:solidFill>
                  <a:srgbClr val="FFFFFF"/>
                </a:solidFill>
              </a:rPr>
              <a:t> </a:t>
            </a:r>
            <a:r>
              <a:rPr lang="id-ID" sz="2000" b="1" dirty="0" smtClean="0">
                <a:solidFill>
                  <a:srgbClr val="FFFFFF"/>
                </a:solidFill>
              </a:rPr>
              <a:t>N</a:t>
            </a:r>
            <a:r>
              <a:rPr lang="en-US" sz="2000" b="1" dirty="0" err="1" smtClean="0">
                <a:solidFill>
                  <a:srgbClr val="FFFFFF"/>
                </a:solidFill>
              </a:rPr>
              <a:t>etwork</a:t>
            </a:r>
            <a:r>
              <a:rPr lang="en-US" sz="2000" b="1" dirty="0" smtClean="0">
                <a:solidFill>
                  <a:srgbClr val="FFFFFF"/>
                </a:solidFill>
              </a:rPr>
              <a:t> </a:t>
            </a:r>
            <a:r>
              <a:rPr lang="id-ID" sz="2000" b="1" dirty="0" smtClean="0">
                <a:solidFill>
                  <a:srgbClr val="FFFFFF"/>
                </a:solidFill>
              </a:rPr>
              <a:t>                </a:t>
            </a:r>
            <a:r>
              <a:rPr lang="id-ID" sz="2400" b="1" dirty="0" smtClean="0">
                <a:solidFill>
                  <a:schemeClr val="bg1"/>
                </a:solidFill>
              </a:rPr>
              <a:t>Junior Mobile Programmer</a:t>
            </a:r>
            <a:endParaRPr lang="en-US" sz="2400" dirty="0">
              <a:solidFill>
                <a:schemeClr val="bg1"/>
              </a:solidFill>
              <a:latin typeface="+mj-lt"/>
            </a:endParaRPr>
          </a:p>
        </p:txBody>
      </p:sp>
      <p:sp>
        <p:nvSpPr>
          <p:cNvPr id="4" name="Rectangle 3"/>
          <p:cNvSpPr/>
          <p:nvPr/>
        </p:nvSpPr>
        <p:spPr>
          <a:xfrm>
            <a:off x="911424" y="1499300"/>
            <a:ext cx="9787006" cy="2031325"/>
          </a:xfrm>
          <a:prstGeom prst="rect">
            <a:avLst/>
          </a:prstGeom>
        </p:spPr>
        <p:txBody>
          <a:bodyPr wrap="square">
            <a:spAutoFit/>
          </a:bodyPr>
          <a:lstStyle/>
          <a:p>
            <a:pPr algn="just">
              <a:spcAft>
                <a:spcPts val="1200"/>
              </a:spcAft>
            </a:pPr>
            <a:r>
              <a:rPr lang="id-ID" sz="2400" dirty="0" smtClean="0"/>
              <a:t>Yang termasuk teknologi dan protokol pada  2G yakni:</a:t>
            </a:r>
          </a:p>
          <a:p>
            <a:pPr marL="457200" indent="-457200" algn="just">
              <a:spcAft>
                <a:spcPts val="1200"/>
              </a:spcAft>
              <a:buFont typeface="+mj-lt"/>
              <a:buAutoNum type="arabicPeriod"/>
            </a:pPr>
            <a:r>
              <a:rPr lang="id-ID" sz="2400" dirty="0" smtClean="0"/>
              <a:t>Global System for Mobile (GSM)</a:t>
            </a:r>
          </a:p>
          <a:p>
            <a:pPr marL="457200" indent="-457200" algn="just">
              <a:spcAft>
                <a:spcPts val="1200"/>
              </a:spcAft>
              <a:buFont typeface="+mj-lt"/>
              <a:buAutoNum type="arabicPeriod"/>
            </a:pPr>
            <a:r>
              <a:rPr lang="id-ID" sz="2400" dirty="0" smtClean="0"/>
              <a:t>General Packet Radio Service (GPRS)</a:t>
            </a:r>
          </a:p>
          <a:p>
            <a:pPr marL="457200" indent="-457200" algn="just">
              <a:spcAft>
                <a:spcPts val="1200"/>
              </a:spcAft>
              <a:buFont typeface="+mj-lt"/>
              <a:buAutoNum type="arabicPeriod"/>
            </a:pPr>
            <a:r>
              <a:rPr lang="en-US" sz="2400" dirty="0" smtClean="0"/>
              <a:t>Enhanced Data Rates for GSM Evolution</a:t>
            </a:r>
            <a:r>
              <a:rPr lang="id-ID" sz="2400" dirty="0" smtClean="0"/>
              <a:t> (EDGE)</a:t>
            </a:r>
            <a:endParaRPr lang="id-ID" sz="2400"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911424" y="836712"/>
            <a:ext cx="11017224" cy="461665"/>
          </a:xfrm>
          <a:prstGeom prst="rect">
            <a:avLst/>
          </a:prstGeom>
        </p:spPr>
        <p:txBody>
          <a:bodyPr wrap="square">
            <a:spAutoFit/>
          </a:bodyPr>
          <a:lstStyle/>
          <a:p>
            <a:r>
              <a:rPr lang="id-ID" sz="2000" b="1" dirty="0" smtClean="0">
                <a:solidFill>
                  <a:srgbClr val="FFFFFF"/>
                </a:solidFill>
              </a:rPr>
              <a:t>P</a:t>
            </a:r>
            <a:r>
              <a:rPr lang="en-US" sz="2000" b="1" dirty="0" err="1" smtClean="0">
                <a:solidFill>
                  <a:srgbClr val="FFFFFF"/>
                </a:solidFill>
              </a:rPr>
              <a:t>roto</a:t>
            </a:r>
            <a:r>
              <a:rPr lang="id-ID" sz="2000" b="1" dirty="0" smtClean="0">
                <a:solidFill>
                  <a:srgbClr val="FFFFFF"/>
                </a:solidFill>
              </a:rPr>
              <a:t>k</a:t>
            </a:r>
            <a:r>
              <a:rPr lang="en-US" sz="2000" b="1" dirty="0" err="1" smtClean="0">
                <a:solidFill>
                  <a:srgbClr val="FFFFFF"/>
                </a:solidFill>
              </a:rPr>
              <a:t>ol</a:t>
            </a:r>
            <a:r>
              <a:rPr lang="en-US" sz="2000" b="1" dirty="0" smtClean="0">
                <a:solidFill>
                  <a:srgbClr val="FFFFFF"/>
                </a:solidFill>
              </a:rPr>
              <a:t> </a:t>
            </a:r>
            <a:r>
              <a:rPr lang="en-US" sz="2000" b="1" dirty="0" err="1" smtClean="0">
                <a:solidFill>
                  <a:srgbClr val="FFFFFF"/>
                </a:solidFill>
              </a:rPr>
              <a:t>dan</a:t>
            </a:r>
            <a:r>
              <a:rPr lang="en-US" sz="2000" b="1" dirty="0" smtClean="0">
                <a:solidFill>
                  <a:srgbClr val="FFFFFF"/>
                </a:solidFill>
              </a:rPr>
              <a:t> </a:t>
            </a:r>
            <a:r>
              <a:rPr lang="id-ID" sz="2000" b="1" dirty="0" smtClean="0">
                <a:solidFill>
                  <a:srgbClr val="FFFFFF"/>
                </a:solidFill>
              </a:rPr>
              <a:t>F</a:t>
            </a:r>
            <a:r>
              <a:rPr lang="en-US" sz="2000" b="1" dirty="0" err="1" smtClean="0">
                <a:solidFill>
                  <a:srgbClr val="FFFFFF"/>
                </a:solidFill>
              </a:rPr>
              <a:t>itur-fitur</a:t>
            </a:r>
            <a:r>
              <a:rPr lang="en-US" sz="2000" b="1" dirty="0" smtClean="0">
                <a:solidFill>
                  <a:srgbClr val="FFFFFF"/>
                </a:solidFill>
              </a:rPr>
              <a:t> </a:t>
            </a:r>
            <a:r>
              <a:rPr lang="id-ID" sz="2000" b="1" dirty="0" smtClean="0">
                <a:solidFill>
                  <a:srgbClr val="FFFFFF"/>
                </a:solidFill>
              </a:rPr>
              <a:t>M</a:t>
            </a:r>
            <a:r>
              <a:rPr lang="en-US" sz="2000" b="1" dirty="0" err="1" smtClean="0">
                <a:solidFill>
                  <a:srgbClr val="FFFFFF"/>
                </a:solidFill>
              </a:rPr>
              <a:t>obile</a:t>
            </a:r>
            <a:r>
              <a:rPr lang="en-US" sz="2000" b="1" dirty="0" smtClean="0">
                <a:solidFill>
                  <a:srgbClr val="FFFFFF"/>
                </a:solidFill>
              </a:rPr>
              <a:t> </a:t>
            </a:r>
            <a:r>
              <a:rPr lang="id-ID" sz="2000" b="1" dirty="0" smtClean="0">
                <a:solidFill>
                  <a:srgbClr val="FFFFFF"/>
                </a:solidFill>
              </a:rPr>
              <a:t>C</a:t>
            </a:r>
            <a:r>
              <a:rPr lang="en-US" sz="2000" b="1" dirty="0" err="1" smtClean="0">
                <a:solidFill>
                  <a:srgbClr val="FFFFFF"/>
                </a:solidFill>
              </a:rPr>
              <a:t>ellular</a:t>
            </a:r>
            <a:r>
              <a:rPr lang="en-US" sz="2000" b="1" dirty="0" smtClean="0">
                <a:solidFill>
                  <a:srgbClr val="FFFFFF"/>
                </a:solidFill>
              </a:rPr>
              <a:t> </a:t>
            </a:r>
            <a:r>
              <a:rPr lang="id-ID" sz="2000" b="1" dirty="0" smtClean="0">
                <a:solidFill>
                  <a:srgbClr val="FFFFFF"/>
                </a:solidFill>
              </a:rPr>
              <a:t>N</a:t>
            </a:r>
            <a:r>
              <a:rPr lang="en-US" sz="2000" b="1" dirty="0" err="1" smtClean="0">
                <a:solidFill>
                  <a:srgbClr val="FFFFFF"/>
                </a:solidFill>
              </a:rPr>
              <a:t>etwork</a:t>
            </a:r>
            <a:r>
              <a:rPr lang="en-US" sz="2000" b="1" dirty="0" smtClean="0">
                <a:solidFill>
                  <a:srgbClr val="FFFFFF"/>
                </a:solidFill>
              </a:rPr>
              <a:t> </a:t>
            </a:r>
            <a:r>
              <a:rPr lang="id-ID" sz="2000" b="1" dirty="0" smtClean="0">
                <a:solidFill>
                  <a:srgbClr val="FFFFFF"/>
                </a:solidFill>
              </a:rPr>
              <a:t>                </a:t>
            </a:r>
            <a:r>
              <a:rPr lang="id-ID" sz="2400" b="1" dirty="0" smtClean="0">
                <a:solidFill>
                  <a:schemeClr val="bg1"/>
                </a:solidFill>
              </a:rPr>
              <a:t>Junior Mobile Programmer</a:t>
            </a:r>
            <a:endParaRPr lang="en-US" sz="2400" dirty="0">
              <a:solidFill>
                <a:schemeClr val="bg1"/>
              </a:solidFill>
              <a:latin typeface="+mj-lt"/>
            </a:endParaRPr>
          </a:p>
        </p:txBody>
      </p:sp>
      <p:sp>
        <p:nvSpPr>
          <p:cNvPr id="6" name="Rectangle 5"/>
          <p:cNvSpPr/>
          <p:nvPr/>
        </p:nvSpPr>
        <p:spPr>
          <a:xfrm>
            <a:off x="0" y="1340768"/>
            <a:ext cx="12192000" cy="5447645"/>
          </a:xfrm>
          <a:prstGeom prst="rect">
            <a:avLst/>
          </a:prstGeom>
        </p:spPr>
        <p:txBody>
          <a:bodyPr wrap="square">
            <a:spAutoFit/>
          </a:bodyPr>
          <a:lstStyle/>
          <a:p>
            <a:pPr>
              <a:spcAft>
                <a:spcPts val="600"/>
              </a:spcAft>
            </a:pPr>
            <a:r>
              <a:rPr lang="id-ID" b="1" dirty="0" smtClean="0"/>
              <a:t>Yang termasuk teknologi dan protokol pada  3G yakni</a:t>
            </a:r>
            <a:r>
              <a:rPr lang="id-ID" dirty="0" smtClean="0"/>
              <a:t>:</a:t>
            </a:r>
          </a:p>
          <a:p>
            <a:pPr marL="342900" indent="-342900">
              <a:spcAft>
                <a:spcPts val="600"/>
              </a:spcAft>
              <a:buFont typeface="+mj-lt"/>
              <a:buAutoNum type="arabicPeriod"/>
            </a:pPr>
            <a:r>
              <a:rPr lang="id-ID" dirty="0" smtClean="0"/>
              <a:t>EDGE (Enhanced Data Rates for Global/GSM Evolution) atau E-GPRS (Enhanced -General Packet Radio Services).</a:t>
            </a:r>
          </a:p>
          <a:p>
            <a:pPr marL="342900" indent="-342900">
              <a:spcAft>
                <a:spcPts val="600"/>
              </a:spcAft>
              <a:buFont typeface="+mj-lt"/>
              <a:buAutoNum type="arabicPeriod"/>
            </a:pPr>
            <a:r>
              <a:rPr lang="id-ID" dirty="0" smtClean="0"/>
              <a:t>W-CDMA (Wideband – Coded Division Multiple Access) atau UMTS (Universal Mobile Telecommunication System).</a:t>
            </a:r>
          </a:p>
          <a:p>
            <a:pPr marL="342900" indent="-342900">
              <a:spcAft>
                <a:spcPts val="600"/>
              </a:spcAft>
              <a:buFont typeface="+mj-lt"/>
              <a:buAutoNum type="arabicPeriod"/>
            </a:pPr>
            <a:r>
              <a:rPr lang="id-ID" dirty="0" smtClean="0"/>
              <a:t>CDMA2000-1X EV/DV (Evolution/Data/Voice) dan CDMA2000-1X EV-DO (Data Only)/ (Data Optimized) atau IS-856.</a:t>
            </a:r>
          </a:p>
          <a:p>
            <a:pPr marL="342900" indent="-342900">
              <a:spcAft>
                <a:spcPts val="600"/>
              </a:spcAft>
              <a:buFont typeface="+mj-lt"/>
              <a:buAutoNum type="arabicPeriod"/>
            </a:pPr>
            <a:r>
              <a:rPr lang="id-ID" dirty="0" smtClean="0"/>
              <a:t>TD-CDMA (Time Division Code Division Multiple Access) atau UMTS-TDD (Universal Mobile Telecommunication System – Time Division Duplexing)</a:t>
            </a:r>
          </a:p>
          <a:p>
            <a:pPr marL="342900" indent="-342900">
              <a:spcAft>
                <a:spcPts val="600"/>
              </a:spcAft>
              <a:buFont typeface="+mj-lt"/>
              <a:buAutoNum type="arabicPeriod"/>
            </a:pPr>
            <a:r>
              <a:rPr lang="id-ID" dirty="0" smtClean="0"/>
              <a:t>GAN (Generic Access Network) atau UMA (Unlicensed Mobile Access)</a:t>
            </a:r>
          </a:p>
          <a:p>
            <a:pPr marL="342900" indent="-342900">
              <a:spcAft>
                <a:spcPts val="600"/>
              </a:spcAft>
              <a:buFont typeface="+mj-lt"/>
              <a:buAutoNum type="arabicPeriod"/>
            </a:pPr>
            <a:r>
              <a:rPr lang="id-ID" dirty="0" smtClean="0"/>
              <a:t>HSPA (High-Speed Packet Access)</a:t>
            </a:r>
          </a:p>
          <a:p>
            <a:pPr marL="342900" indent="-342900">
              <a:spcAft>
                <a:spcPts val="600"/>
              </a:spcAft>
              <a:buFont typeface="+mj-lt"/>
              <a:buAutoNum type="arabicPeriod"/>
            </a:pPr>
            <a:r>
              <a:rPr lang="id-ID" dirty="0" smtClean="0"/>
              <a:t>HSDPA (High Speed Downlink Packet Access)</a:t>
            </a:r>
          </a:p>
          <a:p>
            <a:pPr marL="342900" indent="-342900">
              <a:spcAft>
                <a:spcPts val="600"/>
              </a:spcAft>
              <a:buFont typeface="+mj-lt"/>
              <a:buAutoNum type="arabicPeriod"/>
            </a:pPr>
            <a:r>
              <a:rPr lang="id-ID" dirty="0" smtClean="0"/>
              <a:t>HSUPA (High Speed Uplink Packet Access)</a:t>
            </a:r>
          </a:p>
          <a:p>
            <a:pPr marL="342900" indent="-342900">
              <a:spcAft>
                <a:spcPts val="600"/>
              </a:spcAft>
              <a:buFont typeface="+mj-lt"/>
              <a:buAutoNum type="arabicPeriod"/>
            </a:pPr>
            <a:r>
              <a:rPr lang="id-ID" dirty="0" smtClean="0"/>
              <a:t>HSPA+ (HSPA Evolution)</a:t>
            </a:r>
          </a:p>
          <a:p>
            <a:pPr marL="342900" indent="-342900">
              <a:spcAft>
                <a:spcPts val="600"/>
              </a:spcAft>
              <a:buFont typeface="+mj-lt"/>
              <a:buAutoNum type="arabicPeriod"/>
            </a:pPr>
            <a:r>
              <a:rPr lang="id-ID" dirty="0" smtClean="0"/>
              <a:t>FOMA (Freedom of Mobile Multimedia Access)</a:t>
            </a:r>
          </a:p>
          <a:p>
            <a:pPr marL="342900" indent="-342900">
              <a:spcAft>
                <a:spcPts val="600"/>
              </a:spcAft>
              <a:buFont typeface="+mj-lt"/>
              <a:buAutoNum type="arabicPeriod"/>
            </a:pPr>
            <a:r>
              <a:rPr lang="id-ID" dirty="0" smtClean="0"/>
              <a:t>HSOPA (High Speed OFDM Packet Access)</a:t>
            </a:r>
          </a:p>
          <a:p>
            <a:pPr marL="342900" indent="-342900">
              <a:spcAft>
                <a:spcPts val="600"/>
              </a:spcAft>
              <a:buFont typeface="+mj-lt"/>
              <a:buAutoNum type="arabicPeriod"/>
            </a:pPr>
            <a:r>
              <a:rPr lang="id-ID" dirty="0" smtClean="0"/>
              <a:t>TD-SCDMA (Time Division Synchronous Code Division Multiple Access)</a:t>
            </a:r>
            <a:endParaRPr lang="id-ID"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911424" y="836712"/>
            <a:ext cx="11017224" cy="461665"/>
          </a:xfrm>
          <a:prstGeom prst="rect">
            <a:avLst/>
          </a:prstGeom>
        </p:spPr>
        <p:txBody>
          <a:bodyPr wrap="square">
            <a:spAutoFit/>
          </a:bodyPr>
          <a:lstStyle/>
          <a:p>
            <a:r>
              <a:rPr lang="id-ID" sz="2000" b="1" dirty="0" smtClean="0">
                <a:solidFill>
                  <a:srgbClr val="FFFFFF"/>
                </a:solidFill>
              </a:rPr>
              <a:t>P</a:t>
            </a:r>
            <a:r>
              <a:rPr lang="en-US" sz="2000" b="1" dirty="0" err="1" smtClean="0">
                <a:solidFill>
                  <a:srgbClr val="FFFFFF"/>
                </a:solidFill>
              </a:rPr>
              <a:t>roto</a:t>
            </a:r>
            <a:r>
              <a:rPr lang="id-ID" sz="2000" b="1" dirty="0" smtClean="0">
                <a:solidFill>
                  <a:srgbClr val="FFFFFF"/>
                </a:solidFill>
              </a:rPr>
              <a:t>k</a:t>
            </a:r>
            <a:r>
              <a:rPr lang="en-US" sz="2000" b="1" dirty="0" err="1" smtClean="0">
                <a:solidFill>
                  <a:srgbClr val="FFFFFF"/>
                </a:solidFill>
              </a:rPr>
              <a:t>ol</a:t>
            </a:r>
            <a:r>
              <a:rPr lang="en-US" sz="2000" b="1" dirty="0" smtClean="0">
                <a:solidFill>
                  <a:srgbClr val="FFFFFF"/>
                </a:solidFill>
              </a:rPr>
              <a:t> </a:t>
            </a:r>
            <a:r>
              <a:rPr lang="en-US" sz="2000" b="1" dirty="0" err="1" smtClean="0">
                <a:solidFill>
                  <a:srgbClr val="FFFFFF"/>
                </a:solidFill>
              </a:rPr>
              <a:t>dan</a:t>
            </a:r>
            <a:r>
              <a:rPr lang="en-US" sz="2000" b="1" dirty="0" smtClean="0">
                <a:solidFill>
                  <a:srgbClr val="FFFFFF"/>
                </a:solidFill>
              </a:rPr>
              <a:t> </a:t>
            </a:r>
            <a:r>
              <a:rPr lang="id-ID" sz="2000" b="1" dirty="0" smtClean="0">
                <a:solidFill>
                  <a:srgbClr val="FFFFFF"/>
                </a:solidFill>
              </a:rPr>
              <a:t>F</a:t>
            </a:r>
            <a:r>
              <a:rPr lang="en-US" sz="2000" b="1" dirty="0" err="1" smtClean="0">
                <a:solidFill>
                  <a:srgbClr val="FFFFFF"/>
                </a:solidFill>
              </a:rPr>
              <a:t>itur-fitur</a:t>
            </a:r>
            <a:r>
              <a:rPr lang="en-US" sz="2000" b="1" dirty="0" smtClean="0">
                <a:solidFill>
                  <a:srgbClr val="FFFFFF"/>
                </a:solidFill>
              </a:rPr>
              <a:t> </a:t>
            </a:r>
            <a:r>
              <a:rPr lang="id-ID" sz="2000" b="1" dirty="0" smtClean="0">
                <a:solidFill>
                  <a:srgbClr val="FFFFFF"/>
                </a:solidFill>
              </a:rPr>
              <a:t>M</a:t>
            </a:r>
            <a:r>
              <a:rPr lang="en-US" sz="2000" b="1" dirty="0" err="1" smtClean="0">
                <a:solidFill>
                  <a:srgbClr val="FFFFFF"/>
                </a:solidFill>
              </a:rPr>
              <a:t>obile</a:t>
            </a:r>
            <a:r>
              <a:rPr lang="en-US" sz="2000" b="1" dirty="0" smtClean="0">
                <a:solidFill>
                  <a:srgbClr val="FFFFFF"/>
                </a:solidFill>
              </a:rPr>
              <a:t> </a:t>
            </a:r>
            <a:r>
              <a:rPr lang="id-ID" sz="2000" b="1" dirty="0" smtClean="0">
                <a:solidFill>
                  <a:srgbClr val="FFFFFF"/>
                </a:solidFill>
              </a:rPr>
              <a:t>C</a:t>
            </a:r>
            <a:r>
              <a:rPr lang="en-US" sz="2000" b="1" dirty="0" err="1" smtClean="0">
                <a:solidFill>
                  <a:srgbClr val="FFFFFF"/>
                </a:solidFill>
              </a:rPr>
              <a:t>ellular</a:t>
            </a:r>
            <a:r>
              <a:rPr lang="en-US" sz="2000" b="1" dirty="0" smtClean="0">
                <a:solidFill>
                  <a:srgbClr val="FFFFFF"/>
                </a:solidFill>
              </a:rPr>
              <a:t> </a:t>
            </a:r>
            <a:r>
              <a:rPr lang="id-ID" sz="2000" b="1" dirty="0" smtClean="0">
                <a:solidFill>
                  <a:srgbClr val="FFFFFF"/>
                </a:solidFill>
              </a:rPr>
              <a:t>N</a:t>
            </a:r>
            <a:r>
              <a:rPr lang="en-US" sz="2000" b="1" dirty="0" err="1" smtClean="0">
                <a:solidFill>
                  <a:srgbClr val="FFFFFF"/>
                </a:solidFill>
              </a:rPr>
              <a:t>etwork</a:t>
            </a:r>
            <a:r>
              <a:rPr lang="en-US" sz="2000" b="1" dirty="0" smtClean="0">
                <a:solidFill>
                  <a:srgbClr val="FFFFFF"/>
                </a:solidFill>
              </a:rPr>
              <a:t> </a:t>
            </a:r>
            <a:r>
              <a:rPr lang="id-ID" sz="2000" b="1" dirty="0" smtClean="0">
                <a:solidFill>
                  <a:srgbClr val="FFFFFF"/>
                </a:solidFill>
              </a:rPr>
              <a:t>                </a:t>
            </a:r>
            <a:r>
              <a:rPr lang="id-ID" sz="2400" b="1" dirty="0" smtClean="0">
                <a:solidFill>
                  <a:schemeClr val="bg1"/>
                </a:solidFill>
              </a:rPr>
              <a:t>Junior Mobile Programmer</a:t>
            </a:r>
            <a:endParaRPr lang="en-US" sz="2400" dirty="0">
              <a:solidFill>
                <a:schemeClr val="bg1"/>
              </a:solidFill>
              <a:latin typeface="+mj-lt"/>
            </a:endParaRPr>
          </a:p>
        </p:txBody>
      </p:sp>
      <p:sp>
        <p:nvSpPr>
          <p:cNvPr id="4" name="Rectangle 3"/>
          <p:cNvSpPr/>
          <p:nvPr/>
        </p:nvSpPr>
        <p:spPr>
          <a:xfrm>
            <a:off x="911424" y="1499300"/>
            <a:ext cx="9787006" cy="1569660"/>
          </a:xfrm>
          <a:prstGeom prst="rect">
            <a:avLst/>
          </a:prstGeom>
        </p:spPr>
        <p:txBody>
          <a:bodyPr wrap="square">
            <a:spAutoFit/>
          </a:bodyPr>
          <a:lstStyle/>
          <a:p>
            <a:r>
              <a:rPr lang="id-ID" sz="2400" dirty="0" smtClean="0"/>
              <a:t>Yang termasuk teknologi dan protokol pada  4G yakni:</a:t>
            </a:r>
          </a:p>
          <a:p>
            <a:pPr marL="457200" indent="-457200">
              <a:buFont typeface="+mj-lt"/>
              <a:buAutoNum type="arabicPeriod"/>
            </a:pPr>
            <a:r>
              <a:rPr lang="id-ID" sz="2400" dirty="0" smtClean="0"/>
              <a:t>4G Revolusioner (4G-R)</a:t>
            </a:r>
          </a:p>
          <a:p>
            <a:pPr marL="457200" indent="-457200">
              <a:buFont typeface="+mj-lt"/>
              <a:buAutoNum type="arabicPeriod"/>
            </a:pPr>
            <a:r>
              <a:rPr lang="id-ID" sz="2400" dirty="0" smtClean="0"/>
              <a:t>4G Evolusioner (4G-E)</a:t>
            </a:r>
          </a:p>
          <a:p>
            <a:pPr marL="457200" indent="-457200">
              <a:buFont typeface="+mj-lt"/>
              <a:buAutoNum type="arabicPeriod"/>
            </a:pPr>
            <a:r>
              <a:rPr lang="id-ID" sz="2400" dirty="0" smtClean="0"/>
              <a:t>IP-Media Subsystem (IMS)</a:t>
            </a:r>
            <a:endParaRPr lang="id-ID" sz="2400"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830997"/>
          </a:xfrm>
          <a:prstGeom prst="rect">
            <a:avLst/>
          </a:prstGeom>
        </p:spPr>
        <p:txBody>
          <a:bodyPr wrap="square">
            <a:spAutoFit/>
          </a:bodyPr>
          <a:lstStyle/>
          <a:p>
            <a:r>
              <a:rPr lang="id-ID" sz="2400" b="1" dirty="0" smtClean="0">
                <a:solidFill>
                  <a:srgbClr val="FFFFFF"/>
                </a:solidFill>
              </a:rPr>
              <a:t>A</a:t>
            </a:r>
            <a:r>
              <a:rPr lang="en-US" sz="2400" b="1" dirty="0" err="1" smtClean="0">
                <a:solidFill>
                  <a:srgbClr val="FFFFFF"/>
                </a:solidFill>
              </a:rPr>
              <a:t>rsitektur</a:t>
            </a:r>
            <a:r>
              <a:rPr lang="en-US" sz="2400" b="1" dirty="0" smtClean="0">
                <a:solidFill>
                  <a:srgbClr val="FFFFFF"/>
                </a:solidFill>
              </a:rPr>
              <a:t> GSM </a:t>
            </a:r>
            <a:r>
              <a:rPr lang="en-US" sz="2400" b="1" dirty="0" err="1" smtClean="0">
                <a:solidFill>
                  <a:srgbClr val="FFFFFF"/>
                </a:solidFill>
              </a:rPr>
              <a:t>pada</a:t>
            </a:r>
            <a:r>
              <a:rPr lang="en-US" sz="2400" b="1" dirty="0" smtClean="0">
                <a:solidFill>
                  <a:srgbClr val="FFFFFF"/>
                </a:solidFill>
              </a:rPr>
              <a:t> </a:t>
            </a:r>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id-ID" sz="2400" b="1" dirty="0" smtClean="0">
                <a:solidFill>
                  <a:srgbClr val="FFFFFF"/>
                </a:solidFill>
              </a:rPr>
              <a:t>    </a:t>
            </a:r>
            <a:r>
              <a:rPr lang="id-ID" sz="2400" b="1" dirty="0" smtClean="0">
                <a:solidFill>
                  <a:schemeClr val="bg1"/>
                </a:solidFill>
              </a:rPr>
              <a:t>Junior Mobile Programmer</a:t>
            </a:r>
            <a:r>
              <a:rPr lang="en-US" sz="2400" b="1" dirty="0" smtClean="0">
                <a:solidFill>
                  <a:srgbClr val="FFFFFF"/>
                </a:solidFill>
              </a:rPr>
              <a:t> </a:t>
            </a:r>
            <a:r>
              <a:rPr lang="en-US" dirty="0" smtClean="0">
                <a:solidFill>
                  <a:srgbClr val="FFFFFF"/>
                </a:solidFill>
              </a:rPr>
              <a:t>				</a:t>
            </a:r>
            <a:r>
              <a:rPr lang="en-US" b="1" dirty="0">
                <a:solidFill>
                  <a:srgbClr val="FFFFFF"/>
                </a:solidFill>
              </a:rPr>
              <a:t> </a:t>
            </a:r>
            <a:r>
              <a:rPr lang="en-US" sz="2400" b="1" dirty="0" err="1" smtClean="0">
                <a:solidFill>
                  <a:srgbClr val="FFFFFF"/>
                </a:solidFill>
                <a:latin typeface="+mj-lt"/>
              </a:rPr>
              <a:t>Pelatihan</a:t>
            </a:r>
            <a:endParaRPr lang="en-US" sz="2400" dirty="0">
              <a:solidFill>
                <a:srgbClr val="FFFFFF"/>
              </a:solidFill>
              <a:latin typeface="+mj-lt"/>
            </a:endParaRPr>
          </a:p>
        </p:txBody>
      </p:sp>
      <p:sp>
        <p:nvSpPr>
          <p:cNvPr id="5" name="Rectangle 4"/>
          <p:cNvSpPr/>
          <p:nvPr/>
        </p:nvSpPr>
        <p:spPr>
          <a:xfrm>
            <a:off x="2238348" y="3571876"/>
            <a:ext cx="7912744" cy="523220"/>
          </a:xfrm>
          <a:prstGeom prst="rect">
            <a:avLst/>
          </a:prstGeom>
        </p:spPr>
        <p:txBody>
          <a:bodyPr wrap="none">
            <a:spAutoFit/>
          </a:bodyPr>
          <a:lstStyle/>
          <a:p>
            <a:pPr algn="ctr"/>
            <a:r>
              <a:rPr lang="id-ID" sz="2800" b="1" dirty="0" smtClean="0">
                <a:solidFill>
                  <a:srgbClr val="000000"/>
                </a:solidFill>
              </a:rPr>
              <a:t>A</a:t>
            </a:r>
            <a:r>
              <a:rPr lang="en-US" sz="2800" b="1" dirty="0" err="1" smtClean="0">
                <a:solidFill>
                  <a:srgbClr val="000000"/>
                </a:solidFill>
              </a:rPr>
              <a:t>rsitektur</a:t>
            </a:r>
            <a:r>
              <a:rPr lang="en-US" sz="2800" b="1" dirty="0" smtClean="0">
                <a:solidFill>
                  <a:srgbClr val="000000"/>
                </a:solidFill>
              </a:rPr>
              <a:t> GSM </a:t>
            </a:r>
            <a:r>
              <a:rPr lang="en-US" sz="2800" b="1" dirty="0" err="1" smtClean="0">
                <a:solidFill>
                  <a:srgbClr val="000000"/>
                </a:solidFill>
              </a:rPr>
              <a:t>pada</a:t>
            </a:r>
            <a:r>
              <a:rPr lang="en-US" sz="2800" b="1" dirty="0" smtClean="0">
                <a:solidFill>
                  <a:srgbClr val="000000"/>
                </a:solidFill>
              </a:rPr>
              <a:t> </a:t>
            </a:r>
            <a:r>
              <a:rPr lang="id-ID" sz="2800" b="1" dirty="0" smtClean="0">
                <a:solidFill>
                  <a:srgbClr val="000000"/>
                </a:solidFill>
              </a:rPr>
              <a:t>M</a:t>
            </a:r>
            <a:r>
              <a:rPr lang="en-US" sz="2800" b="1" dirty="0" err="1" smtClean="0">
                <a:solidFill>
                  <a:srgbClr val="000000"/>
                </a:solidFill>
              </a:rPr>
              <a:t>obile</a:t>
            </a:r>
            <a:r>
              <a:rPr lang="en-US" sz="2800" b="1" dirty="0" smtClean="0">
                <a:solidFill>
                  <a:srgbClr val="000000"/>
                </a:solidFill>
              </a:rPr>
              <a:t> </a:t>
            </a:r>
            <a:r>
              <a:rPr lang="id-ID" sz="2800" b="1" dirty="0" smtClean="0">
                <a:solidFill>
                  <a:srgbClr val="000000"/>
                </a:solidFill>
              </a:rPr>
              <a:t>C</a:t>
            </a:r>
            <a:r>
              <a:rPr lang="en-US" sz="2800" b="1" dirty="0" err="1" smtClean="0">
                <a:solidFill>
                  <a:srgbClr val="000000"/>
                </a:solidFill>
              </a:rPr>
              <a:t>ellular</a:t>
            </a:r>
            <a:r>
              <a:rPr lang="en-US" sz="2800" b="1" dirty="0" smtClean="0">
                <a:solidFill>
                  <a:srgbClr val="000000"/>
                </a:solidFill>
              </a:rPr>
              <a:t> </a:t>
            </a:r>
            <a:r>
              <a:rPr lang="id-ID" sz="2800" b="1" dirty="0" smtClean="0">
                <a:solidFill>
                  <a:srgbClr val="000000"/>
                </a:solidFill>
              </a:rPr>
              <a:t>N</a:t>
            </a:r>
            <a:r>
              <a:rPr lang="en-US" sz="2800" b="1" dirty="0" err="1" smtClean="0">
                <a:solidFill>
                  <a:srgbClr val="000000"/>
                </a:solidFill>
              </a:rPr>
              <a:t>etwork</a:t>
            </a:r>
            <a:endParaRPr lang="id-ID" sz="2800" dirty="0">
              <a:solidFill>
                <a:srgbClr val="000000"/>
              </a:solidFill>
            </a:endParaRPr>
          </a:p>
        </p:txBody>
      </p:sp>
      <p:sp>
        <p:nvSpPr>
          <p:cNvPr id="6" name="Rectangle 5"/>
          <p:cNvSpPr/>
          <p:nvPr/>
        </p:nvSpPr>
        <p:spPr>
          <a:xfrm>
            <a:off x="5167306" y="2285992"/>
            <a:ext cx="2513830" cy="830997"/>
          </a:xfrm>
          <a:prstGeom prst="rect">
            <a:avLst/>
          </a:prstGeom>
        </p:spPr>
        <p:txBody>
          <a:bodyPr wrap="none">
            <a:spAutoFit/>
          </a:bodyPr>
          <a:lstStyle/>
          <a:p>
            <a:pPr algn="ctr"/>
            <a:r>
              <a:rPr lang="id-ID" sz="4800" b="1" dirty="0" smtClean="0">
                <a:solidFill>
                  <a:srgbClr val="000000"/>
                </a:solidFill>
              </a:rPr>
              <a:t>Materi 3</a:t>
            </a:r>
            <a:endParaRPr lang="id-ID" sz="4800" b="1" dirty="0">
              <a:solidFill>
                <a:srgbClr val="000000"/>
              </a:solidFill>
            </a:endParaRPr>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4595802" y="3500438"/>
            <a:ext cx="3857652" cy="461665"/>
          </a:xfrm>
          <a:prstGeom prst="rect">
            <a:avLst/>
          </a:prstGeom>
        </p:spPr>
        <p:txBody>
          <a:bodyPr wrap="square">
            <a:spAutoFit/>
          </a:bodyPr>
          <a:lstStyle/>
          <a:p>
            <a:r>
              <a:rPr lang="id-ID" sz="2400" b="1" dirty="0" smtClean="0">
                <a:solidFill>
                  <a:srgbClr val="000000"/>
                </a:solidFill>
              </a:rPr>
              <a:t>M</a:t>
            </a:r>
            <a:r>
              <a:rPr lang="en-US" sz="2400" b="1" dirty="0" err="1" smtClean="0">
                <a:solidFill>
                  <a:srgbClr val="000000"/>
                </a:solidFill>
              </a:rPr>
              <a:t>obile</a:t>
            </a:r>
            <a:r>
              <a:rPr lang="en-US" sz="2400" b="1" dirty="0" smtClean="0">
                <a:solidFill>
                  <a:srgbClr val="000000"/>
                </a:solidFill>
              </a:rPr>
              <a:t> </a:t>
            </a:r>
            <a:r>
              <a:rPr lang="id-ID" sz="2400" b="1" dirty="0" smtClean="0">
                <a:solidFill>
                  <a:srgbClr val="000000"/>
                </a:solidFill>
              </a:rPr>
              <a:t>C</a:t>
            </a:r>
            <a:r>
              <a:rPr lang="en-US" sz="2400" b="1" dirty="0" err="1" smtClean="0">
                <a:solidFill>
                  <a:srgbClr val="000000"/>
                </a:solidFill>
              </a:rPr>
              <a:t>ellular</a:t>
            </a:r>
            <a:r>
              <a:rPr lang="en-US" sz="2400" b="1" dirty="0" smtClean="0">
                <a:solidFill>
                  <a:srgbClr val="000000"/>
                </a:solidFill>
              </a:rPr>
              <a:t> </a:t>
            </a:r>
            <a:r>
              <a:rPr lang="id-ID" sz="2400" b="1" dirty="0" smtClean="0">
                <a:solidFill>
                  <a:srgbClr val="000000"/>
                </a:solidFill>
              </a:rPr>
              <a:t>N</a:t>
            </a:r>
            <a:r>
              <a:rPr lang="en-US" sz="2400" b="1" dirty="0" err="1" smtClean="0">
                <a:solidFill>
                  <a:srgbClr val="000000"/>
                </a:solidFill>
              </a:rPr>
              <a:t>etwork</a:t>
            </a:r>
            <a:endParaRPr lang="id-ID" sz="2400" b="1" dirty="0">
              <a:solidFill>
                <a:srgbClr val="000000"/>
              </a:solidFill>
            </a:endParaRPr>
          </a:p>
        </p:txBody>
      </p:sp>
      <p:sp>
        <p:nvSpPr>
          <p:cNvPr id="7" name="Rectangle 6"/>
          <p:cNvSpPr/>
          <p:nvPr/>
        </p:nvSpPr>
        <p:spPr>
          <a:xfrm>
            <a:off x="5167306" y="2285992"/>
            <a:ext cx="2513830" cy="830997"/>
          </a:xfrm>
          <a:prstGeom prst="rect">
            <a:avLst/>
          </a:prstGeom>
        </p:spPr>
        <p:txBody>
          <a:bodyPr wrap="none">
            <a:spAutoFit/>
          </a:bodyPr>
          <a:lstStyle/>
          <a:p>
            <a:pPr algn="ctr"/>
            <a:r>
              <a:rPr lang="id-ID" sz="4800" b="1" dirty="0" smtClean="0">
                <a:solidFill>
                  <a:srgbClr val="000000"/>
                </a:solidFill>
              </a:rPr>
              <a:t>Materi 1</a:t>
            </a:r>
            <a:endParaRPr lang="id-ID" sz="4800" b="1" dirty="0">
              <a:solidFill>
                <a:srgbClr val="000000"/>
              </a:solidFill>
            </a:endParaRPr>
          </a:p>
        </p:txBody>
      </p:sp>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8468296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3"/>
            <a:ext cx="11017224" cy="461665"/>
          </a:xfrm>
          <a:prstGeom prst="rect">
            <a:avLst/>
          </a:prstGeom>
        </p:spPr>
        <p:txBody>
          <a:bodyPr wrap="square">
            <a:spAutoFit/>
          </a:bodyPr>
          <a:lstStyle/>
          <a:p>
            <a:r>
              <a:rPr lang="id-ID" sz="2400" b="1" dirty="0" smtClean="0">
                <a:solidFill>
                  <a:srgbClr val="FFFFFF"/>
                </a:solidFill>
              </a:rPr>
              <a:t>A</a:t>
            </a:r>
            <a:r>
              <a:rPr lang="en-US" sz="2400" b="1" dirty="0" err="1" smtClean="0">
                <a:solidFill>
                  <a:srgbClr val="FFFFFF"/>
                </a:solidFill>
              </a:rPr>
              <a:t>rsitektur</a:t>
            </a:r>
            <a:r>
              <a:rPr lang="en-US" sz="2400" b="1" dirty="0" smtClean="0">
                <a:solidFill>
                  <a:srgbClr val="FFFFFF"/>
                </a:solidFill>
              </a:rPr>
              <a:t> GSM </a:t>
            </a:r>
            <a:r>
              <a:rPr lang="en-US" sz="2400" b="1" dirty="0" err="1" smtClean="0">
                <a:solidFill>
                  <a:srgbClr val="FFFFFF"/>
                </a:solidFill>
              </a:rPr>
              <a:t>pada</a:t>
            </a:r>
            <a:r>
              <a:rPr lang="en-US" sz="2400" b="1" dirty="0" smtClean="0">
                <a:solidFill>
                  <a:srgbClr val="FFFFFF"/>
                </a:solidFill>
              </a:rPr>
              <a:t> </a:t>
            </a:r>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id-ID" sz="2400" b="1" dirty="0" smtClean="0">
                <a:solidFill>
                  <a:srgbClr val="FFFFFF"/>
                </a:solidFill>
              </a:rPr>
              <a:t>    </a:t>
            </a:r>
            <a:r>
              <a:rPr lang="id-ID" sz="2400" b="1" dirty="0" smtClean="0">
                <a:solidFill>
                  <a:schemeClr val="bg1"/>
                </a:solidFill>
              </a:rPr>
              <a:t>Junior Mobile Programmer</a:t>
            </a:r>
            <a:r>
              <a:rPr lang="en-US" sz="2400" b="1" dirty="0" smtClean="0">
                <a:solidFill>
                  <a:srgbClr val="FFFFFF"/>
                </a:solidFill>
              </a:rPr>
              <a:t> </a:t>
            </a:r>
            <a:endParaRPr lang="en-US" sz="2400" dirty="0">
              <a:solidFill>
                <a:srgbClr val="FFFFFF"/>
              </a:solidFill>
              <a:latin typeface="+mj-lt"/>
            </a:endParaRPr>
          </a:p>
        </p:txBody>
      </p:sp>
      <p:sp>
        <p:nvSpPr>
          <p:cNvPr id="5" name="Rectangle 4"/>
          <p:cNvSpPr/>
          <p:nvPr/>
        </p:nvSpPr>
        <p:spPr>
          <a:xfrm>
            <a:off x="911424" y="1412776"/>
            <a:ext cx="11017224" cy="2092881"/>
          </a:xfrm>
          <a:prstGeom prst="rect">
            <a:avLst/>
          </a:prstGeom>
        </p:spPr>
        <p:txBody>
          <a:bodyPr wrap="square">
            <a:spAutoFit/>
          </a:bodyPr>
          <a:lstStyle/>
          <a:p>
            <a:pPr marL="457200" indent="-457200" algn="just">
              <a:spcAft>
                <a:spcPts val="1200"/>
              </a:spcAft>
              <a:buFont typeface="Wingdings" panose="05000000000000000000" pitchFamily="2" charset="2"/>
              <a:buChar char="v"/>
            </a:pPr>
            <a:r>
              <a:rPr lang="id-ID" sz="2400" dirty="0" smtClean="0"/>
              <a:t>Global System for Mobile Communication (GSM) merupakan sistem teknologi seluler generasi ke-2 (2G). </a:t>
            </a:r>
          </a:p>
          <a:p>
            <a:pPr marL="457200" indent="-457200" algn="just">
              <a:spcAft>
                <a:spcPts val="1200"/>
              </a:spcAft>
              <a:buFont typeface="Wingdings" panose="05000000000000000000" pitchFamily="2" charset="2"/>
              <a:buChar char="v"/>
            </a:pPr>
            <a:r>
              <a:rPr lang="id-ID" sz="2400" dirty="0" smtClean="0"/>
              <a:t>Teknologi ini mengadopsi sistem modulasi digital, kapasitas lebih besar, kualitas suara dan sekuritas yang lebih baik jika dibandingkan teknologi seluler generasi pertama AMPS (1G) yang masih analog</a:t>
            </a:r>
            <a:endParaRPr lang="id-ID" sz="2400"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A</a:t>
            </a:r>
            <a:r>
              <a:rPr lang="en-US" sz="2400" b="1" dirty="0" err="1" smtClean="0">
                <a:solidFill>
                  <a:srgbClr val="FFFFFF"/>
                </a:solidFill>
              </a:rPr>
              <a:t>rsitektur</a:t>
            </a:r>
            <a:r>
              <a:rPr lang="en-US" sz="2400" b="1" dirty="0" smtClean="0">
                <a:solidFill>
                  <a:srgbClr val="FFFFFF"/>
                </a:solidFill>
              </a:rPr>
              <a:t> GSM </a:t>
            </a:r>
            <a:r>
              <a:rPr lang="en-US" sz="2400" b="1" dirty="0" err="1" smtClean="0">
                <a:solidFill>
                  <a:srgbClr val="FFFFFF"/>
                </a:solidFill>
              </a:rPr>
              <a:t>pada</a:t>
            </a:r>
            <a:r>
              <a:rPr lang="en-US" sz="2400" b="1" dirty="0" smtClean="0">
                <a:solidFill>
                  <a:srgbClr val="FFFFFF"/>
                </a:solidFill>
              </a:rPr>
              <a:t> </a:t>
            </a:r>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id-ID" sz="2400" b="1" dirty="0" smtClean="0">
                <a:solidFill>
                  <a:srgbClr val="FFFFFF"/>
                </a:solidFill>
              </a:rPr>
              <a:t>    </a:t>
            </a:r>
            <a:r>
              <a:rPr lang="id-ID" sz="2400" b="1" dirty="0" smtClean="0">
                <a:solidFill>
                  <a:schemeClr val="bg1"/>
                </a:solidFill>
              </a:rPr>
              <a:t>Junior Mobile Programmer</a:t>
            </a:r>
            <a:r>
              <a:rPr lang="en-US" sz="2400" b="1" dirty="0" smtClean="0">
                <a:solidFill>
                  <a:srgbClr val="FFFFFF"/>
                </a:solidFill>
              </a:rPr>
              <a:t> </a:t>
            </a:r>
            <a:endParaRPr lang="en-US" sz="2400" dirty="0">
              <a:solidFill>
                <a:srgbClr val="FFFFFF"/>
              </a:solidFill>
              <a:latin typeface="+mj-lt"/>
            </a:endParaRPr>
          </a:p>
        </p:txBody>
      </p:sp>
      <p:sp>
        <p:nvSpPr>
          <p:cNvPr id="5" name="Rectangle 4"/>
          <p:cNvSpPr/>
          <p:nvPr/>
        </p:nvSpPr>
        <p:spPr>
          <a:xfrm>
            <a:off x="911424" y="1506264"/>
            <a:ext cx="4470196" cy="4278094"/>
          </a:xfrm>
          <a:prstGeom prst="rect">
            <a:avLst/>
          </a:prstGeom>
        </p:spPr>
        <p:txBody>
          <a:bodyPr wrap="square">
            <a:spAutoFit/>
          </a:bodyPr>
          <a:lstStyle/>
          <a:p>
            <a:pPr algn="just">
              <a:spcAft>
                <a:spcPts val="1200"/>
              </a:spcAft>
            </a:pPr>
            <a:r>
              <a:rPr lang="id-ID" sz="2200" dirty="0" smtClean="0"/>
              <a:t>Arsitektur Jaringan GSM terdiri dari 3 bagian utama :</a:t>
            </a:r>
          </a:p>
          <a:p>
            <a:pPr marL="342900" indent="-342900" algn="just">
              <a:spcAft>
                <a:spcPts val="1200"/>
              </a:spcAft>
              <a:buFont typeface="+mj-lt"/>
              <a:buAutoNum type="arabicPeriod"/>
            </a:pPr>
            <a:r>
              <a:rPr lang="id-ID" sz="2200" dirty="0" smtClean="0"/>
              <a:t>Switching Subsystem (SSS) = Network Switching Subsystem (NSS)</a:t>
            </a:r>
          </a:p>
          <a:p>
            <a:pPr marL="342900" indent="-342900" algn="just">
              <a:spcAft>
                <a:spcPts val="1200"/>
              </a:spcAft>
              <a:buFont typeface="+mj-lt"/>
              <a:buAutoNum type="arabicPeriod"/>
            </a:pPr>
            <a:r>
              <a:rPr lang="id-ID" sz="2200" dirty="0" smtClean="0"/>
              <a:t>Radio Subsystem (RSS) = Base Station Subsystem (BSS) &amp; Mobile Station (MS)</a:t>
            </a:r>
          </a:p>
          <a:p>
            <a:pPr marL="342900" indent="-342900" algn="just">
              <a:spcAft>
                <a:spcPts val="1200"/>
              </a:spcAft>
              <a:buFont typeface="+mj-lt"/>
              <a:buAutoNum type="arabicPeriod"/>
            </a:pPr>
            <a:r>
              <a:rPr lang="id-ID" sz="2200" dirty="0" smtClean="0"/>
              <a:t>Operation &amp; Maintenance System (OMS) = Operation and Support System (OSS)</a:t>
            </a:r>
            <a:endParaRPr lang="id-ID" sz="2200" dirty="0"/>
          </a:p>
        </p:txBody>
      </p:sp>
      <p:pic>
        <p:nvPicPr>
          <p:cNvPr id="6" name="Picture 2" descr="gprs"/>
          <p:cNvPicPr>
            <a:picLocks noChangeAspect="1" noChangeArrowheads="1"/>
          </p:cNvPicPr>
          <p:nvPr/>
        </p:nvPicPr>
        <p:blipFill>
          <a:blip r:embed="rId3"/>
          <a:srcRect/>
          <a:stretch>
            <a:fillRect/>
          </a:stretch>
        </p:blipFill>
        <p:spPr bwMode="auto">
          <a:xfrm>
            <a:off x="5625338" y="1571612"/>
            <a:ext cx="6311622" cy="3729596"/>
          </a:xfrm>
          <a:prstGeom prst="rect">
            <a:avLst/>
          </a:prstGeom>
          <a:noFill/>
        </p:spPr>
      </p:pic>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A</a:t>
            </a:r>
            <a:r>
              <a:rPr lang="en-US" sz="2400" b="1" dirty="0" err="1" smtClean="0">
                <a:solidFill>
                  <a:srgbClr val="FFFFFF"/>
                </a:solidFill>
              </a:rPr>
              <a:t>rsitektur</a:t>
            </a:r>
            <a:r>
              <a:rPr lang="en-US" sz="2400" b="1" dirty="0" smtClean="0">
                <a:solidFill>
                  <a:srgbClr val="FFFFFF"/>
                </a:solidFill>
              </a:rPr>
              <a:t> GSM </a:t>
            </a:r>
            <a:r>
              <a:rPr lang="en-US" sz="2400" b="1" dirty="0" err="1" smtClean="0">
                <a:solidFill>
                  <a:srgbClr val="FFFFFF"/>
                </a:solidFill>
              </a:rPr>
              <a:t>pada</a:t>
            </a:r>
            <a:r>
              <a:rPr lang="en-US" sz="2400" b="1" dirty="0" smtClean="0">
                <a:solidFill>
                  <a:srgbClr val="FFFFFF"/>
                </a:solidFill>
              </a:rPr>
              <a:t> </a:t>
            </a:r>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id-ID" sz="2400" b="1" dirty="0" smtClean="0">
                <a:solidFill>
                  <a:srgbClr val="FFFFFF"/>
                </a:solidFill>
              </a:rPr>
              <a:t>    </a:t>
            </a:r>
            <a:r>
              <a:rPr lang="id-ID" sz="2400" b="1" dirty="0" smtClean="0">
                <a:solidFill>
                  <a:schemeClr val="bg1"/>
                </a:solidFill>
              </a:rPr>
              <a:t>Junior Mobile Programmer</a:t>
            </a:r>
            <a:endParaRPr lang="en-US" sz="2400" dirty="0">
              <a:solidFill>
                <a:srgbClr val="FFFFFF"/>
              </a:solidFill>
              <a:latin typeface="+mj-lt"/>
            </a:endParaRPr>
          </a:p>
        </p:txBody>
      </p:sp>
      <p:pic>
        <p:nvPicPr>
          <p:cNvPr id="72708" name="Picture 4"/>
          <p:cNvPicPr>
            <a:picLocks noChangeAspect="1" noChangeArrowheads="1"/>
          </p:cNvPicPr>
          <p:nvPr/>
        </p:nvPicPr>
        <p:blipFill>
          <a:blip r:embed="rId3"/>
          <a:srcRect/>
          <a:stretch>
            <a:fillRect/>
          </a:stretch>
        </p:blipFill>
        <p:spPr bwMode="auto">
          <a:xfrm>
            <a:off x="5413397" y="1477228"/>
            <a:ext cx="6734202" cy="4426288"/>
          </a:xfrm>
          <a:prstGeom prst="rect">
            <a:avLst/>
          </a:prstGeom>
          <a:noFill/>
          <a:ln w="9525">
            <a:noFill/>
            <a:miter lim="800000"/>
            <a:headEnd/>
            <a:tailEnd/>
          </a:ln>
          <a:effectLst/>
        </p:spPr>
      </p:pic>
      <p:sp>
        <p:nvSpPr>
          <p:cNvPr id="7" name="Rectangle 6"/>
          <p:cNvSpPr/>
          <p:nvPr/>
        </p:nvSpPr>
        <p:spPr>
          <a:xfrm>
            <a:off x="912803" y="1477228"/>
            <a:ext cx="4500594" cy="5293757"/>
          </a:xfrm>
          <a:prstGeom prst="rect">
            <a:avLst/>
          </a:prstGeom>
        </p:spPr>
        <p:txBody>
          <a:bodyPr wrap="square">
            <a:spAutoFit/>
          </a:bodyPr>
          <a:lstStyle/>
          <a:p>
            <a:pPr algn="just">
              <a:spcAft>
                <a:spcPts val="1200"/>
              </a:spcAft>
            </a:pPr>
            <a:r>
              <a:rPr lang="id-ID" sz="2200" dirty="0" smtClean="0"/>
              <a:t>Sistem GSM memiliki tiga buah antarmuka standar yang terdiri dari :</a:t>
            </a:r>
          </a:p>
          <a:p>
            <a:pPr marL="342900" indent="-342900" algn="just">
              <a:spcAft>
                <a:spcPts val="1200"/>
              </a:spcAft>
              <a:buFont typeface="+mj-lt"/>
              <a:buAutoNum type="arabicPeriod"/>
            </a:pPr>
            <a:r>
              <a:rPr lang="id-ID" sz="2200" dirty="0" smtClean="0"/>
              <a:t>Antarmuka udara (Um-interface) yang menghubungkan perangkat MS dan BTS, </a:t>
            </a:r>
          </a:p>
          <a:p>
            <a:pPr marL="342900" indent="-342900" algn="just">
              <a:spcAft>
                <a:spcPts val="1200"/>
              </a:spcAft>
              <a:buFont typeface="+mj-lt"/>
              <a:buAutoNum type="arabicPeriod"/>
            </a:pPr>
            <a:r>
              <a:rPr lang="id-ID" sz="2200" dirty="0" smtClean="0"/>
              <a:t>Antarmuka Abis (Abis-interface) yang menghubungkan BTS dan BSC, serta</a:t>
            </a:r>
          </a:p>
          <a:p>
            <a:pPr marL="342900" indent="-342900" algn="just">
              <a:spcAft>
                <a:spcPts val="1200"/>
              </a:spcAft>
              <a:buFont typeface="+mj-lt"/>
              <a:buAutoNum type="arabicPeriod"/>
            </a:pPr>
            <a:r>
              <a:rPr lang="id-ID" sz="2200" dirty="0" smtClean="0"/>
              <a:t>Antarmuka A (A-interface) berupa PCM line yang menghubungkan BSC dan MSC</a:t>
            </a:r>
            <a:endParaRPr lang="id-ID" sz="2200"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A</a:t>
            </a:r>
            <a:r>
              <a:rPr lang="en-US" sz="2400" b="1" dirty="0" err="1" smtClean="0">
                <a:solidFill>
                  <a:srgbClr val="FFFFFF"/>
                </a:solidFill>
              </a:rPr>
              <a:t>rsitektur</a:t>
            </a:r>
            <a:r>
              <a:rPr lang="en-US" sz="2400" b="1" dirty="0" smtClean="0">
                <a:solidFill>
                  <a:srgbClr val="FFFFFF"/>
                </a:solidFill>
              </a:rPr>
              <a:t> GSM </a:t>
            </a:r>
            <a:r>
              <a:rPr lang="en-US" sz="2400" b="1" dirty="0" err="1" smtClean="0">
                <a:solidFill>
                  <a:srgbClr val="FFFFFF"/>
                </a:solidFill>
              </a:rPr>
              <a:t>pada</a:t>
            </a:r>
            <a:r>
              <a:rPr lang="en-US" sz="2400" b="1" dirty="0" smtClean="0">
                <a:solidFill>
                  <a:srgbClr val="FFFFFF"/>
                </a:solidFill>
              </a:rPr>
              <a:t> </a:t>
            </a:r>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id-ID" sz="2400" b="1" dirty="0" smtClean="0">
                <a:solidFill>
                  <a:srgbClr val="FFFFFF"/>
                </a:solidFill>
              </a:rPr>
              <a:t>    </a:t>
            </a:r>
            <a:r>
              <a:rPr lang="id-ID" sz="2400" b="1" dirty="0" smtClean="0">
                <a:solidFill>
                  <a:schemeClr val="bg1"/>
                </a:solidFill>
              </a:rPr>
              <a:t>Junior Mobile Programmer</a:t>
            </a:r>
            <a:endParaRPr lang="en-US" sz="2400" dirty="0">
              <a:solidFill>
                <a:srgbClr val="FFFFFF"/>
              </a:solidFill>
              <a:latin typeface="+mj-lt"/>
            </a:endParaRPr>
          </a:p>
        </p:txBody>
      </p:sp>
      <p:pic>
        <p:nvPicPr>
          <p:cNvPr id="5" name="Picture 4" descr="Topology Jaringan GSM.png"/>
          <p:cNvPicPr>
            <a:picLocks noChangeAspect="1"/>
          </p:cNvPicPr>
          <p:nvPr/>
        </p:nvPicPr>
        <p:blipFill>
          <a:blip r:embed="rId3"/>
          <a:stretch>
            <a:fillRect/>
          </a:stretch>
        </p:blipFill>
        <p:spPr>
          <a:xfrm>
            <a:off x="1316563" y="1597262"/>
            <a:ext cx="9603973" cy="5072098"/>
          </a:xfrm>
          <a:prstGeom prst="rect">
            <a:avLst/>
          </a:prstGeom>
        </p:spPr>
      </p:pic>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A</a:t>
            </a:r>
            <a:r>
              <a:rPr lang="en-US" sz="2400" b="1" dirty="0" err="1" smtClean="0">
                <a:solidFill>
                  <a:srgbClr val="FFFFFF"/>
                </a:solidFill>
              </a:rPr>
              <a:t>rsitektur</a:t>
            </a:r>
            <a:r>
              <a:rPr lang="en-US" sz="2400" b="1" dirty="0" smtClean="0">
                <a:solidFill>
                  <a:srgbClr val="FFFFFF"/>
                </a:solidFill>
              </a:rPr>
              <a:t> GSM </a:t>
            </a:r>
            <a:r>
              <a:rPr lang="en-US" sz="2400" b="1" dirty="0" err="1" smtClean="0">
                <a:solidFill>
                  <a:srgbClr val="FFFFFF"/>
                </a:solidFill>
              </a:rPr>
              <a:t>pada</a:t>
            </a:r>
            <a:r>
              <a:rPr lang="en-US" sz="2400" b="1" dirty="0" smtClean="0">
                <a:solidFill>
                  <a:srgbClr val="FFFFFF"/>
                </a:solidFill>
              </a:rPr>
              <a:t> </a:t>
            </a:r>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id-ID" sz="2400" b="1" dirty="0" smtClean="0">
                <a:solidFill>
                  <a:srgbClr val="FFFFFF"/>
                </a:solidFill>
              </a:rPr>
              <a:t>    </a:t>
            </a:r>
            <a:r>
              <a:rPr lang="id-ID" sz="2400" b="1" dirty="0" smtClean="0">
                <a:solidFill>
                  <a:schemeClr val="bg1"/>
                </a:solidFill>
              </a:rPr>
              <a:t>Junior Mobile Programmer</a:t>
            </a:r>
            <a:endParaRPr lang="en-US" sz="2400" dirty="0">
              <a:solidFill>
                <a:srgbClr val="FFFFFF"/>
              </a:solidFill>
              <a:latin typeface="+mj-lt"/>
            </a:endParaRPr>
          </a:p>
        </p:txBody>
      </p:sp>
      <p:pic>
        <p:nvPicPr>
          <p:cNvPr id="169986" name="Picture 2" descr="https://catatanku117.files.wordpress.com/2012/09/3-base-station-system.jpg?w=470&amp;h=345"/>
          <p:cNvPicPr>
            <a:picLocks noChangeAspect="1" noChangeArrowheads="1"/>
          </p:cNvPicPr>
          <p:nvPr/>
        </p:nvPicPr>
        <p:blipFill>
          <a:blip r:embed="rId3"/>
          <a:srcRect/>
          <a:stretch>
            <a:fillRect/>
          </a:stretch>
        </p:blipFill>
        <p:spPr bwMode="auto">
          <a:xfrm>
            <a:off x="5951700" y="1480716"/>
            <a:ext cx="5976948" cy="4387336"/>
          </a:xfrm>
          <a:prstGeom prst="rect">
            <a:avLst/>
          </a:prstGeom>
          <a:noFill/>
        </p:spPr>
      </p:pic>
      <p:sp>
        <p:nvSpPr>
          <p:cNvPr id="5" name="Rectangle 4"/>
          <p:cNvSpPr/>
          <p:nvPr/>
        </p:nvSpPr>
        <p:spPr>
          <a:xfrm>
            <a:off x="913674" y="1480716"/>
            <a:ext cx="5038026" cy="2400657"/>
          </a:xfrm>
          <a:prstGeom prst="rect">
            <a:avLst/>
          </a:prstGeom>
        </p:spPr>
        <p:txBody>
          <a:bodyPr wrap="square">
            <a:spAutoFit/>
          </a:bodyPr>
          <a:lstStyle/>
          <a:p>
            <a:pPr algn="just">
              <a:spcAft>
                <a:spcPts val="1200"/>
              </a:spcAft>
            </a:pPr>
            <a:r>
              <a:rPr lang="id-ID" sz="2400" i="1" dirty="0" smtClean="0"/>
              <a:t>Base Station Subsystem </a:t>
            </a:r>
            <a:r>
              <a:rPr lang="id-ID" sz="2400" dirty="0" smtClean="0"/>
              <a:t>(BSS), BSS terdiri dari tiga perangkat yaitu </a:t>
            </a:r>
          </a:p>
          <a:p>
            <a:pPr marL="342900" indent="-342900" algn="just">
              <a:spcAft>
                <a:spcPts val="1200"/>
              </a:spcAft>
              <a:buFont typeface="+mj-lt"/>
              <a:buAutoNum type="arabicPeriod"/>
            </a:pPr>
            <a:r>
              <a:rPr lang="id-ID" sz="2400" i="1" dirty="0" smtClean="0"/>
              <a:t>BaseTransceiver Station</a:t>
            </a:r>
            <a:r>
              <a:rPr lang="id-ID" sz="2400" dirty="0" smtClean="0"/>
              <a:t> (BTS)</a:t>
            </a:r>
          </a:p>
          <a:p>
            <a:pPr marL="342900" indent="-342900" algn="just">
              <a:spcAft>
                <a:spcPts val="1200"/>
              </a:spcAft>
              <a:buFont typeface="+mj-lt"/>
              <a:buAutoNum type="arabicPeriod"/>
            </a:pPr>
            <a:r>
              <a:rPr lang="id-ID" sz="2400" i="1" dirty="0" smtClean="0"/>
              <a:t>Base Station Controller</a:t>
            </a:r>
            <a:r>
              <a:rPr lang="id-ID" sz="2400" dirty="0" smtClean="0"/>
              <a:t> (BTC)</a:t>
            </a:r>
          </a:p>
          <a:p>
            <a:pPr marL="342900" indent="-342900" algn="just">
              <a:spcAft>
                <a:spcPts val="1200"/>
              </a:spcAft>
              <a:buFont typeface="+mj-lt"/>
              <a:buAutoNum type="arabicPeriod"/>
            </a:pPr>
            <a:r>
              <a:rPr lang="id-ID" sz="2400" i="1" dirty="0" smtClean="0"/>
              <a:t>Transcoder</a:t>
            </a:r>
            <a:r>
              <a:rPr lang="id-ID" sz="2400" dirty="0" smtClean="0"/>
              <a:t>  (TRC)</a:t>
            </a:r>
            <a:endParaRPr lang="id-ID" sz="2400"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A</a:t>
            </a:r>
            <a:r>
              <a:rPr lang="en-US" sz="2400" b="1" dirty="0" err="1" smtClean="0">
                <a:solidFill>
                  <a:srgbClr val="FFFFFF"/>
                </a:solidFill>
              </a:rPr>
              <a:t>rsitektur</a:t>
            </a:r>
            <a:r>
              <a:rPr lang="en-US" sz="2400" b="1" dirty="0" smtClean="0">
                <a:solidFill>
                  <a:srgbClr val="FFFFFF"/>
                </a:solidFill>
              </a:rPr>
              <a:t> GSM </a:t>
            </a:r>
            <a:r>
              <a:rPr lang="en-US" sz="2400" b="1" dirty="0" err="1" smtClean="0">
                <a:solidFill>
                  <a:srgbClr val="FFFFFF"/>
                </a:solidFill>
              </a:rPr>
              <a:t>pada</a:t>
            </a:r>
            <a:r>
              <a:rPr lang="en-US" sz="2400" b="1" dirty="0" smtClean="0">
                <a:solidFill>
                  <a:srgbClr val="FFFFFF"/>
                </a:solidFill>
              </a:rPr>
              <a:t> </a:t>
            </a:r>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id-ID" sz="2400" b="1" dirty="0" smtClean="0">
                <a:solidFill>
                  <a:srgbClr val="FFFFFF"/>
                </a:solidFill>
              </a:rPr>
              <a:t>    </a:t>
            </a:r>
            <a:r>
              <a:rPr lang="id-ID" sz="2400" b="1" dirty="0" smtClean="0">
                <a:solidFill>
                  <a:schemeClr val="bg1"/>
                </a:solidFill>
              </a:rPr>
              <a:t>Junior Mobile Programmer</a:t>
            </a:r>
            <a:endParaRPr lang="en-US" sz="2400" dirty="0">
              <a:solidFill>
                <a:srgbClr val="FFFFFF"/>
              </a:solidFill>
              <a:latin typeface="+mj-lt"/>
            </a:endParaRPr>
          </a:p>
        </p:txBody>
      </p:sp>
      <p:sp>
        <p:nvSpPr>
          <p:cNvPr id="5" name="Rectangle 4"/>
          <p:cNvSpPr/>
          <p:nvPr/>
        </p:nvSpPr>
        <p:spPr>
          <a:xfrm>
            <a:off x="911424" y="1465614"/>
            <a:ext cx="5000660" cy="4339650"/>
          </a:xfrm>
          <a:prstGeom prst="rect">
            <a:avLst/>
          </a:prstGeom>
        </p:spPr>
        <p:txBody>
          <a:bodyPr wrap="square">
            <a:spAutoFit/>
          </a:bodyPr>
          <a:lstStyle/>
          <a:p>
            <a:pPr algn="just">
              <a:spcAft>
                <a:spcPts val="1200"/>
              </a:spcAft>
            </a:pPr>
            <a:r>
              <a:rPr lang="id-ID" sz="2400" i="1" dirty="0" smtClean="0"/>
              <a:t>Komponen NSS pada jaringan GSM terdiri dari :</a:t>
            </a:r>
            <a:r>
              <a:rPr lang="id-ID" sz="2400" dirty="0" smtClean="0"/>
              <a:t>yaitu :</a:t>
            </a:r>
          </a:p>
          <a:p>
            <a:pPr marL="342900" indent="-342900" algn="just">
              <a:spcAft>
                <a:spcPts val="1200"/>
              </a:spcAft>
              <a:buFont typeface="+mj-lt"/>
              <a:buAutoNum type="arabicPeriod"/>
            </a:pPr>
            <a:r>
              <a:rPr lang="id-ID" sz="2400" i="1" dirty="0" smtClean="0"/>
              <a:t>Mobile Switching Center (MSC)</a:t>
            </a:r>
          </a:p>
          <a:p>
            <a:pPr marL="342900" indent="-342900" algn="just">
              <a:spcAft>
                <a:spcPts val="1200"/>
              </a:spcAft>
              <a:buFont typeface="+mj-lt"/>
              <a:buAutoNum type="arabicPeriod"/>
            </a:pPr>
            <a:r>
              <a:rPr lang="id-ID" sz="2400" i="1" dirty="0" smtClean="0"/>
              <a:t>Home Location Register </a:t>
            </a:r>
            <a:r>
              <a:rPr lang="id-ID" sz="2400" dirty="0" smtClean="0"/>
              <a:t>( HLR )</a:t>
            </a:r>
          </a:p>
          <a:p>
            <a:pPr marL="342900" indent="-342900" algn="just">
              <a:spcAft>
                <a:spcPts val="1200"/>
              </a:spcAft>
              <a:buFont typeface="+mj-lt"/>
              <a:buAutoNum type="arabicPeriod"/>
            </a:pPr>
            <a:r>
              <a:rPr lang="id-ID" sz="2400" dirty="0" smtClean="0"/>
              <a:t>Visitor Location Register ( VLR )</a:t>
            </a:r>
          </a:p>
          <a:p>
            <a:pPr marL="342900" indent="-342900" algn="just">
              <a:spcAft>
                <a:spcPts val="1200"/>
              </a:spcAft>
              <a:buFont typeface="+mj-lt"/>
              <a:buAutoNum type="arabicPeriod"/>
            </a:pPr>
            <a:r>
              <a:rPr lang="id-ID" sz="2400" i="1" dirty="0" smtClean="0"/>
              <a:t>Authentication Center </a:t>
            </a:r>
            <a:r>
              <a:rPr lang="id-ID" sz="2400" dirty="0" smtClean="0"/>
              <a:t>( AuC )</a:t>
            </a:r>
          </a:p>
          <a:p>
            <a:pPr marL="342900" indent="-342900" algn="just">
              <a:spcAft>
                <a:spcPts val="1200"/>
              </a:spcAft>
              <a:buFont typeface="+mj-lt"/>
              <a:buAutoNum type="arabicPeriod"/>
            </a:pPr>
            <a:r>
              <a:rPr lang="id-ID" sz="2400" i="1" dirty="0" smtClean="0"/>
              <a:t>Equipment Identity Register </a:t>
            </a:r>
            <a:r>
              <a:rPr lang="id-ID" sz="2400" dirty="0" smtClean="0"/>
              <a:t>(EIR)</a:t>
            </a:r>
          </a:p>
          <a:p>
            <a:pPr marL="342900" indent="-342900" algn="just">
              <a:spcAft>
                <a:spcPts val="1200"/>
              </a:spcAft>
              <a:buFont typeface="+mj-lt"/>
              <a:buAutoNum type="arabicPeriod"/>
            </a:pPr>
            <a:r>
              <a:rPr lang="id-ID" sz="2400" i="1" dirty="0" smtClean="0"/>
              <a:t>Gateway MSC </a:t>
            </a:r>
            <a:r>
              <a:rPr lang="id-ID" sz="2400" dirty="0" smtClean="0"/>
              <a:t>(GMSC)</a:t>
            </a:r>
          </a:p>
        </p:txBody>
      </p:sp>
      <p:pic>
        <p:nvPicPr>
          <p:cNvPr id="267266" name="Picture 2" descr="https://catatanku117.files.wordpress.com/2012/09/4-network-and-switching-system.jpg?w=545"/>
          <p:cNvPicPr>
            <a:picLocks noChangeAspect="1" noChangeArrowheads="1"/>
          </p:cNvPicPr>
          <p:nvPr/>
        </p:nvPicPr>
        <p:blipFill>
          <a:blip r:embed="rId3"/>
          <a:srcRect/>
          <a:stretch>
            <a:fillRect/>
          </a:stretch>
        </p:blipFill>
        <p:spPr bwMode="auto">
          <a:xfrm>
            <a:off x="5912084" y="1465614"/>
            <a:ext cx="6016564" cy="3201476"/>
          </a:xfrm>
          <a:prstGeom prst="rect">
            <a:avLst/>
          </a:prstGeom>
          <a:noFill/>
        </p:spPr>
      </p:pic>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A</a:t>
            </a:r>
            <a:r>
              <a:rPr lang="en-US" sz="2400" b="1" dirty="0" err="1" smtClean="0">
                <a:solidFill>
                  <a:srgbClr val="FFFFFF"/>
                </a:solidFill>
              </a:rPr>
              <a:t>rsitektur</a:t>
            </a:r>
            <a:r>
              <a:rPr lang="en-US" sz="2400" b="1" dirty="0" smtClean="0">
                <a:solidFill>
                  <a:srgbClr val="FFFFFF"/>
                </a:solidFill>
              </a:rPr>
              <a:t> GSM </a:t>
            </a:r>
            <a:r>
              <a:rPr lang="en-US" sz="2400" b="1" dirty="0" err="1" smtClean="0">
                <a:solidFill>
                  <a:srgbClr val="FFFFFF"/>
                </a:solidFill>
              </a:rPr>
              <a:t>pada</a:t>
            </a:r>
            <a:r>
              <a:rPr lang="en-US" sz="2400" b="1" dirty="0" smtClean="0">
                <a:solidFill>
                  <a:srgbClr val="FFFFFF"/>
                </a:solidFill>
              </a:rPr>
              <a:t> </a:t>
            </a:r>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id-ID" sz="2400" b="1" dirty="0" smtClean="0">
                <a:solidFill>
                  <a:srgbClr val="FFFFFF"/>
                </a:solidFill>
              </a:rPr>
              <a:t>    </a:t>
            </a:r>
            <a:r>
              <a:rPr lang="id-ID" sz="2400" b="1" dirty="0" smtClean="0">
                <a:solidFill>
                  <a:schemeClr val="bg1"/>
                </a:solidFill>
              </a:rPr>
              <a:t>Junior Mobile Programmer</a:t>
            </a:r>
            <a:endParaRPr lang="en-US" sz="2400" dirty="0">
              <a:solidFill>
                <a:srgbClr val="FFFFFF"/>
              </a:solidFill>
              <a:latin typeface="+mj-lt"/>
            </a:endParaRPr>
          </a:p>
        </p:txBody>
      </p:sp>
      <p:sp>
        <p:nvSpPr>
          <p:cNvPr id="5" name="Rectangle 4"/>
          <p:cNvSpPr/>
          <p:nvPr/>
        </p:nvSpPr>
        <p:spPr>
          <a:xfrm>
            <a:off x="911424" y="1508006"/>
            <a:ext cx="5357850" cy="4801314"/>
          </a:xfrm>
          <a:prstGeom prst="rect">
            <a:avLst/>
          </a:prstGeom>
        </p:spPr>
        <p:txBody>
          <a:bodyPr wrap="square">
            <a:spAutoFit/>
          </a:bodyPr>
          <a:lstStyle/>
          <a:p>
            <a:pPr algn="just">
              <a:spcAft>
                <a:spcPts val="1200"/>
              </a:spcAft>
            </a:pPr>
            <a:r>
              <a:rPr lang="id-ID" sz="2200" dirty="0" smtClean="0"/>
              <a:t>Komponen OSS pada jaringan GSM terdiri dari:</a:t>
            </a:r>
          </a:p>
          <a:p>
            <a:pPr marL="342900" indent="-342900" algn="just">
              <a:spcAft>
                <a:spcPts val="1200"/>
              </a:spcAft>
              <a:buFont typeface="+mj-lt"/>
              <a:buAutoNum type="arabicPeriod"/>
            </a:pPr>
            <a:r>
              <a:rPr lang="id-ID" sz="2200" i="1" dirty="0" smtClean="0"/>
              <a:t>Operation and Maintenance Center </a:t>
            </a:r>
            <a:r>
              <a:rPr lang="id-ID" sz="2200" dirty="0" smtClean="0"/>
              <a:t>( OMC ), OMC sebagai pusat pengontrolan operasi dan pemeliharaan jaringan. Fungsi utamanya mengawasi alarm perangkat dan perbaikan terhadap kesalahan operasi.</a:t>
            </a:r>
          </a:p>
          <a:p>
            <a:pPr marL="342900" indent="-342900" algn="just">
              <a:spcAft>
                <a:spcPts val="1200"/>
              </a:spcAft>
              <a:buFont typeface="+mj-lt"/>
              <a:buAutoNum type="arabicPeriod"/>
            </a:pPr>
            <a:r>
              <a:rPr lang="id-ID" sz="2200" i="1" dirty="0" smtClean="0"/>
              <a:t>Network Management Centre </a:t>
            </a:r>
            <a:r>
              <a:rPr lang="id-ID" sz="2200" dirty="0" smtClean="0"/>
              <a:t>(NMC), NMC berfungsi untuk pengontrolan operasi dan pemeliharaan jaringan yang lebih besar dari OMC.</a:t>
            </a:r>
            <a:endParaRPr lang="id-ID" sz="2200" dirty="0"/>
          </a:p>
        </p:txBody>
      </p:sp>
      <p:pic>
        <p:nvPicPr>
          <p:cNvPr id="269314" name="Picture 2" descr="https://catatanku117.files.wordpress.com/2012/09/5-operation-support-subsystem.jpg?w=545"/>
          <p:cNvPicPr>
            <a:picLocks noChangeAspect="1" noChangeArrowheads="1"/>
          </p:cNvPicPr>
          <p:nvPr/>
        </p:nvPicPr>
        <p:blipFill>
          <a:blip r:embed="rId3"/>
          <a:srcRect/>
          <a:stretch>
            <a:fillRect/>
          </a:stretch>
        </p:blipFill>
        <p:spPr bwMode="auto">
          <a:xfrm>
            <a:off x="6269274" y="1508006"/>
            <a:ext cx="5191125" cy="4162426"/>
          </a:xfrm>
          <a:prstGeom prst="rect">
            <a:avLst/>
          </a:prstGeom>
          <a:noFill/>
        </p:spPr>
      </p:pic>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Mobile Phone Network                                          </a:t>
            </a:r>
            <a:r>
              <a:rPr lang="id-ID" sz="2400" b="1" dirty="0" smtClean="0">
                <a:solidFill>
                  <a:schemeClr val="bg1"/>
                </a:solidFill>
              </a:rPr>
              <a:t>Junior Mobile Programmer</a:t>
            </a:r>
            <a:endParaRPr lang="en-US" sz="2400" dirty="0">
              <a:solidFill>
                <a:srgbClr val="FFFFFF"/>
              </a:solidFill>
              <a:latin typeface="+mj-lt"/>
            </a:endParaRPr>
          </a:p>
        </p:txBody>
      </p:sp>
      <p:sp>
        <p:nvSpPr>
          <p:cNvPr id="5" name="Rectangle 4"/>
          <p:cNvSpPr/>
          <p:nvPr/>
        </p:nvSpPr>
        <p:spPr>
          <a:xfrm>
            <a:off x="4381488" y="3571876"/>
            <a:ext cx="4038286" cy="523220"/>
          </a:xfrm>
          <a:prstGeom prst="rect">
            <a:avLst/>
          </a:prstGeom>
        </p:spPr>
        <p:txBody>
          <a:bodyPr wrap="none">
            <a:spAutoFit/>
          </a:bodyPr>
          <a:lstStyle/>
          <a:p>
            <a:pPr algn="ctr"/>
            <a:r>
              <a:rPr lang="id-ID" sz="2800" b="1" dirty="0" smtClean="0">
                <a:solidFill>
                  <a:srgbClr val="000000"/>
                </a:solidFill>
              </a:rPr>
              <a:t>Mobile Phone Network</a:t>
            </a:r>
            <a:endParaRPr lang="id-ID" sz="2800" dirty="0">
              <a:solidFill>
                <a:srgbClr val="000000"/>
              </a:solidFill>
            </a:endParaRPr>
          </a:p>
        </p:txBody>
      </p:sp>
      <p:sp>
        <p:nvSpPr>
          <p:cNvPr id="6" name="Rectangle 5"/>
          <p:cNvSpPr/>
          <p:nvPr/>
        </p:nvSpPr>
        <p:spPr>
          <a:xfrm>
            <a:off x="5167306" y="2285992"/>
            <a:ext cx="2513830" cy="830997"/>
          </a:xfrm>
          <a:prstGeom prst="rect">
            <a:avLst/>
          </a:prstGeom>
        </p:spPr>
        <p:txBody>
          <a:bodyPr wrap="none">
            <a:spAutoFit/>
          </a:bodyPr>
          <a:lstStyle/>
          <a:p>
            <a:pPr algn="ctr"/>
            <a:r>
              <a:rPr lang="id-ID" sz="4800" b="1" dirty="0" smtClean="0">
                <a:solidFill>
                  <a:srgbClr val="000000"/>
                </a:solidFill>
              </a:rPr>
              <a:t>Materi 4</a:t>
            </a:r>
            <a:endParaRPr lang="id-ID" sz="4800" b="1" dirty="0">
              <a:solidFill>
                <a:srgbClr val="000000"/>
              </a:solidFill>
            </a:endParaRPr>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Mobile Phone Network                                          </a:t>
            </a:r>
            <a:r>
              <a:rPr lang="id-ID" sz="2400" b="1" dirty="0" smtClean="0">
                <a:solidFill>
                  <a:schemeClr val="bg1"/>
                </a:solidFill>
              </a:rPr>
              <a:t>Junior Mobile Programmer</a:t>
            </a:r>
            <a:endParaRPr lang="en-US" sz="2400" dirty="0">
              <a:solidFill>
                <a:srgbClr val="FFFFFF"/>
              </a:solidFill>
              <a:latin typeface="+mj-lt"/>
            </a:endParaRPr>
          </a:p>
        </p:txBody>
      </p:sp>
      <p:sp>
        <p:nvSpPr>
          <p:cNvPr id="7" name="Rectangle 6"/>
          <p:cNvSpPr/>
          <p:nvPr/>
        </p:nvSpPr>
        <p:spPr>
          <a:xfrm>
            <a:off x="911424" y="1513815"/>
            <a:ext cx="10715700" cy="3139321"/>
          </a:xfrm>
          <a:prstGeom prst="rect">
            <a:avLst/>
          </a:prstGeom>
        </p:spPr>
        <p:txBody>
          <a:bodyPr wrap="square">
            <a:spAutoFit/>
          </a:bodyPr>
          <a:lstStyle/>
          <a:p>
            <a:pPr marL="457200" indent="-457200" algn="just">
              <a:spcAft>
                <a:spcPts val="1200"/>
              </a:spcAft>
              <a:buFont typeface="Wingdings" panose="05000000000000000000" pitchFamily="2" charset="2"/>
              <a:buChar char="v"/>
            </a:pPr>
            <a:r>
              <a:rPr lang="id-ID" sz="2400" dirty="0" smtClean="0"/>
              <a:t>Contoh paling umum dari jaringan seluler adalah jaringan telepon seluler (telepon seluler)</a:t>
            </a:r>
          </a:p>
          <a:p>
            <a:pPr marL="457200" indent="-457200" algn="just">
              <a:spcAft>
                <a:spcPts val="1200"/>
              </a:spcAft>
              <a:buFont typeface="Wingdings" panose="05000000000000000000" pitchFamily="2" charset="2"/>
              <a:buChar char="v"/>
            </a:pPr>
            <a:r>
              <a:rPr lang="id-ID" sz="2400" dirty="0" smtClean="0"/>
              <a:t>Ponsel adalah telepon portabel yang menerima atau melakukan panggilan melalui BTS</a:t>
            </a:r>
          </a:p>
          <a:p>
            <a:pPr marL="457200" indent="-457200" algn="just">
              <a:spcAft>
                <a:spcPts val="1200"/>
              </a:spcAft>
              <a:buFont typeface="Wingdings" panose="05000000000000000000" pitchFamily="2" charset="2"/>
              <a:buChar char="v"/>
            </a:pPr>
            <a:r>
              <a:rPr lang="id-ID" sz="2400" dirty="0" smtClean="0"/>
              <a:t>Jaringan  mobile phone modern menggunakan cell karena keterbatasan frekuensi radio</a:t>
            </a:r>
          </a:p>
          <a:p>
            <a:pPr marL="457200" indent="-457200">
              <a:spcAft>
                <a:spcPts val="1200"/>
              </a:spcAft>
              <a:buFont typeface="Wingdings" panose="05000000000000000000" pitchFamily="2" charset="2"/>
              <a:buChar char="v"/>
            </a:pPr>
            <a:endParaRPr lang="id-ID" sz="2400"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Mobile Phone Network                                          </a:t>
            </a:r>
            <a:r>
              <a:rPr lang="id-ID" sz="2400" b="1" dirty="0" smtClean="0">
                <a:solidFill>
                  <a:schemeClr val="bg1"/>
                </a:solidFill>
              </a:rPr>
              <a:t>Junior Mobile Programmer</a:t>
            </a:r>
            <a:endParaRPr lang="en-US" sz="2400" dirty="0">
              <a:solidFill>
                <a:srgbClr val="FFFFFF"/>
              </a:solidFill>
              <a:latin typeface="+mj-lt"/>
            </a:endParaRPr>
          </a:p>
        </p:txBody>
      </p:sp>
      <p:sp>
        <p:nvSpPr>
          <p:cNvPr id="7" name="Rectangle 6"/>
          <p:cNvSpPr/>
          <p:nvPr/>
        </p:nvSpPr>
        <p:spPr>
          <a:xfrm>
            <a:off x="911424" y="1488841"/>
            <a:ext cx="3929090" cy="5324535"/>
          </a:xfrm>
          <a:prstGeom prst="rect">
            <a:avLst/>
          </a:prstGeom>
        </p:spPr>
        <p:txBody>
          <a:bodyPr wrap="square">
            <a:spAutoFit/>
          </a:bodyPr>
          <a:lstStyle/>
          <a:p>
            <a:pPr algn="just">
              <a:spcAft>
                <a:spcPts val="1200"/>
              </a:spcAft>
            </a:pPr>
            <a:r>
              <a:rPr lang="id-ID" sz="2000" b="1" dirty="0" smtClean="0"/>
              <a:t>Struktur dari </a:t>
            </a:r>
            <a:r>
              <a:rPr lang="en-US" sz="2000" b="1" dirty="0" smtClean="0"/>
              <a:t>mobile phone cellular network</a:t>
            </a:r>
            <a:r>
              <a:rPr lang="id-ID" sz="2000" b="1" dirty="0" smtClean="0"/>
              <a:t> terdiri dari </a:t>
            </a:r>
            <a:r>
              <a:rPr lang="en-US" sz="2000" dirty="0" smtClean="0"/>
              <a:t>: </a:t>
            </a:r>
          </a:p>
          <a:p>
            <a:pPr marL="457200" indent="-457200" algn="just">
              <a:spcAft>
                <a:spcPts val="1200"/>
              </a:spcAft>
              <a:buFont typeface="+mj-lt"/>
              <a:buAutoNum type="arabicPeriod"/>
            </a:pPr>
            <a:r>
              <a:rPr lang="id-ID" sz="2000" dirty="0" smtClean="0"/>
              <a:t>Jaringan </a:t>
            </a:r>
            <a:r>
              <a:rPr lang="id-ID" sz="2000" i="1" dirty="0" smtClean="0"/>
              <a:t>Radio Base Station</a:t>
            </a:r>
            <a:r>
              <a:rPr lang="id-ID" sz="2000" dirty="0" smtClean="0"/>
              <a:t> atau </a:t>
            </a:r>
            <a:r>
              <a:rPr lang="en-US" sz="2000" i="1" dirty="0" smtClean="0"/>
              <a:t>base station subsystem</a:t>
            </a:r>
            <a:r>
              <a:rPr lang="en-US" sz="2000" dirty="0" smtClean="0"/>
              <a:t>.</a:t>
            </a:r>
          </a:p>
          <a:p>
            <a:pPr marL="457200" indent="-457200" algn="just">
              <a:spcAft>
                <a:spcPts val="1200"/>
              </a:spcAft>
              <a:buFont typeface="+mj-lt"/>
              <a:buAutoNum type="arabicPeriod"/>
            </a:pPr>
            <a:r>
              <a:rPr lang="id-ID" sz="2000" i="1" dirty="0" smtClean="0"/>
              <a:t>C</a:t>
            </a:r>
            <a:r>
              <a:rPr lang="en-US" sz="2000" i="1" dirty="0" smtClean="0"/>
              <a:t>ore circuit switched network</a:t>
            </a:r>
            <a:r>
              <a:rPr lang="en-US" sz="2000" dirty="0" smtClean="0"/>
              <a:t> </a:t>
            </a:r>
            <a:r>
              <a:rPr lang="id-ID" sz="2000" dirty="0" smtClean="0"/>
              <a:t>yang menangani panggilan suara dan teks.</a:t>
            </a:r>
            <a:endParaRPr lang="en-US" sz="2000" dirty="0" smtClean="0"/>
          </a:p>
          <a:p>
            <a:pPr marL="457200" indent="-457200" algn="just">
              <a:spcAft>
                <a:spcPts val="1200"/>
              </a:spcAft>
              <a:buFont typeface="+mj-lt"/>
              <a:buAutoNum type="arabicPeriod"/>
            </a:pPr>
            <a:r>
              <a:rPr lang="id-ID" sz="2000" i="1" dirty="0" smtClean="0"/>
              <a:t>P</a:t>
            </a:r>
            <a:r>
              <a:rPr lang="en-US" sz="2000" i="1" dirty="0" err="1" smtClean="0"/>
              <a:t>acket</a:t>
            </a:r>
            <a:r>
              <a:rPr lang="en-US" sz="2000" i="1" dirty="0" smtClean="0"/>
              <a:t> switched network </a:t>
            </a:r>
            <a:r>
              <a:rPr lang="id-ID" sz="2000" i="1" dirty="0" smtClean="0"/>
              <a:t>yang menangani </a:t>
            </a:r>
            <a:r>
              <a:rPr lang="en-US" sz="2000" dirty="0" smtClean="0"/>
              <a:t>mobile data</a:t>
            </a:r>
          </a:p>
          <a:p>
            <a:pPr marL="457200" indent="-457200" algn="just">
              <a:spcAft>
                <a:spcPts val="1200"/>
              </a:spcAft>
              <a:buFont typeface="+mj-lt"/>
              <a:buAutoNum type="arabicPeriod"/>
            </a:pPr>
            <a:r>
              <a:rPr lang="id-ID" sz="2000" dirty="0" smtClean="0"/>
              <a:t>P</a:t>
            </a:r>
            <a:r>
              <a:rPr lang="en-US" sz="2000" dirty="0" err="1" smtClean="0"/>
              <a:t>ublic</a:t>
            </a:r>
            <a:r>
              <a:rPr lang="en-US" sz="2000" dirty="0" smtClean="0"/>
              <a:t> switched telephone network </a:t>
            </a:r>
            <a:r>
              <a:rPr lang="id-ID" sz="2000" dirty="0" smtClean="0"/>
              <a:t>yang menghubungkan antar bagian </a:t>
            </a:r>
            <a:r>
              <a:rPr lang="en-US" sz="2000" dirty="0" smtClean="0"/>
              <a:t> subscribers </a:t>
            </a:r>
            <a:r>
              <a:rPr lang="id-ID" sz="2000" dirty="0" smtClean="0"/>
              <a:t>dengan jaringan telepon besar lainnya.</a:t>
            </a:r>
            <a:endParaRPr lang="en-US" sz="2000" dirty="0"/>
          </a:p>
        </p:txBody>
      </p:sp>
      <p:pic>
        <p:nvPicPr>
          <p:cNvPr id="277506" name="Picture 2" descr="Image result for jaringan plmn"/>
          <p:cNvPicPr>
            <a:picLocks noChangeAspect="1" noChangeArrowheads="1"/>
          </p:cNvPicPr>
          <p:nvPr/>
        </p:nvPicPr>
        <p:blipFill>
          <a:blip r:embed="rId3"/>
          <a:srcRect/>
          <a:stretch>
            <a:fillRect/>
          </a:stretch>
        </p:blipFill>
        <p:spPr bwMode="auto">
          <a:xfrm>
            <a:off x="5203101" y="1491581"/>
            <a:ext cx="6653539" cy="4071966"/>
          </a:xfrm>
          <a:prstGeom prst="rect">
            <a:avLst/>
          </a:prstGeom>
          <a:noFill/>
        </p:spPr>
      </p:pic>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6096000" y="1484784"/>
            <a:ext cx="5835244" cy="3477875"/>
          </a:xfrm>
          <a:prstGeom prst="rect">
            <a:avLst/>
          </a:prstGeom>
        </p:spPr>
        <p:txBody>
          <a:bodyPr wrap="square">
            <a:spAutoFit/>
          </a:bodyPr>
          <a:lstStyle/>
          <a:p>
            <a:pPr marL="342900" indent="-342900" algn="just">
              <a:spcAft>
                <a:spcPts val="1200"/>
              </a:spcAft>
              <a:buFont typeface="Wingdings" panose="05000000000000000000" pitchFamily="2" charset="2"/>
              <a:buChar char="v"/>
            </a:pPr>
            <a:r>
              <a:rPr lang="en-US" sz="2000" b="1" i="1" dirty="0" smtClean="0">
                <a:latin typeface="Arial" pitchFamily="34" charset="0"/>
                <a:cs typeface="Arial" pitchFamily="34" charset="0"/>
              </a:rPr>
              <a:t>Cellular network </a:t>
            </a:r>
            <a:r>
              <a:rPr lang="id-ID" sz="2000" b="1" dirty="0" smtClean="0">
                <a:latin typeface="Arial" pitchFamily="34" charset="0"/>
                <a:cs typeface="Arial" pitchFamily="34" charset="0"/>
              </a:rPr>
              <a:t>atau </a:t>
            </a:r>
            <a:r>
              <a:rPr lang="en-US" sz="2000" b="1" dirty="0" smtClean="0">
                <a:latin typeface="Arial" pitchFamily="34" charset="0"/>
                <a:cs typeface="Arial" pitchFamily="34" charset="0"/>
              </a:rPr>
              <a:t> </a:t>
            </a:r>
            <a:r>
              <a:rPr lang="en-US" sz="2000" b="1" i="1" dirty="0" smtClean="0">
                <a:latin typeface="Arial" pitchFamily="34" charset="0"/>
                <a:cs typeface="Arial" pitchFamily="34" charset="0"/>
              </a:rPr>
              <a:t>Mobile network</a:t>
            </a:r>
            <a:r>
              <a:rPr lang="en-US" sz="2000" i="1" dirty="0" smtClean="0">
                <a:latin typeface="Arial" pitchFamily="34" charset="0"/>
                <a:cs typeface="Arial" pitchFamily="34" charset="0"/>
              </a:rPr>
              <a:t> </a:t>
            </a:r>
            <a:r>
              <a:rPr lang="id-ID" sz="2000" dirty="0" smtClean="0">
                <a:latin typeface="Arial" pitchFamily="34" charset="0"/>
                <a:cs typeface="Arial" pitchFamily="34" charset="0"/>
              </a:rPr>
              <a:t>merupakan jaringan nirkabel yang didistribusikan melewati suatu area yang disebut dengan cell bagi semua perangkat yang bersifat bergerak. </a:t>
            </a:r>
          </a:p>
          <a:p>
            <a:pPr marL="342900" indent="-342900" algn="just">
              <a:spcAft>
                <a:spcPts val="1200"/>
              </a:spcAft>
              <a:buFont typeface="Wingdings" panose="05000000000000000000" pitchFamily="2" charset="2"/>
              <a:buChar char="v"/>
            </a:pPr>
            <a:r>
              <a:rPr lang="en-US" sz="2000" dirty="0" smtClean="0"/>
              <a:t>Daerah </a:t>
            </a:r>
            <a:r>
              <a:rPr lang="en-US" sz="2000" dirty="0" err="1" smtClean="0"/>
              <a:t>layanannya</a:t>
            </a:r>
            <a:r>
              <a:rPr lang="en-US" sz="2000" dirty="0" smtClean="0"/>
              <a:t> </a:t>
            </a:r>
            <a:r>
              <a:rPr lang="en-US" sz="2000" dirty="0" err="1" smtClean="0"/>
              <a:t>dibagi-bagi</a:t>
            </a:r>
            <a:r>
              <a:rPr lang="en-US" sz="2000" dirty="0" smtClean="0"/>
              <a:t> </a:t>
            </a:r>
            <a:r>
              <a:rPr lang="en-US" sz="2000" dirty="0" err="1" smtClean="0"/>
              <a:t>menjadi</a:t>
            </a:r>
            <a:r>
              <a:rPr lang="en-US" sz="2000" dirty="0" smtClean="0"/>
              <a:t> </a:t>
            </a:r>
            <a:r>
              <a:rPr lang="en-US" sz="2000" dirty="0" err="1" smtClean="0"/>
              <a:t>daerah</a:t>
            </a:r>
            <a:r>
              <a:rPr lang="en-US" sz="2000" dirty="0" smtClean="0"/>
              <a:t> yang </a:t>
            </a:r>
            <a:r>
              <a:rPr lang="en-US" sz="2000" dirty="0" err="1" smtClean="0"/>
              <a:t>kecil-kecil</a:t>
            </a:r>
            <a:r>
              <a:rPr lang="en-US" sz="2000" dirty="0" smtClean="0"/>
              <a:t> yang </a:t>
            </a:r>
            <a:r>
              <a:rPr lang="en-US" sz="2000" dirty="0" err="1" smtClean="0"/>
              <a:t>disebut</a:t>
            </a:r>
            <a:r>
              <a:rPr lang="en-US" sz="2000" dirty="0" smtClean="0"/>
              <a:t> </a:t>
            </a:r>
            <a:r>
              <a:rPr lang="en-US" sz="2000" dirty="0" err="1" smtClean="0"/>
              <a:t>Sel</a:t>
            </a:r>
            <a:r>
              <a:rPr lang="en-US" sz="2000" dirty="0" smtClean="0"/>
              <a:t> (Cell).</a:t>
            </a:r>
            <a:endParaRPr lang="id-ID" sz="2000" dirty="0" smtClean="0">
              <a:solidFill>
                <a:srgbClr val="000000"/>
              </a:solidFill>
            </a:endParaRPr>
          </a:p>
          <a:p>
            <a:pPr marL="342900" indent="-342900" algn="just">
              <a:spcAft>
                <a:spcPts val="1200"/>
              </a:spcAft>
              <a:buFont typeface="Wingdings" panose="05000000000000000000" pitchFamily="2" charset="2"/>
              <a:buChar char="v"/>
            </a:pPr>
            <a:r>
              <a:rPr lang="en-US" sz="2000" dirty="0" err="1" smtClean="0"/>
              <a:t>Sifat</a:t>
            </a:r>
            <a:r>
              <a:rPr lang="en-US" sz="2000" dirty="0" smtClean="0"/>
              <a:t>: </a:t>
            </a:r>
            <a:r>
              <a:rPr lang="en-US" sz="2000" dirty="0" err="1" smtClean="0"/>
              <a:t>Pelanggan</a:t>
            </a:r>
            <a:r>
              <a:rPr lang="en-US" sz="2000" dirty="0" smtClean="0"/>
              <a:t> </a:t>
            </a:r>
            <a:r>
              <a:rPr lang="en-US" sz="2000" dirty="0" err="1" smtClean="0"/>
              <a:t>mampu</a:t>
            </a:r>
            <a:r>
              <a:rPr lang="en-US" sz="2000" dirty="0" smtClean="0"/>
              <a:t> </a:t>
            </a:r>
            <a:r>
              <a:rPr lang="en-US" sz="2000" dirty="0" err="1" smtClean="0"/>
              <a:t>bergerak</a:t>
            </a:r>
            <a:r>
              <a:rPr lang="en-US" sz="2000" dirty="0" smtClean="0"/>
              <a:t> </a:t>
            </a:r>
            <a:r>
              <a:rPr lang="en-US" sz="2000" dirty="0" err="1" smtClean="0"/>
              <a:t>secara</a:t>
            </a:r>
            <a:r>
              <a:rPr lang="en-US" sz="2000" dirty="0" smtClean="0"/>
              <a:t> </a:t>
            </a:r>
            <a:r>
              <a:rPr lang="en-US" sz="2000" dirty="0" err="1" smtClean="0"/>
              <a:t>bebas</a:t>
            </a:r>
            <a:r>
              <a:rPr lang="en-US" sz="2000" dirty="0" smtClean="0"/>
              <a:t> di </a:t>
            </a:r>
            <a:r>
              <a:rPr lang="en-US" sz="2000" dirty="0" err="1" smtClean="0"/>
              <a:t>dalam</a:t>
            </a:r>
            <a:r>
              <a:rPr lang="en-US" sz="2000" dirty="0" smtClean="0"/>
              <a:t> area </a:t>
            </a:r>
            <a:r>
              <a:rPr lang="en-US" sz="2000" dirty="0" err="1" smtClean="0"/>
              <a:t>layanan</a:t>
            </a:r>
            <a:r>
              <a:rPr lang="en-US" sz="2000" dirty="0" smtClean="0"/>
              <a:t> </a:t>
            </a:r>
            <a:r>
              <a:rPr lang="en-US" sz="2000" dirty="0" err="1" smtClean="0"/>
              <a:t>tanpa</a:t>
            </a:r>
            <a:r>
              <a:rPr lang="en-US" sz="2000" dirty="0" smtClean="0"/>
              <a:t> </a:t>
            </a:r>
            <a:r>
              <a:rPr lang="en-US" sz="2000" dirty="0" err="1" smtClean="0"/>
              <a:t>terjadi</a:t>
            </a:r>
            <a:r>
              <a:rPr lang="en-US" sz="2000" dirty="0" smtClean="0"/>
              <a:t> </a:t>
            </a:r>
            <a:r>
              <a:rPr lang="en-US" sz="2000" dirty="0" err="1" smtClean="0"/>
              <a:t>pemutusan</a:t>
            </a:r>
            <a:r>
              <a:rPr lang="en-US" sz="2000" dirty="0" smtClean="0"/>
              <a:t> </a:t>
            </a:r>
            <a:r>
              <a:rPr lang="en-US" sz="2000" dirty="0" err="1" smtClean="0"/>
              <a:t>hubungan</a:t>
            </a:r>
            <a:r>
              <a:rPr lang="en-US" sz="2000" dirty="0" smtClean="0"/>
              <a:t>.</a:t>
            </a:r>
            <a:endParaRPr lang="id-ID" sz="2000" dirty="0" smtClean="0">
              <a:latin typeface="Arial" pitchFamily="34" charset="0"/>
              <a:cs typeface="Arial" pitchFamily="34" charset="0"/>
            </a:endParaRPr>
          </a:p>
        </p:txBody>
      </p:sp>
      <p:pic>
        <p:nvPicPr>
          <p:cNvPr id="4098" name="Picture 2"/>
          <p:cNvPicPr>
            <a:picLocks noChangeAspect="1" noChangeArrowheads="1"/>
          </p:cNvPicPr>
          <p:nvPr/>
        </p:nvPicPr>
        <p:blipFill>
          <a:blip r:embed="rId3"/>
          <a:srcRect/>
          <a:stretch>
            <a:fillRect/>
          </a:stretch>
        </p:blipFill>
        <p:spPr bwMode="auto">
          <a:xfrm>
            <a:off x="911424" y="1484784"/>
            <a:ext cx="5184576" cy="2547400"/>
          </a:xfrm>
          <a:prstGeom prst="rect">
            <a:avLst/>
          </a:prstGeom>
          <a:noFill/>
          <a:ln w="9525">
            <a:noFill/>
            <a:miter lim="800000"/>
            <a:headEnd/>
            <a:tailEnd/>
          </a:ln>
          <a:effectLst/>
        </p:spPr>
      </p:pic>
      <p:sp>
        <p:nvSpPr>
          <p:cNvPr id="6" name="Rectangle 5"/>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Mobile Phone Network                                          </a:t>
            </a:r>
            <a:r>
              <a:rPr lang="id-ID" sz="2400" b="1" dirty="0" smtClean="0">
                <a:solidFill>
                  <a:schemeClr val="bg1"/>
                </a:solidFill>
              </a:rPr>
              <a:t>Junior Mobile Programmer</a:t>
            </a:r>
            <a:endParaRPr lang="en-US" sz="2400" dirty="0">
              <a:solidFill>
                <a:srgbClr val="FFFFFF"/>
              </a:solidFill>
              <a:latin typeface="+mj-lt"/>
            </a:endParaRPr>
          </a:p>
        </p:txBody>
      </p:sp>
      <p:sp>
        <p:nvSpPr>
          <p:cNvPr id="5" name="Rectangle 4"/>
          <p:cNvSpPr/>
          <p:nvPr/>
        </p:nvSpPr>
        <p:spPr>
          <a:xfrm>
            <a:off x="915416" y="1495812"/>
            <a:ext cx="6096000" cy="4093428"/>
          </a:xfrm>
          <a:prstGeom prst="rect">
            <a:avLst/>
          </a:prstGeom>
        </p:spPr>
        <p:txBody>
          <a:bodyPr wrap="square">
            <a:spAutoFit/>
          </a:bodyPr>
          <a:lstStyle/>
          <a:p>
            <a:pPr algn="just">
              <a:spcAft>
                <a:spcPts val="1200"/>
              </a:spcAft>
            </a:pPr>
            <a:r>
              <a:rPr lang="id-ID" sz="2400" b="1" dirty="0" smtClean="0"/>
              <a:t>Handover</a:t>
            </a:r>
            <a:r>
              <a:rPr lang="id-ID" sz="2400" dirty="0" smtClean="0"/>
              <a:t> </a:t>
            </a:r>
          </a:p>
          <a:p>
            <a:pPr algn="just">
              <a:spcAft>
                <a:spcPts val="1200"/>
              </a:spcAft>
            </a:pPr>
            <a:r>
              <a:rPr lang="id-ID" sz="2400" dirty="0" smtClean="0"/>
              <a:t>Handover (HO) adalah pengalihan panggilan dari satu sel ke sel lain ketika sebuah telepon seluler bergerak melewati wilayah cakupan layanan lintas sel.</a:t>
            </a:r>
          </a:p>
          <a:p>
            <a:pPr algn="just">
              <a:spcAft>
                <a:spcPts val="1200"/>
              </a:spcAft>
            </a:pPr>
            <a:r>
              <a:rPr lang="id-ID" sz="2400" dirty="0" smtClean="0"/>
              <a:t>Proses Handover terjadi karena kualitas atau daya ratio turun di bawah nilai yang dispesifikasikan dalam BSC. Penurunan level sinyal ini dideteksi dari pengukuran yang dilakukan MS maupun BTS. </a:t>
            </a:r>
          </a:p>
        </p:txBody>
      </p:sp>
      <p:pic>
        <p:nvPicPr>
          <p:cNvPr id="6" name="Picture 4" descr="http://i146.photobucket.com/albums/r270/tafacahya_11/handoff.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152" y="1499133"/>
            <a:ext cx="4142228" cy="35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Mobile Phone Network                                          </a:t>
            </a:r>
            <a:r>
              <a:rPr lang="id-ID" sz="2400" b="1" dirty="0" smtClean="0">
                <a:solidFill>
                  <a:schemeClr val="bg1"/>
                </a:solidFill>
              </a:rPr>
              <a:t>Junior Mobile Programmer</a:t>
            </a:r>
            <a:endParaRPr lang="en-US" sz="2400" dirty="0">
              <a:solidFill>
                <a:srgbClr val="FFFFFF"/>
              </a:solidFill>
              <a:latin typeface="+mj-lt"/>
            </a:endParaRPr>
          </a:p>
        </p:txBody>
      </p:sp>
      <p:pic>
        <p:nvPicPr>
          <p:cNvPr id="5" name="Picture 2" descr="http://1.bp.blogspot.com/-6eXxkR20V-U/UPn4RXbuAzI/AAAAAAAAADQ/ftuMDTKIMwI/s16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540" y="2204864"/>
            <a:ext cx="7318026" cy="4357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727848" y="1527175"/>
            <a:ext cx="2717411" cy="461665"/>
          </a:xfrm>
          <a:prstGeom prst="rect">
            <a:avLst/>
          </a:prstGeom>
        </p:spPr>
        <p:txBody>
          <a:bodyPr wrap="none">
            <a:spAutoFit/>
          </a:bodyPr>
          <a:lstStyle/>
          <a:p>
            <a:r>
              <a:rPr lang="en-US" sz="2400" b="1" dirty="0" err="1" smtClean="0"/>
              <a:t>Proses</a:t>
            </a:r>
            <a:r>
              <a:rPr lang="en-US" sz="2400" b="1" dirty="0" smtClean="0"/>
              <a:t> Handover</a:t>
            </a:r>
            <a:endParaRPr lang="id-ID" sz="2400" b="1"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Mobile Phone Network                                          </a:t>
            </a:r>
            <a:r>
              <a:rPr lang="id-ID" sz="2400" b="1" dirty="0" smtClean="0">
                <a:solidFill>
                  <a:schemeClr val="bg1"/>
                </a:solidFill>
              </a:rPr>
              <a:t>Junior Mobile Programmer</a:t>
            </a:r>
            <a:endParaRPr lang="en-US" sz="2400" dirty="0">
              <a:solidFill>
                <a:srgbClr val="FFFFFF"/>
              </a:solidFill>
              <a:latin typeface="+mj-lt"/>
            </a:endParaRPr>
          </a:p>
        </p:txBody>
      </p:sp>
      <p:sp>
        <p:nvSpPr>
          <p:cNvPr id="5" name="Rectangle 4"/>
          <p:cNvSpPr/>
          <p:nvPr/>
        </p:nvSpPr>
        <p:spPr>
          <a:xfrm>
            <a:off x="911424" y="1557947"/>
            <a:ext cx="10287072" cy="4247317"/>
          </a:xfrm>
          <a:prstGeom prst="rect">
            <a:avLst/>
          </a:prstGeom>
        </p:spPr>
        <p:txBody>
          <a:bodyPr wrap="square">
            <a:spAutoFit/>
          </a:bodyPr>
          <a:lstStyle/>
          <a:p>
            <a:pPr algn="just">
              <a:spcAft>
                <a:spcPts val="1200"/>
              </a:spcAft>
            </a:pPr>
            <a:r>
              <a:rPr lang="en-US" sz="2400" b="1" dirty="0" err="1" smtClean="0"/>
              <a:t>Frekuensi</a:t>
            </a:r>
            <a:r>
              <a:rPr lang="en-US" sz="2400" b="1" dirty="0" smtClean="0"/>
              <a:t> </a:t>
            </a:r>
            <a:r>
              <a:rPr lang="en-US" sz="2400" b="1" dirty="0" err="1" smtClean="0"/>
              <a:t>Seluler</a:t>
            </a:r>
            <a:endParaRPr lang="en-US" sz="2400" b="1" dirty="0" smtClean="0"/>
          </a:p>
          <a:p>
            <a:pPr marL="342900" indent="-342900" algn="just">
              <a:spcAft>
                <a:spcPts val="1200"/>
              </a:spcAft>
              <a:buFont typeface="+mj-lt"/>
              <a:buAutoNum type="arabicPeriod"/>
            </a:pPr>
            <a:r>
              <a:rPr lang="id-ID" sz="2400" dirty="0" smtClean="0"/>
              <a:t>Pada perkembangan teknologi mobile phone network generasi pertama kali menggunakan teknologi analog </a:t>
            </a:r>
            <a:r>
              <a:rPr lang="en-US" sz="2400" dirty="0" smtClean="0"/>
              <a:t>circuit-switched </a:t>
            </a:r>
            <a:r>
              <a:rPr lang="id-ID" sz="2400" dirty="0" smtClean="0"/>
              <a:t>dengan berbasis </a:t>
            </a:r>
            <a:r>
              <a:rPr lang="en-US" sz="2400" dirty="0" smtClean="0"/>
              <a:t>frequency division</a:t>
            </a:r>
            <a:r>
              <a:rPr lang="id-ID" sz="2400" dirty="0" smtClean="0"/>
              <a:t> </a:t>
            </a:r>
            <a:r>
              <a:rPr lang="en-US" sz="2400" dirty="0" smtClean="0"/>
              <a:t>multiple access (FDMA), b</a:t>
            </a:r>
            <a:r>
              <a:rPr lang="id-ID" sz="2400" dirty="0" smtClean="0"/>
              <a:t>ekerja pada pita frekuensi 800–900 MHz</a:t>
            </a:r>
            <a:r>
              <a:rPr lang="en-US" sz="2400" dirty="0" smtClean="0"/>
              <a:t>.</a:t>
            </a:r>
            <a:endParaRPr lang="id-ID" sz="2400" dirty="0" smtClean="0"/>
          </a:p>
          <a:p>
            <a:pPr marL="342900" indent="-342900" algn="just">
              <a:spcAft>
                <a:spcPts val="1200"/>
              </a:spcAft>
              <a:buFont typeface="+mj-lt"/>
              <a:buAutoNum type="arabicPeriod"/>
            </a:pPr>
            <a:r>
              <a:rPr lang="id-ID" sz="2400" dirty="0" smtClean="0"/>
              <a:t>Pada teknologi mobile phone network generasi kedua menggunakan frekuensi yang dipakai dalam teknologi GSM yaitu </a:t>
            </a:r>
            <a:r>
              <a:rPr lang="en-US" sz="2400" dirty="0" smtClean="0"/>
              <a:t>890–960 MHz </a:t>
            </a:r>
            <a:r>
              <a:rPr lang="id-ID" sz="2400" dirty="0" smtClean="0"/>
              <a:t>dan </a:t>
            </a:r>
            <a:r>
              <a:rPr lang="en-US" sz="2400" dirty="0" smtClean="0"/>
              <a:t>1710–1880 </a:t>
            </a:r>
            <a:r>
              <a:rPr lang="en-US" sz="2400" dirty="0" err="1" smtClean="0"/>
              <a:t>MHz.</a:t>
            </a:r>
            <a:endParaRPr lang="id-ID" sz="2400" dirty="0" smtClean="0"/>
          </a:p>
          <a:p>
            <a:pPr marL="342900" indent="-342900" algn="just">
              <a:spcAft>
                <a:spcPts val="1200"/>
              </a:spcAft>
              <a:buFont typeface="+mj-lt"/>
              <a:buAutoNum type="arabicPeriod"/>
            </a:pPr>
            <a:r>
              <a:rPr lang="id-ID" sz="2400" dirty="0" smtClean="0"/>
              <a:t>Pada teknologi mobile phone network generasi ketiga sampai sekarang menggunakan frekuensi </a:t>
            </a:r>
            <a:r>
              <a:rPr lang="en-US" sz="2400" dirty="0" smtClean="0"/>
              <a:t>1710–2170 </a:t>
            </a:r>
            <a:r>
              <a:rPr lang="en-US" sz="2400" dirty="0" err="1" smtClean="0"/>
              <a:t>MHz.</a:t>
            </a:r>
            <a:endParaRPr lang="id-ID" sz="2400" dirty="0"/>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2809852" y="3500438"/>
            <a:ext cx="6949275" cy="523220"/>
          </a:xfrm>
          <a:prstGeom prst="rect">
            <a:avLst/>
          </a:prstGeom>
        </p:spPr>
        <p:txBody>
          <a:bodyPr wrap="none">
            <a:spAutoFit/>
          </a:bodyPr>
          <a:lstStyle/>
          <a:p>
            <a:pPr algn="ctr"/>
            <a:r>
              <a:rPr lang="id-ID" sz="2800" b="1" dirty="0" smtClean="0">
                <a:solidFill>
                  <a:srgbClr val="000000"/>
                </a:solidFill>
              </a:rPr>
              <a:t>Proses- Proses pada Mobile IP Concept</a:t>
            </a:r>
            <a:endParaRPr lang="id-ID" sz="2800" b="1" dirty="0">
              <a:solidFill>
                <a:srgbClr val="000000"/>
              </a:solidFill>
            </a:endParaRPr>
          </a:p>
        </p:txBody>
      </p:sp>
      <p:sp>
        <p:nvSpPr>
          <p:cNvPr id="6" name="Rectangle 5"/>
          <p:cNvSpPr/>
          <p:nvPr/>
        </p:nvSpPr>
        <p:spPr>
          <a:xfrm>
            <a:off x="5167306" y="2285992"/>
            <a:ext cx="2513830" cy="830997"/>
          </a:xfrm>
          <a:prstGeom prst="rect">
            <a:avLst/>
          </a:prstGeom>
        </p:spPr>
        <p:txBody>
          <a:bodyPr wrap="none">
            <a:spAutoFit/>
          </a:bodyPr>
          <a:lstStyle/>
          <a:p>
            <a:pPr algn="ctr"/>
            <a:r>
              <a:rPr lang="id-ID" sz="4800" b="1" dirty="0" smtClean="0">
                <a:solidFill>
                  <a:srgbClr val="000000"/>
                </a:solidFill>
              </a:rPr>
              <a:t>Materi 5</a:t>
            </a:r>
            <a:endParaRPr lang="id-ID" sz="4800" b="1" dirty="0">
              <a:solidFill>
                <a:srgbClr val="000000"/>
              </a:solidFill>
            </a:endParaRPr>
          </a:p>
        </p:txBody>
      </p:sp>
      <p:sp>
        <p:nvSpPr>
          <p:cNvPr id="7" name="Rectangle 6"/>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316936642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2757586" y="3244334"/>
            <a:ext cx="6676828" cy="584775"/>
          </a:xfrm>
          <a:prstGeom prst="rect">
            <a:avLst/>
          </a:prstGeom>
          <a:noFill/>
        </p:spPr>
        <p:txBody>
          <a:bodyPr wrap="none" rtlCol="0">
            <a:spAutoFit/>
          </a:bodyPr>
          <a:lstStyle/>
          <a:p>
            <a:r>
              <a:rPr lang="en-US" sz="3200" dirty="0" err="1"/>
              <a:t>Kondisi</a:t>
            </a:r>
            <a:r>
              <a:rPr lang="en-US" sz="3200" dirty="0"/>
              <a:t> Mobile Network </a:t>
            </a:r>
            <a:r>
              <a:rPr lang="en-US" sz="3200" dirty="0" err="1">
                <a:solidFill>
                  <a:srgbClr val="C00000"/>
                </a:solidFill>
              </a:rPr>
              <a:t>Sekarang</a:t>
            </a:r>
            <a:r>
              <a:rPr lang="en-US" sz="3200" dirty="0"/>
              <a:t> ?</a:t>
            </a:r>
          </a:p>
        </p:txBody>
      </p:sp>
    </p:spTree>
    <p:extLst>
      <p:ext uri="{BB962C8B-B14F-4D97-AF65-F5344CB8AC3E}">
        <p14:creationId xmlns:p14="http://schemas.microsoft.com/office/powerpoint/2010/main" val="34075769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3976670" y="2204864"/>
            <a:ext cx="4238661" cy="2554545"/>
          </a:xfrm>
          <a:prstGeom prst="rect">
            <a:avLst/>
          </a:prstGeom>
          <a:noFill/>
        </p:spPr>
        <p:txBody>
          <a:bodyPr wrap="none" rtlCol="0">
            <a:spAutoFit/>
          </a:bodyPr>
          <a:lstStyle/>
          <a:p>
            <a:pPr algn="ctr"/>
            <a:r>
              <a:rPr lang="en-US" sz="3200" dirty="0" err="1"/>
              <a:t>Perangkat</a:t>
            </a:r>
            <a:r>
              <a:rPr lang="en-US" sz="3200" dirty="0"/>
              <a:t> </a:t>
            </a:r>
            <a:r>
              <a:rPr lang="en-US" sz="3200" dirty="0">
                <a:solidFill>
                  <a:srgbClr val="C00000"/>
                </a:solidFill>
              </a:rPr>
              <a:t>Mobile</a:t>
            </a:r>
          </a:p>
          <a:p>
            <a:pPr algn="ctr"/>
            <a:endParaRPr lang="en-US" sz="3200" dirty="0"/>
          </a:p>
          <a:p>
            <a:pPr algn="ctr"/>
            <a:r>
              <a:rPr lang="en-US" sz="3200" dirty="0"/>
              <a:t>Vs </a:t>
            </a:r>
          </a:p>
          <a:p>
            <a:pPr algn="ctr"/>
            <a:endParaRPr lang="en-US" sz="3200" dirty="0"/>
          </a:p>
          <a:p>
            <a:pPr algn="ctr"/>
            <a:r>
              <a:rPr lang="en-US" sz="3200" dirty="0" err="1"/>
              <a:t>Perangkat</a:t>
            </a:r>
            <a:r>
              <a:rPr lang="en-US" sz="3200" dirty="0"/>
              <a:t> </a:t>
            </a:r>
            <a:r>
              <a:rPr lang="en-US" sz="3200" dirty="0">
                <a:solidFill>
                  <a:srgbClr val="C00000"/>
                </a:solidFill>
              </a:rPr>
              <a:t>Non Mobile</a:t>
            </a:r>
          </a:p>
        </p:txBody>
      </p:sp>
    </p:spTree>
    <p:extLst>
      <p:ext uri="{BB962C8B-B14F-4D97-AF65-F5344CB8AC3E}">
        <p14:creationId xmlns:p14="http://schemas.microsoft.com/office/powerpoint/2010/main" val="230056619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pic>
        <p:nvPicPr>
          <p:cNvPr id="1026" name="Picture 2" descr="https://boygeniusreport.files.wordpress.com/2016/11/stat-counter-mobile-web.jpg?quality=98&amp;strip=all&amp;strip=all">
            <a:extLst>
              <a:ext uri="{FF2B5EF4-FFF2-40B4-BE49-F238E27FC236}">
                <a16:creationId xmlns="" xmlns:a16="http://schemas.microsoft.com/office/drawing/2014/main" id="{D63800FB-6D1F-2C4A-9F6A-7294F29AA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844824"/>
            <a:ext cx="7937500" cy="43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2675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3429211" y="1556792"/>
            <a:ext cx="5322291" cy="461665"/>
          </a:xfrm>
          <a:prstGeom prst="rect">
            <a:avLst/>
          </a:prstGeom>
          <a:noFill/>
        </p:spPr>
        <p:txBody>
          <a:bodyPr wrap="none" rtlCol="0">
            <a:spAutoFit/>
          </a:bodyPr>
          <a:lstStyle/>
          <a:p>
            <a:pPr algn="ctr"/>
            <a:r>
              <a:rPr lang="en-US" sz="2400" dirty="0" err="1"/>
              <a:t>Perilaku</a:t>
            </a:r>
            <a:r>
              <a:rPr lang="en-US" sz="2400" dirty="0"/>
              <a:t> User </a:t>
            </a:r>
            <a:r>
              <a:rPr lang="en-US" sz="2400" dirty="0" err="1"/>
              <a:t>Pada</a:t>
            </a:r>
            <a:r>
              <a:rPr lang="en-US" sz="2400" dirty="0"/>
              <a:t> </a:t>
            </a:r>
            <a:r>
              <a:rPr lang="en-US" sz="2400" dirty="0" err="1"/>
              <a:t>Perangkat</a:t>
            </a:r>
            <a:r>
              <a:rPr lang="en-US" sz="2400" dirty="0"/>
              <a:t> Mobile</a:t>
            </a:r>
          </a:p>
        </p:txBody>
      </p:sp>
      <p:sp>
        <p:nvSpPr>
          <p:cNvPr id="2" name="TextBox 1">
            <a:extLst>
              <a:ext uri="{FF2B5EF4-FFF2-40B4-BE49-F238E27FC236}">
                <a16:creationId xmlns="" xmlns:a16="http://schemas.microsoft.com/office/drawing/2014/main" id="{3754B11B-0380-7D41-B1B8-72241DA881DE}"/>
              </a:ext>
            </a:extLst>
          </p:cNvPr>
          <p:cNvSpPr txBox="1"/>
          <p:nvPr/>
        </p:nvSpPr>
        <p:spPr>
          <a:xfrm>
            <a:off x="1410123" y="3284984"/>
            <a:ext cx="1880643" cy="461665"/>
          </a:xfrm>
          <a:prstGeom prst="rect">
            <a:avLst/>
          </a:prstGeom>
          <a:noFill/>
        </p:spPr>
        <p:txBody>
          <a:bodyPr wrap="none" rtlCol="0">
            <a:spAutoFit/>
          </a:bodyPr>
          <a:lstStyle/>
          <a:p>
            <a:r>
              <a:rPr lang="en-US" sz="2400" dirty="0">
                <a:solidFill>
                  <a:srgbClr val="C00000"/>
                </a:solidFill>
              </a:rPr>
              <a:t>Low</a:t>
            </a:r>
            <a:r>
              <a:rPr lang="en-US" sz="2400" dirty="0"/>
              <a:t> Mobility</a:t>
            </a:r>
          </a:p>
        </p:txBody>
      </p:sp>
      <p:sp>
        <p:nvSpPr>
          <p:cNvPr id="6" name="TextBox 5">
            <a:extLst>
              <a:ext uri="{FF2B5EF4-FFF2-40B4-BE49-F238E27FC236}">
                <a16:creationId xmlns="" xmlns:a16="http://schemas.microsoft.com/office/drawing/2014/main" id="{D9F2C47F-0D2E-FE40-AA28-CAF41913D8C1}"/>
              </a:ext>
            </a:extLst>
          </p:cNvPr>
          <p:cNvSpPr txBox="1"/>
          <p:nvPr/>
        </p:nvSpPr>
        <p:spPr>
          <a:xfrm>
            <a:off x="4884737" y="4581128"/>
            <a:ext cx="2411238" cy="461665"/>
          </a:xfrm>
          <a:prstGeom prst="rect">
            <a:avLst/>
          </a:prstGeom>
          <a:noFill/>
        </p:spPr>
        <p:txBody>
          <a:bodyPr wrap="none" rtlCol="0">
            <a:spAutoFit/>
          </a:bodyPr>
          <a:lstStyle/>
          <a:p>
            <a:r>
              <a:rPr lang="en-US" sz="2400" dirty="0">
                <a:solidFill>
                  <a:srgbClr val="C00000"/>
                </a:solidFill>
              </a:rPr>
              <a:t>Medium</a:t>
            </a:r>
            <a:r>
              <a:rPr lang="en-US" sz="2400" dirty="0"/>
              <a:t> Mobility</a:t>
            </a:r>
          </a:p>
        </p:txBody>
      </p:sp>
      <p:sp>
        <p:nvSpPr>
          <p:cNvPr id="7" name="TextBox 6">
            <a:extLst>
              <a:ext uri="{FF2B5EF4-FFF2-40B4-BE49-F238E27FC236}">
                <a16:creationId xmlns="" xmlns:a16="http://schemas.microsoft.com/office/drawing/2014/main" id="{1877A27D-D2A9-7E46-AD6D-7D012DD6E19F}"/>
              </a:ext>
            </a:extLst>
          </p:cNvPr>
          <p:cNvSpPr txBox="1"/>
          <p:nvPr/>
        </p:nvSpPr>
        <p:spPr>
          <a:xfrm>
            <a:off x="8904312" y="3284984"/>
            <a:ext cx="1949573" cy="461665"/>
          </a:xfrm>
          <a:prstGeom prst="rect">
            <a:avLst/>
          </a:prstGeom>
          <a:noFill/>
        </p:spPr>
        <p:txBody>
          <a:bodyPr wrap="none" rtlCol="0">
            <a:spAutoFit/>
          </a:bodyPr>
          <a:lstStyle/>
          <a:p>
            <a:r>
              <a:rPr lang="en-US" sz="2400" dirty="0">
                <a:solidFill>
                  <a:srgbClr val="C00000"/>
                </a:solidFill>
              </a:rPr>
              <a:t>High</a:t>
            </a:r>
            <a:r>
              <a:rPr lang="en-US" sz="2400" dirty="0"/>
              <a:t> Mobility</a:t>
            </a:r>
          </a:p>
        </p:txBody>
      </p:sp>
    </p:spTree>
    <p:extLst>
      <p:ext uri="{BB962C8B-B14F-4D97-AF65-F5344CB8AC3E}">
        <p14:creationId xmlns:p14="http://schemas.microsoft.com/office/powerpoint/2010/main" val="560978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063457" y="3492297"/>
            <a:ext cx="4065087" cy="584775"/>
          </a:xfrm>
          <a:prstGeom prst="rect">
            <a:avLst/>
          </a:prstGeom>
          <a:noFill/>
        </p:spPr>
        <p:txBody>
          <a:bodyPr wrap="none" rtlCol="0">
            <a:spAutoFit/>
          </a:bodyPr>
          <a:lstStyle/>
          <a:p>
            <a:pPr algn="ctr"/>
            <a:r>
              <a:rPr lang="en-US" sz="3200" dirty="0" err="1"/>
              <a:t>Masalah</a:t>
            </a:r>
            <a:r>
              <a:rPr lang="en-US" sz="3200" dirty="0"/>
              <a:t> </a:t>
            </a:r>
            <a:r>
              <a:rPr lang="en-US" sz="3200" dirty="0" err="1"/>
              <a:t>Pada</a:t>
            </a:r>
            <a:r>
              <a:rPr lang="en-US" sz="3200" dirty="0"/>
              <a:t> </a:t>
            </a:r>
            <a:r>
              <a:rPr lang="en-US" sz="3200" dirty="0">
                <a:solidFill>
                  <a:srgbClr val="C00000"/>
                </a:solidFill>
              </a:rPr>
              <a:t>TCP ?</a:t>
            </a:r>
          </a:p>
        </p:txBody>
      </p:sp>
    </p:spTree>
    <p:extLst>
      <p:ext uri="{BB962C8B-B14F-4D97-AF65-F5344CB8AC3E}">
        <p14:creationId xmlns:p14="http://schemas.microsoft.com/office/powerpoint/2010/main" val="9128236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2" name="TextBox 1">
            <a:extLst>
              <a:ext uri="{FF2B5EF4-FFF2-40B4-BE49-F238E27FC236}">
                <a16:creationId xmlns="" xmlns:a16="http://schemas.microsoft.com/office/drawing/2014/main" id="{3754B11B-0380-7D41-B1B8-72241DA881DE}"/>
              </a:ext>
            </a:extLst>
          </p:cNvPr>
          <p:cNvSpPr txBox="1"/>
          <p:nvPr/>
        </p:nvSpPr>
        <p:spPr>
          <a:xfrm>
            <a:off x="3305012" y="2636912"/>
            <a:ext cx="5581977" cy="1569660"/>
          </a:xfrm>
          <a:prstGeom prst="rect">
            <a:avLst/>
          </a:prstGeom>
          <a:noFill/>
        </p:spPr>
        <p:txBody>
          <a:bodyPr wrap="none" rtlCol="0">
            <a:spAutoFit/>
          </a:bodyPr>
          <a:lstStyle/>
          <a:p>
            <a:pPr algn="ctr"/>
            <a:r>
              <a:rPr lang="en-US" sz="3200" dirty="0"/>
              <a:t>Host </a:t>
            </a:r>
            <a:r>
              <a:rPr lang="en-US" sz="3200" dirty="0" err="1"/>
              <a:t>harus</a:t>
            </a:r>
            <a:r>
              <a:rPr lang="en-US" sz="3200" dirty="0"/>
              <a:t> </a:t>
            </a:r>
            <a:r>
              <a:rPr lang="en-US" sz="3200" dirty="0" err="1"/>
              <a:t>berada</a:t>
            </a:r>
            <a:r>
              <a:rPr lang="en-US" sz="3200" dirty="0"/>
              <a:t> di </a:t>
            </a:r>
            <a:r>
              <a:rPr lang="en-US" sz="3200" dirty="0" err="1">
                <a:solidFill>
                  <a:srgbClr val="C00000"/>
                </a:solidFill>
              </a:rPr>
              <a:t>lokasi</a:t>
            </a:r>
            <a:r>
              <a:rPr lang="en-US" sz="3200" dirty="0"/>
              <a:t> </a:t>
            </a:r>
          </a:p>
          <a:p>
            <a:pPr algn="ctr"/>
            <a:r>
              <a:rPr lang="en-US" sz="3200" dirty="0" err="1"/>
              <a:t>atau</a:t>
            </a:r>
            <a:r>
              <a:rPr lang="en-US" sz="3200" dirty="0"/>
              <a:t> </a:t>
            </a:r>
          </a:p>
          <a:p>
            <a:pPr algn="ctr"/>
            <a:r>
              <a:rPr lang="en-US" sz="3200" dirty="0" err="1">
                <a:solidFill>
                  <a:srgbClr val="C00000"/>
                </a:solidFill>
              </a:rPr>
              <a:t>jangkauan</a:t>
            </a:r>
            <a:r>
              <a:rPr lang="en-US" sz="3200" dirty="0"/>
              <a:t> </a:t>
            </a:r>
            <a:r>
              <a:rPr lang="en-US" sz="3200" dirty="0" err="1"/>
              <a:t>wilayah</a:t>
            </a:r>
            <a:r>
              <a:rPr lang="en-US" sz="3200" dirty="0"/>
              <a:t> yang </a:t>
            </a:r>
            <a:r>
              <a:rPr lang="en-US" sz="3200" dirty="0" err="1">
                <a:solidFill>
                  <a:srgbClr val="C00000"/>
                </a:solidFill>
              </a:rPr>
              <a:t>tetap</a:t>
            </a:r>
            <a:endParaRPr lang="en-US" sz="3200" dirty="0">
              <a:solidFill>
                <a:srgbClr val="C00000"/>
              </a:solidFill>
            </a:endParaRPr>
          </a:p>
        </p:txBody>
      </p:sp>
    </p:spTree>
    <p:extLst>
      <p:ext uri="{BB962C8B-B14F-4D97-AF65-F5344CB8AC3E}">
        <p14:creationId xmlns:p14="http://schemas.microsoft.com/office/powerpoint/2010/main" val="6406339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911424" y="1298377"/>
            <a:ext cx="10715700" cy="1938992"/>
          </a:xfrm>
          <a:prstGeom prst="rect">
            <a:avLst/>
          </a:prstGeom>
        </p:spPr>
        <p:txBody>
          <a:bodyPr wrap="square">
            <a:spAutoFit/>
          </a:bodyPr>
          <a:lstStyle/>
          <a:p>
            <a:pPr algn="just">
              <a:spcAft>
                <a:spcPts val="1200"/>
              </a:spcAft>
            </a:pPr>
            <a:r>
              <a:rPr lang="id-ID" b="1" i="1" dirty="0" smtClean="0">
                <a:latin typeface="Arial" pitchFamily="34" charset="0"/>
                <a:cs typeface="Arial" pitchFamily="34" charset="0"/>
              </a:rPr>
              <a:t>CELL</a:t>
            </a:r>
            <a:r>
              <a:rPr lang="id-ID" b="1" dirty="0" smtClean="0">
                <a:latin typeface="Arial" pitchFamily="34" charset="0"/>
                <a:cs typeface="Arial" pitchFamily="34" charset="0"/>
              </a:rPr>
              <a:t> (SEL)</a:t>
            </a:r>
          </a:p>
          <a:p>
            <a:pPr marL="285750" indent="-285750" algn="just">
              <a:spcAft>
                <a:spcPts val="1200"/>
              </a:spcAft>
              <a:buFont typeface="Wingdings" panose="05000000000000000000" pitchFamily="2" charset="2"/>
              <a:buChar char="v"/>
            </a:pPr>
            <a:r>
              <a:rPr lang="id-ID" b="1" dirty="0" smtClean="0">
                <a:latin typeface="Arial" pitchFamily="34" charset="0"/>
                <a:cs typeface="Arial" pitchFamily="34" charset="0"/>
              </a:rPr>
              <a:t>Definisi: </a:t>
            </a:r>
            <a:r>
              <a:rPr lang="id-ID" dirty="0" smtClean="0">
                <a:latin typeface="Arial" pitchFamily="34" charset="0"/>
                <a:cs typeface="Arial" pitchFamily="34" charset="0"/>
              </a:rPr>
              <a:t>Area cakupan (coverage area) dari Radio Base Station</a:t>
            </a:r>
            <a:r>
              <a:rPr lang="en-US" dirty="0" smtClean="0">
                <a:latin typeface="Arial" pitchFamily="34" charset="0"/>
                <a:cs typeface="Arial" pitchFamily="34" charset="0"/>
              </a:rPr>
              <a:t>.</a:t>
            </a:r>
            <a:endParaRPr lang="id-ID" dirty="0" smtClean="0">
              <a:latin typeface="Arial" pitchFamily="34" charset="0"/>
              <a:cs typeface="Arial" pitchFamily="34" charset="0"/>
            </a:endParaRPr>
          </a:p>
          <a:p>
            <a:pPr marL="285750" indent="-285750" algn="just">
              <a:spcAft>
                <a:spcPts val="1200"/>
              </a:spcAft>
              <a:buFont typeface="Wingdings" panose="05000000000000000000" pitchFamily="2" charset="2"/>
              <a:buChar char="v"/>
            </a:pPr>
            <a:r>
              <a:rPr lang="id-ID" b="1" dirty="0" smtClean="0">
                <a:latin typeface="Arial" pitchFamily="34" charset="0"/>
                <a:cs typeface="Arial" pitchFamily="34" charset="0"/>
              </a:rPr>
              <a:t>Ukuran Sel:</a:t>
            </a:r>
            <a:r>
              <a:rPr lang="en-US" b="1" dirty="0" smtClean="0">
                <a:latin typeface="Arial" pitchFamily="34" charset="0"/>
                <a:cs typeface="Arial" pitchFamily="34" charset="0"/>
              </a:rPr>
              <a:t> </a:t>
            </a:r>
            <a:r>
              <a:rPr lang="id-ID" dirty="0" smtClean="0">
                <a:latin typeface="Arial" pitchFamily="34" charset="0"/>
                <a:cs typeface="Arial" pitchFamily="34" charset="0"/>
              </a:rPr>
              <a:t>Macrocell (&gt;5km), Microcell (3-5km), Picocell(&lt;1 km)</a:t>
            </a:r>
            <a:r>
              <a:rPr lang="en-US" dirty="0" smtClean="0">
                <a:latin typeface="Arial" pitchFamily="34" charset="0"/>
                <a:cs typeface="Arial" pitchFamily="34" charset="0"/>
              </a:rPr>
              <a:t>.</a:t>
            </a:r>
            <a:endParaRPr lang="id-ID" dirty="0" smtClean="0">
              <a:latin typeface="Arial" pitchFamily="34" charset="0"/>
              <a:cs typeface="Arial" pitchFamily="34" charset="0"/>
            </a:endParaRPr>
          </a:p>
          <a:p>
            <a:pPr marL="285750" indent="-285750" algn="just">
              <a:spcAft>
                <a:spcPts val="1200"/>
              </a:spcAft>
              <a:buFont typeface="Wingdings" panose="05000000000000000000" pitchFamily="2" charset="2"/>
              <a:buChar char="v"/>
            </a:pPr>
            <a:r>
              <a:rPr lang="id-ID" b="1" dirty="0" smtClean="0"/>
              <a:t>Konsep bentuk sel dalam perencanaan :</a:t>
            </a:r>
            <a:r>
              <a:rPr lang="en-US" dirty="0">
                <a:latin typeface="Arial" pitchFamily="34" charset="0"/>
                <a:cs typeface="Arial" pitchFamily="34" charset="0"/>
              </a:rPr>
              <a:t> </a:t>
            </a:r>
            <a:r>
              <a:rPr lang="id-ID" dirty="0" smtClean="0">
                <a:latin typeface="Arial" pitchFamily="34" charset="0"/>
                <a:cs typeface="Arial" pitchFamily="34" charset="0"/>
              </a:rPr>
              <a:t>Sel berbentuk heksagonal ( atau bentuk yang lain ) hanya digunakan untuk mempermudah penggambaran pada layout perencanaan</a:t>
            </a:r>
            <a:r>
              <a:rPr lang="en-US" dirty="0" smtClean="0">
                <a:latin typeface="Arial" pitchFamily="34" charset="0"/>
                <a:cs typeface="Arial" pitchFamily="34" charset="0"/>
              </a:rPr>
              <a:t>.</a:t>
            </a:r>
            <a:endParaRPr lang="id-ID" dirty="0" smtClean="0">
              <a:latin typeface="Arial" pitchFamily="34" charset="0"/>
              <a:cs typeface="Arial" pitchFamily="34" charset="0"/>
            </a:endParaRPr>
          </a:p>
        </p:txBody>
      </p:sp>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graphicFrame>
        <p:nvGraphicFramePr>
          <p:cNvPr id="62468" name="Object 4"/>
          <p:cNvGraphicFramePr>
            <a:graphicFrameLocks noChangeAspect="1"/>
          </p:cNvGraphicFramePr>
          <p:nvPr>
            <p:extLst>
              <p:ext uri="{D42A27DB-BD31-4B8C-83A1-F6EECF244321}">
                <p14:modId xmlns:p14="http://schemas.microsoft.com/office/powerpoint/2010/main" val="1652405712"/>
              </p:ext>
            </p:extLst>
          </p:nvPr>
        </p:nvGraphicFramePr>
        <p:xfrm>
          <a:off x="3051770" y="4365104"/>
          <a:ext cx="5924550" cy="2057400"/>
        </p:xfrm>
        <a:graphic>
          <a:graphicData uri="http://schemas.openxmlformats.org/presentationml/2006/ole">
            <mc:AlternateContent xmlns:mc="http://schemas.openxmlformats.org/markup-compatibility/2006">
              <mc:Choice xmlns:v="urn:schemas-microsoft-com:vml" Requires="v">
                <p:oleObj spid="_x0000_s62477" name="Visio" r:id="rId4" imgW="7647840" imgH="2656080" progId="Visio.Drawing.11">
                  <p:embed/>
                </p:oleObj>
              </mc:Choice>
              <mc:Fallback>
                <p:oleObj name="Visio" r:id="rId4" imgW="7647840" imgH="265608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770" y="4365104"/>
                        <a:ext cx="5924550"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6" name="TextBox 5">
            <a:extLst>
              <a:ext uri="{FF2B5EF4-FFF2-40B4-BE49-F238E27FC236}">
                <a16:creationId xmlns="" xmlns:a16="http://schemas.microsoft.com/office/drawing/2014/main" id="{D9F2C47F-0D2E-FE40-AA28-CAF41913D8C1}"/>
              </a:ext>
            </a:extLst>
          </p:cNvPr>
          <p:cNvSpPr txBox="1"/>
          <p:nvPr/>
        </p:nvSpPr>
        <p:spPr>
          <a:xfrm>
            <a:off x="1950474" y="3745538"/>
            <a:ext cx="8291052" cy="584775"/>
          </a:xfrm>
          <a:prstGeom prst="rect">
            <a:avLst/>
          </a:prstGeom>
          <a:noFill/>
        </p:spPr>
        <p:txBody>
          <a:bodyPr wrap="none" rtlCol="0">
            <a:spAutoFit/>
          </a:bodyPr>
          <a:lstStyle/>
          <a:p>
            <a:r>
              <a:rPr lang="en-US" sz="3200" dirty="0" err="1"/>
              <a:t>Mengandalkan</a:t>
            </a:r>
            <a:r>
              <a:rPr lang="en-US" sz="3200" dirty="0"/>
              <a:t> </a:t>
            </a:r>
            <a:r>
              <a:rPr lang="en-US" sz="3200" dirty="0">
                <a:solidFill>
                  <a:srgbClr val="C00000"/>
                </a:solidFill>
              </a:rPr>
              <a:t>Routing</a:t>
            </a:r>
            <a:r>
              <a:rPr lang="en-US" sz="3200" dirty="0"/>
              <a:t> </a:t>
            </a:r>
            <a:r>
              <a:rPr lang="en-US" sz="3200" dirty="0" err="1"/>
              <a:t>Untuk</a:t>
            </a:r>
            <a:r>
              <a:rPr lang="en-US" sz="3200" dirty="0"/>
              <a:t> </a:t>
            </a:r>
            <a:r>
              <a:rPr lang="en-US" sz="3200" dirty="0" err="1"/>
              <a:t>mengirim</a:t>
            </a:r>
            <a:r>
              <a:rPr lang="en-US" sz="3200" dirty="0"/>
              <a:t> data</a:t>
            </a:r>
          </a:p>
        </p:txBody>
      </p:sp>
    </p:spTree>
    <p:extLst>
      <p:ext uri="{BB962C8B-B14F-4D97-AF65-F5344CB8AC3E}">
        <p14:creationId xmlns:p14="http://schemas.microsoft.com/office/powerpoint/2010/main" val="10922059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7" name="TextBox 6">
            <a:extLst>
              <a:ext uri="{FF2B5EF4-FFF2-40B4-BE49-F238E27FC236}">
                <a16:creationId xmlns="" xmlns:a16="http://schemas.microsoft.com/office/drawing/2014/main" id="{1877A27D-D2A9-7E46-AD6D-7D012DD6E19F}"/>
              </a:ext>
            </a:extLst>
          </p:cNvPr>
          <p:cNvSpPr txBox="1"/>
          <p:nvPr/>
        </p:nvSpPr>
        <p:spPr>
          <a:xfrm>
            <a:off x="481322" y="3429000"/>
            <a:ext cx="11229356" cy="584775"/>
          </a:xfrm>
          <a:prstGeom prst="rect">
            <a:avLst/>
          </a:prstGeom>
          <a:noFill/>
        </p:spPr>
        <p:txBody>
          <a:bodyPr wrap="none" rtlCol="0">
            <a:spAutoFit/>
          </a:bodyPr>
          <a:lstStyle/>
          <a:p>
            <a:r>
              <a:rPr lang="en-US" sz="3200" dirty="0" err="1"/>
              <a:t>Bagaimana</a:t>
            </a:r>
            <a:r>
              <a:rPr lang="en-US" sz="3200" dirty="0"/>
              <a:t> </a:t>
            </a:r>
            <a:r>
              <a:rPr lang="en-US" sz="3200" dirty="0" err="1"/>
              <a:t>Jika</a:t>
            </a:r>
            <a:r>
              <a:rPr lang="en-US" sz="3200" dirty="0"/>
              <a:t> User </a:t>
            </a:r>
            <a:r>
              <a:rPr lang="en-US" sz="3200" dirty="0" err="1">
                <a:solidFill>
                  <a:srgbClr val="C00000"/>
                </a:solidFill>
              </a:rPr>
              <a:t>Berpindah</a:t>
            </a:r>
            <a:r>
              <a:rPr lang="en-US" sz="3200" dirty="0"/>
              <a:t> </a:t>
            </a:r>
            <a:r>
              <a:rPr lang="en-US" sz="3200" dirty="0" err="1"/>
              <a:t>Ke</a:t>
            </a:r>
            <a:r>
              <a:rPr lang="en-US" sz="3200" dirty="0"/>
              <a:t> </a:t>
            </a:r>
            <a:r>
              <a:rPr lang="en-US" sz="3200" dirty="0" err="1">
                <a:solidFill>
                  <a:srgbClr val="C00000"/>
                </a:solidFill>
              </a:rPr>
              <a:t>ruangan</a:t>
            </a:r>
            <a:r>
              <a:rPr lang="en-US" sz="3200" dirty="0"/>
              <a:t> </a:t>
            </a:r>
            <a:r>
              <a:rPr lang="en-US" sz="3200" dirty="0" err="1"/>
              <a:t>atau</a:t>
            </a:r>
            <a:r>
              <a:rPr lang="en-US" sz="3200" dirty="0"/>
              <a:t> </a:t>
            </a:r>
            <a:r>
              <a:rPr lang="en-US" sz="3200" dirty="0">
                <a:solidFill>
                  <a:srgbClr val="C00000"/>
                </a:solidFill>
              </a:rPr>
              <a:t>area</a:t>
            </a:r>
            <a:r>
              <a:rPr lang="en-US" sz="3200" dirty="0"/>
              <a:t> lain ?</a:t>
            </a:r>
          </a:p>
        </p:txBody>
      </p:sp>
    </p:spTree>
    <p:extLst>
      <p:ext uri="{BB962C8B-B14F-4D97-AF65-F5344CB8AC3E}">
        <p14:creationId xmlns:p14="http://schemas.microsoft.com/office/powerpoint/2010/main" val="188352990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5316697" y="3420289"/>
            <a:ext cx="1643399" cy="584775"/>
          </a:xfrm>
          <a:prstGeom prst="rect">
            <a:avLst/>
          </a:prstGeom>
          <a:noFill/>
        </p:spPr>
        <p:txBody>
          <a:bodyPr wrap="none" rtlCol="0">
            <a:spAutoFit/>
          </a:bodyPr>
          <a:lstStyle/>
          <a:p>
            <a:pPr algn="ctr"/>
            <a:r>
              <a:rPr lang="en-US" sz="3200" dirty="0" err="1"/>
              <a:t>Solusi</a:t>
            </a:r>
            <a:r>
              <a:rPr lang="en-US" sz="3200" dirty="0"/>
              <a:t> ?</a:t>
            </a:r>
          </a:p>
        </p:txBody>
      </p:sp>
    </p:spTree>
    <p:extLst>
      <p:ext uri="{BB962C8B-B14F-4D97-AF65-F5344CB8AC3E}">
        <p14:creationId xmlns:p14="http://schemas.microsoft.com/office/powerpoint/2010/main" val="362031337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2" name="TextBox 1">
            <a:extLst>
              <a:ext uri="{FF2B5EF4-FFF2-40B4-BE49-F238E27FC236}">
                <a16:creationId xmlns="" xmlns:a16="http://schemas.microsoft.com/office/drawing/2014/main" id="{76B31AF0-07E5-D54F-B86B-F246C079ADEA}"/>
              </a:ext>
            </a:extLst>
          </p:cNvPr>
          <p:cNvSpPr txBox="1"/>
          <p:nvPr/>
        </p:nvSpPr>
        <p:spPr>
          <a:xfrm>
            <a:off x="1979036" y="2852936"/>
            <a:ext cx="8387232" cy="1200329"/>
          </a:xfrm>
          <a:prstGeom prst="rect">
            <a:avLst/>
          </a:prstGeom>
          <a:noFill/>
        </p:spPr>
        <p:txBody>
          <a:bodyPr wrap="none" rtlCol="0">
            <a:spAutoFit/>
          </a:bodyPr>
          <a:lstStyle/>
          <a:p>
            <a:pPr algn="ctr"/>
            <a:r>
              <a:rPr lang="en-ID" sz="2400" dirty="0" err="1">
                <a:solidFill>
                  <a:srgbClr val="C00000"/>
                </a:solidFill>
              </a:rPr>
              <a:t>Protokol</a:t>
            </a:r>
            <a:r>
              <a:rPr lang="en-ID" sz="2400" dirty="0"/>
              <a:t> </a:t>
            </a:r>
            <a:r>
              <a:rPr lang="en-ID" sz="2400" dirty="0" err="1"/>
              <a:t>komunikasi</a:t>
            </a:r>
            <a:r>
              <a:rPr lang="en-ID" sz="2400" dirty="0"/>
              <a:t> yang di </a:t>
            </a:r>
            <a:r>
              <a:rPr lang="en-ID" sz="2400" dirty="0" err="1"/>
              <a:t>desain</a:t>
            </a:r>
            <a:r>
              <a:rPr lang="en-ID" sz="2400" dirty="0"/>
              <a:t> </a:t>
            </a:r>
            <a:r>
              <a:rPr lang="en-ID" sz="2400" dirty="0" err="1"/>
              <a:t>untuk</a:t>
            </a:r>
            <a:r>
              <a:rPr lang="en-ID" sz="2400" dirty="0"/>
              <a:t> </a:t>
            </a:r>
            <a:r>
              <a:rPr lang="en-ID" sz="2400" dirty="0" err="1">
                <a:solidFill>
                  <a:srgbClr val="C00000"/>
                </a:solidFill>
              </a:rPr>
              <a:t>perangkat</a:t>
            </a:r>
            <a:r>
              <a:rPr lang="en-ID" sz="2400" dirty="0">
                <a:solidFill>
                  <a:srgbClr val="C00000"/>
                </a:solidFill>
              </a:rPr>
              <a:t> mobile </a:t>
            </a:r>
          </a:p>
          <a:p>
            <a:pPr algn="ctr"/>
            <a:r>
              <a:rPr lang="en-ID" sz="2400" dirty="0"/>
              <a:t>agar </a:t>
            </a:r>
            <a:r>
              <a:rPr lang="en-ID" sz="2400" dirty="0" err="1"/>
              <a:t>memiliki</a:t>
            </a:r>
            <a:r>
              <a:rPr lang="en-ID" sz="2400" dirty="0"/>
              <a:t> </a:t>
            </a:r>
            <a:r>
              <a:rPr lang="en-ID" sz="2400" dirty="0" err="1">
                <a:solidFill>
                  <a:srgbClr val="C00000"/>
                </a:solidFill>
              </a:rPr>
              <a:t>ip</a:t>
            </a:r>
            <a:r>
              <a:rPr lang="en-ID" sz="2400" dirty="0">
                <a:solidFill>
                  <a:srgbClr val="C00000"/>
                </a:solidFill>
              </a:rPr>
              <a:t> address </a:t>
            </a:r>
            <a:r>
              <a:rPr lang="en-ID" sz="2400" dirty="0" err="1">
                <a:solidFill>
                  <a:srgbClr val="C00000"/>
                </a:solidFill>
              </a:rPr>
              <a:t>permanen</a:t>
            </a:r>
            <a:endParaRPr lang="en-ID" sz="2400" dirty="0">
              <a:solidFill>
                <a:srgbClr val="C00000"/>
              </a:solidFill>
            </a:endParaRPr>
          </a:p>
          <a:p>
            <a:pPr algn="ctr"/>
            <a:r>
              <a:rPr lang="en-ID" sz="2400" dirty="0" err="1"/>
              <a:t>walaupun</a:t>
            </a:r>
            <a:r>
              <a:rPr lang="en-ID" sz="2400" dirty="0"/>
              <a:t> </a:t>
            </a:r>
            <a:r>
              <a:rPr lang="en-ID" sz="2400" dirty="0" err="1">
                <a:solidFill>
                  <a:srgbClr val="C00000"/>
                </a:solidFill>
              </a:rPr>
              <a:t>berpindah</a:t>
            </a:r>
            <a:r>
              <a:rPr lang="en-ID" sz="2400" dirty="0"/>
              <a:t> network</a:t>
            </a:r>
            <a:endParaRPr lang="en-US" sz="2400" dirty="0"/>
          </a:p>
        </p:txBody>
      </p:sp>
      <p:sp>
        <p:nvSpPr>
          <p:cNvPr id="5" name="TextBox 4">
            <a:extLst>
              <a:ext uri="{FF2B5EF4-FFF2-40B4-BE49-F238E27FC236}">
                <a16:creationId xmlns="" xmlns:a16="http://schemas.microsoft.com/office/drawing/2014/main" id="{0F266F1A-B5FD-DE49-81EF-5C2B158F32F7}"/>
              </a:ext>
            </a:extLst>
          </p:cNvPr>
          <p:cNvSpPr txBox="1"/>
          <p:nvPr/>
        </p:nvSpPr>
        <p:spPr>
          <a:xfrm>
            <a:off x="5149267" y="2132856"/>
            <a:ext cx="1893467" cy="584775"/>
          </a:xfrm>
          <a:prstGeom prst="rect">
            <a:avLst/>
          </a:prstGeom>
          <a:noFill/>
        </p:spPr>
        <p:txBody>
          <a:bodyPr wrap="none" rtlCol="0">
            <a:spAutoFit/>
          </a:bodyPr>
          <a:lstStyle/>
          <a:p>
            <a:r>
              <a:rPr lang="en-US" sz="3200" dirty="0"/>
              <a:t>Mobile IP</a:t>
            </a:r>
          </a:p>
        </p:txBody>
      </p:sp>
    </p:spTree>
    <p:extLst>
      <p:ext uri="{BB962C8B-B14F-4D97-AF65-F5344CB8AC3E}">
        <p14:creationId xmlns:p14="http://schemas.microsoft.com/office/powerpoint/2010/main" val="367858363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pic>
        <p:nvPicPr>
          <p:cNvPr id="6" name="Picture 5">
            <a:extLst>
              <a:ext uri="{FF2B5EF4-FFF2-40B4-BE49-F238E27FC236}">
                <a16:creationId xmlns="" xmlns:a16="http://schemas.microsoft.com/office/drawing/2014/main" id="{B17DA0F6-6693-ED4D-A215-7D40639B8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1700808"/>
            <a:ext cx="8264711" cy="4826046"/>
          </a:xfrm>
          <a:prstGeom prst="rect">
            <a:avLst/>
          </a:prstGeom>
        </p:spPr>
      </p:pic>
    </p:spTree>
    <p:extLst>
      <p:ext uri="{BB962C8B-B14F-4D97-AF65-F5344CB8AC3E}">
        <p14:creationId xmlns:p14="http://schemas.microsoft.com/office/powerpoint/2010/main" val="51556277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853517" y="1548081"/>
            <a:ext cx="2484976" cy="584775"/>
          </a:xfrm>
          <a:prstGeom prst="rect">
            <a:avLst/>
          </a:prstGeom>
          <a:noFill/>
        </p:spPr>
        <p:txBody>
          <a:bodyPr wrap="none" rtlCol="0">
            <a:spAutoFit/>
          </a:bodyPr>
          <a:lstStyle/>
          <a:p>
            <a:pPr algn="ctr"/>
            <a:r>
              <a:rPr lang="en-US" sz="3200" dirty="0"/>
              <a:t>Mobile Node</a:t>
            </a:r>
          </a:p>
        </p:txBody>
      </p:sp>
      <p:pic>
        <p:nvPicPr>
          <p:cNvPr id="7" name="Picture 6">
            <a:extLst>
              <a:ext uri="{FF2B5EF4-FFF2-40B4-BE49-F238E27FC236}">
                <a16:creationId xmlns="" xmlns:a16="http://schemas.microsoft.com/office/drawing/2014/main" id="{3B982D8C-A541-7549-9701-002EC50AF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66" y="2672388"/>
            <a:ext cx="5374839" cy="3138551"/>
          </a:xfrm>
          <a:prstGeom prst="rect">
            <a:avLst/>
          </a:prstGeom>
        </p:spPr>
      </p:pic>
      <p:cxnSp>
        <p:nvCxnSpPr>
          <p:cNvPr id="9" name="Straight Arrow Connector 8">
            <a:extLst>
              <a:ext uri="{FF2B5EF4-FFF2-40B4-BE49-F238E27FC236}">
                <a16:creationId xmlns="" xmlns:a16="http://schemas.microsoft.com/office/drawing/2014/main" id="{8C090804-5B5D-F24D-B154-B3A76FF35589}"/>
              </a:ext>
            </a:extLst>
          </p:cNvPr>
          <p:cNvCxnSpPr>
            <a:cxnSpLocks/>
          </p:cNvCxnSpPr>
          <p:nvPr/>
        </p:nvCxnSpPr>
        <p:spPr>
          <a:xfrm flipH="1">
            <a:off x="2207568" y="2348880"/>
            <a:ext cx="1512168" cy="1340193"/>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852B70D6-A18C-834B-BCBA-5E253660E828}"/>
              </a:ext>
            </a:extLst>
          </p:cNvPr>
          <p:cNvSpPr txBox="1"/>
          <p:nvPr/>
        </p:nvSpPr>
        <p:spPr>
          <a:xfrm>
            <a:off x="6096005" y="2672388"/>
            <a:ext cx="5928739" cy="2092881"/>
          </a:xfrm>
          <a:prstGeom prst="rect">
            <a:avLst/>
          </a:prstGeom>
          <a:noFill/>
        </p:spPr>
        <p:txBody>
          <a:bodyPr wrap="none" rtlCol="0">
            <a:spAutoFit/>
          </a:bodyPr>
          <a:lstStyle/>
          <a:p>
            <a:pPr algn="just">
              <a:spcAft>
                <a:spcPts val="1200"/>
              </a:spcAft>
            </a:pPr>
            <a:r>
              <a:rPr lang="en-US" sz="2400" dirty="0" err="1"/>
              <a:t>Semua</a:t>
            </a:r>
            <a:r>
              <a:rPr lang="en-US" sz="2400" dirty="0"/>
              <a:t> </a:t>
            </a:r>
            <a:r>
              <a:rPr lang="en-US" sz="2400" dirty="0" err="1"/>
              <a:t>bentuk</a:t>
            </a:r>
            <a:r>
              <a:rPr lang="en-US" sz="2400" dirty="0"/>
              <a:t> </a:t>
            </a:r>
            <a:r>
              <a:rPr lang="en-US" sz="2400" dirty="0" err="1"/>
              <a:t>perangkat</a:t>
            </a:r>
            <a:r>
              <a:rPr lang="en-US" sz="2400" dirty="0"/>
              <a:t> mobile yang </a:t>
            </a:r>
            <a:br>
              <a:rPr lang="en-US" sz="2400" dirty="0"/>
            </a:br>
            <a:r>
              <a:rPr lang="en-US" sz="2400" dirty="0" err="1"/>
              <a:t>terhubung</a:t>
            </a:r>
            <a:r>
              <a:rPr lang="en-US" sz="2400" dirty="0"/>
              <a:t> </a:t>
            </a:r>
            <a:r>
              <a:rPr lang="en-US" sz="2400" dirty="0" err="1"/>
              <a:t>ke</a:t>
            </a:r>
            <a:r>
              <a:rPr lang="en-US" sz="2400" dirty="0"/>
              <a:t> Home Network</a:t>
            </a:r>
            <a:r>
              <a:rPr lang="en-US" sz="2400" dirty="0" smtClean="0"/>
              <a:t>.</a:t>
            </a:r>
            <a:endParaRPr lang="en-US" sz="2400" dirty="0"/>
          </a:p>
          <a:p>
            <a:pPr algn="just">
              <a:spcAft>
                <a:spcPts val="1200"/>
              </a:spcAft>
            </a:pPr>
            <a:r>
              <a:rPr lang="en-US" sz="2400" dirty="0"/>
              <a:t>Mobile node </a:t>
            </a:r>
            <a:r>
              <a:rPr lang="en-US" sz="2400" dirty="0" err="1"/>
              <a:t>pada</a:t>
            </a:r>
            <a:r>
              <a:rPr lang="en-US" sz="2400" dirty="0"/>
              <a:t> protocol Mobile IP</a:t>
            </a:r>
            <a:br>
              <a:rPr lang="en-US" sz="2400" dirty="0"/>
            </a:br>
            <a:r>
              <a:rPr lang="en-US" sz="2400" dirty="0" err="1"/>
              <a:t>memiliki</a:t>
            </a:r>
            <a:r>
              <a:rPr lang="en-US" sz="2400" dirty="0"/>
              <a:t> 2 </a:t>
            </a:r>
            <a:r>
              <a:rPr lang="en-US" sz="2400" dirty="0" err="1"/>
              <a:t>ip</a:t>
            </a:r>
            <a:r>
              <a:rPr lang="en-US" sz="2400" dirty="0"/>
              <a:t> </a:t>
            </a:r>
            <a:r>
              <a:rPr lang="en-US" sz="2400" dirty="0" err="1"/>
              <a:t>addres</a:t>
            </a:r>
            <a:r>
              <a:rPr lang="en-US" sz="2400" dirty="0"/>
              <a:t> </a:t>
            </a:r>
            <a:r>
              <a:rPr lang="en-US" sz="2400" dirty="0" err="1"/>
              <a:t>yaitu</a:t>
            </a:r>
            <a:r>
              <a:rPr lang="en-US" sz="2400" dirty="0"/>
              <a:t> :</a:t>
            </a:r>
            <a:br>
              <a:rPr lang="en-US" sz="2400" dirty="0"/>
            </a:br>
            <a:r>
              <a:rPr lang="en-US" sz="2400" dirty="0">
                <a:solidFill>
                  <a:srgbClr val="C00000"/>
                </a:solidFill>
              </a:rPr>
              <a:t>Permanent Address</a:t>
            </a:r>
            <a:r>
              <a:rPr lang="en-US" sz="2400" dirty="0"/>
              <a:t> </a:t>
            </a:r>
            <a:r>
              <a:rPr lang="en-US" sz="2400" dirty="0" err="1"/>
              <a:t>dan</a:t>
            </a:r>
            <a:r>
              <a:rPr lang="en-US" sz="2400" dirty="0"/>
              <a:t> </a:t>
            </a:r>
            <a:r>
              <a:rPr lang="en-US" sz="2400" dirty="0">
                <a:solidFill>
                  <a:srgbClr val="C00000"/>
                </a:solidFill>
              </a:rPr>
              <a:t>Care Off Address</a:t>
            </a:r>
          </a:p>
        </p:txBody>
      </p:sp>
    </p:spTree>
    <p:extLst>
      <p:ext uri="{BB962C8B-B14F-4D97-AF65-F5344CB8AC3E}">
        <p14:creationId xmlns:p14="http://schemas.microsoft.com/office/powerpoint/2010/main" val="123395446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876055" y="1548081"/>
            <a:ext cx="2439900" cy="584775"/>
          </a:xfrm>
          <a:prstGeom prst="rect">
            <a:avLst/>
          </a:prstGeom>
          <a:noFill/>
        </p:spPr>
        <p:txBody>
          <a:bodyPr wrap="none" rtlCol="0">
            <a:spAutoFit/>
          </a:bodyPr>
          <a:lstStyle/>
          <a:p>
            <a:pPr algn="ctr"/>
            <a:r>
              <a:rPr lang="en-US" sz="3200" dirty="0"/>
              <a:t>Home Agent</a:t>
            </a:r>
          </a:p>
        </p:txBody>
      </p:sp>
      <p:pic>
        <p:nvPicPr>
          <p:cNvPr id="6" name="Picture 5">
            <a:extLst>
              <a:ext uri="{FF2B5EF4-FFF2-40B4-BE49-F238E27FC236}">
                <a16:creationId xmlns="" xmlns:a16="http://schemas.microsoft.com/office/drawing/2014/main" id="{BBF67A78-0007-234F-BB45-69AB4F572F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166" y="2672388"/>
            <a:ext cx="5374839" cy="3138551"/>
          </a:xfrm>
          <a:prstGeom prst="rect">
            <a:avLst/>
          </a:prstGeom>
        </p:spPr>
      </p:pic>
      <p:cxnSp>
        <p:nvCxnSpPr>
          <p:cNvPr id="7" name="Straight Arrow Connector 6">
            <a:extLst>
              <a:ext uri="{FF2B5EF4-FFF2-40B4-BE49-F238E27FC236}">
                <a16:creationId xmlns="" xmlns:a16="http://schemas.microsoft.com/office/drawing/2014/main" id="{6E7B1209-8CA8-E34C-9639-3267EF3AC4A5}"/>
              </a:ext>
            </a:extLst>
          </p:cNvPr>
          <p:cNvCxnSpPr>
            <a:cxnSpLocks/>
          </p:cNvCxnSpPr>
          <p:nvPr/>
        </p:nvCxnSpPr>
        <p:spPr>
          <a:xfrm flipH="1">
            <a:off x="2567608" y="2060848"/>
            <a:ext cx="792088" cy="2088232"/>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6F07351C-6647-9840-A289-B00931024F7C}"/>
              </a:ext>
            </a:extLst>
          </p:cNvPr>
          <p:cNvSpPr txBox="1"/>
          <p:nvPr/>
        </p:nvSpPr>
        <p:spPr>
          <a:xfrm>
            <a:off x="6096005" y="2672388"/>
            <a:ext cx="6076343" cy="3508653"/>
          </a:xfrm>
          <a:prstGeom prst="rect">
            <a:avLst/>
          </a:prstGeom>
          <a:noFill/>
        </p:spPr>
        <p:txBody>
          <a:bodyPr wrap="none" rtlCol="0">
            <a:spAutoFit/>
          </a:bodyPr>
          <a:lstStyle/>
          <a:p>
            <a:pPr algn="just">
              <a:spcAft>
                <a:spcPts val="1200"/>
              </a:spcAft>
            </a:pPr>
            <a:r>
              <a:rPr lang="en-US" sz="2400" dirty="0"/>
              <a:t>Router yang </a:t>
            </a:r>
            <a:r>
              <a:rPr lang="en-US" sz="2400" dirty="0" err="1"/>
              <a:t>memiliki</a:t>
            </a:r>
            <a:r>
              <a:rPr lang="en-US" sz="2400" dirty="0"/>
              <a:t> </a:t>
            </a:r>
            <a:r>
              <a:rPr lang="en-US" sz="2400" dirty="0" err="1"/>
              <a:t>kemampuan</a:t>
            </a:r>
            <a:r>
              <a:rPr lang="en-US" sz="2400" dirty="0"/>
              <a:t> </a:t>
            </a:r>
            <a:r>
              <a:rPr lang="en-US" sz="2400" dirty="0" err="1"/>
              <a:t>khusus</a:t>
            </a:r>
            <a:r>
              <a:rPr lang="en-US" sz="2400" dirty="0"/>
              <a:t/>
            </a:r>
            <a:br>
              <a:rPr lang="en-US" sz="2400" dirty="0"/>
            </a:br>
            <a:r>
              <a:rPr lang="en-US" sz="2400" dirty="0"/>
              <a:t>yang </a:t>
            </a:r>
            <a:r>
              <a:rPr lang="en-US" sz="2400" dirty="0" err="1"/>
              <a:t>sedang</a:t>
            </a:r>
            <a:r>
              <a:rPr lang="en-US" sz="2400" dirty="0"/>
              <a:t> </a:t>
            </a:r>
            <a:r>
              <a:rPr lang="en-US" sz="2400" dirty="0" err="1"/>
              <a:t>melayani</a:t>
            </a:r>
            <a:r>
              <a:rPr lang="en-US" sz="2400" dirty="0"/>
              <a:t> </a:t>
            </a:r>
            <a:r>
              <a:rPr lang="en-US" sz="2400" dirty="0" err="1"/>
              <a:t>jaringan</a:t>
            </a:r>
            <a:r>
              <a:rPr lang="en-US" sz="2400" dirty="0"/>
              <a:t> </a:t>
            </a:r>
            <a:r>
              <a:rPr lang="en-US" sz="2400" dirty="0" err="1" smtClean="0"/>
              <a:t>dimana</a:t>
            </a:r>
            <a:endParaRPr lang="en-US" sz="2400" dirty="0"/>
          </a:p>
          <a:p>
            <a:pPr algn="just">
              <a:spcAft>
                <a:spcPts val="1200"/>
              </a:spcAft>
            </a:pPr>
            <a:r>
              <a:rPr lang="en-US" sz="2400" dirty="0" smtClean="0">
                <a:solidFill>
                  <a:srgbClr val="C00000"/>
                </a:solidFill>
              </a:rPr>
              <a:t>Mobile </a:t>
            </a:r>
            <a:r>
              <a:rPr lang="en-US" sz="2400" dirty="0">
                <a:solidFill>
                  <a:srgbClr val="C00000"/>
                </a:solidFill>
              </a:rPr>
              <a:t>Node </a:t>
            </a:r>
            <a:r>
              <a:rPr lang="en-US" sz="2400" dirty="0" err="1"/>
              <a:t>sedang</a:t>
            </a:r>
            <a:r>
              <a:rPr lang="en-US" sz="2400" dirty="0"/>
              <a:t> </a:t>
            </a:r>
            <a:r>
              <a:rPr lang="en-US" sz="2400" dirty="0" err="1"/>
              <a:t>terhubung</a:t>
            </a:r>
            <a:r>
              <a:rPr lang="en-US" sz="2400" dirty="0"/>
              <a:t>. </a:t>
            </a:r>
          </a:p>
          <a:p>
            <a:pPr algn="just">
              <a:spcAft>
                <a:spcPts val="1200"/>
              </a:spcAft>
            </a:pPr>
            <a:r>
              <a:rPr lang="en-US" sz="2400" dirty="0"/>
              <a:t>Home Agent </a:t>
            </a:r>
            <a:r>
              <a:rPr lang="en-US" sz="2400" dirty="0" err="1"/>
              <a:t>dianggap</a:t>
            </a:r>
            <a:r>
              <a:rPr lang="en-US" sz="2400" dirty="0"/>
              <a:t> </a:t>
            </a:r>
            <a:r>
              <a:rPr lang="en-US" sz="2400" dirty="0" err="1"/>
              <a:t>menjadi</a:t>
            </a:r>
            <a:r>
              <a:rPr lang="en-US" sz="2400" dirty="0"/>
              <a:t> ”</a:t>
            </a:r>
            <a:r>
              <a:rPr lang="en-US" sz="2400" dirty="0" err="1"/>
              <a:t>rumah</a:t>
            </a:r>
            <a:r>
              <a:rPr lang="en-US" sz="2400" dirty="0"/>
              <a:t>” </a:t>
            </a:r>
            <a:br>
              <a:rPr lang="en-US" sz="2400" dirty="0"/>
            </a:br>
            <a:r>
              <a:rPr lang="en-US" sz="2400" dirty="0" err="1"/>
              <a:t>permanen</a:t>
            </a:r>
            <a:r>
              <a:rPr lang="en-US" sz="2400" dirty="0"/>
              <a:t> </a:t>
            </a:r>
            <a:r>
              <a:rPr lang="en-US" sz="2400" dirty="0" err="1"/>
              <a:t>dimana</a:t>
            </a:r>
            <a:r>
              <a:rPr lang="en-US" sz="2400" dirty="0"/>
              <a:t> Mobile Node </a:t>
            </a:r>
            <a:r>
              <a:rPr lang="en-US" sz="2400" dirty="0" err="1"/>
              <a:t>terhubung</a:t>
            </a:r>
            <a:r>
              <a:rPr lang="en-US" sz="2400" dirty="0"/>
              <a:t/>
            </a:r>
            <a:br>
              <a:rPr lang="en-US" sz="2400" dirty="0"/>
            </a:br>
            <a:r>
              <a:rPr lang="en-US" sz="2400" dirty="0" err="1"/>
              <a:t>pertama</a:t>
            </a:r>
            <a:r>
              <a:rPr lang="en-US" sz="2400" dirty="0"/>
              <a:t> </a:t>
            </a:r>
            <a:r>
              <a:rPr lang="en-US" sz="2400" dirty="0" smtClean="0"/>
              <a:t>kali.</a:t>
            </a:r>
            <a:endParaRPr lang="en-US" sz="2400" dirty="0"/>
          </a:p>
          <a:p>
            <a:pPr algn="just">
              <a:spcAft>
                <a:spcPts val="1200"/>
              </a:spcAft>
            </a:pPr>
            <a:r>
              <a:rPr lang="en-US" sz="2400" dirty="0" smtClean="0"/>
              <a:t>Permanent </a:t>
            </a:r>
            <a:r>
              <a:rPr lang="en-US" sz="2400" dirty="0" err="1"/>
              <a:t>Addres</a:t>
            </a:r>
            <a:r>
              <a:rPr lang="en-US" sz="2400" dirty="0"/>
              <a:t> di </a:t>
            </a:r>
            <a:r>
              <a:rPr lang="en-US" sz="2400" dirty="0" err="1"/>
              <a:t>dapatkan</a:t>
            </a:r>
            <a:r>
              <a:rPr lang="en-US" sz="2400" dirty="0"/>
              <a:t> </a:t>
            </a:r>
            <a:r>
              <a:rPr lang="en-US" sz="2400" dirty="0" err="1"/>
              <a:t>oleh</a:t>
            </a:r>
            <a:r>
              <a:rPr lang="en-US" sz="2400" dirty="0"/>
              <a:t> Mobile</a:t>
            </a:r>
            <a:br>
              <a:rPr lang="en-US" sz="2400" dirty="0"/>
            </a:br>
            <a:r>
              <a:rPr lang="en-US" sz="2400" dirty="0"/>
              <a:t>Node </a:t>
            </a:r>
            <a:r>
              <a:rPr lang="en-US" sz="2400" dirty="0" err="1"/>
              <a:t>pada</a:t>
            </a:r>
            <a:r>
              <a:rPr lang="en-US" sz="2400" dirty="0"/>
              <a:t> Router </a:t>
            </a:r>
            <a:r>
              <a:rPr lang="en-US" sz="2400" dirty="0" err="1"/>
              <a:t>ini</a:t>
            </a:r>
            <a:r>
              <a:rPr lang="en-US" sz="2400" dirty="0"/>
              <a:t>.</a:t>
            </a:r>
          </a:p>
        </p:txBody>
      </p:sp>
    </p:spTree>
    <p:extLst>
      <p:ext uri="{BB962C8B-B14F-4D97-AF65-F5344CB8AC3E}">
        <p14:creationId xmlns:p14="http://schemas.microsoft.com/office/powerpoint/2010/main" val="301798283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pic>
        <p:nvPicPr>
          <p:cNvPr id="6" name="Picture 5">
            <a:extLst>
              <a:ext uri="{FF2B5EF4-FFF2-40B4-BE49-F238E27FC236}">
                <a16:creationId xmlns="" xmlns:a16="http://schemas.microsoft.com/office/drawing/2014/main" id="{215C1618-CF88-9141-B4D2-6CB86E766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1412776"/>
            <a:ext cx="8927958" cy="5124023"/>
          </a:xfrm>
          <a:prstGeom prst="rect">
            <a:avLst/>
          </a:prstGeom>
        </p:spPr>
      </p:pic>
    </p:spTree>
    <p:extLst>
      <p:ext uri="{BB962C8B-B14F-4D97-AF65-F5344CB8AC3E}">
        <p14:creationId xmlns:p14="http://schemas.microsoft.com/office/powerpoint/2010/main" val="137945838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257001" y="1548081"/>
            <a:ext cx="3783215" cy="584775"/>
          </a:xfrm>
          <a:prstGeom prst="rect">
            <a:avLst/>
          </a:prstGeom>
          <a:noFill/>
        </p:spPr>
        <p:txBody>
          <a:bodyPr wrap="none" rtlCol="0">
            <a:spAutoFit/>
          </a:bodyPr>
          <a:lstStyle/>
          <a:p>
            <a:pPr algn="ctr"/>
            <a:r>
              <a:rPr lang="en-US" sz="3200" dirty="0"/>
              <a:t>Permanent Address</a:t>
            </a:r>
          </a:p>
        </p:txBody>
      </p:sp>
      <p:sp>
        <p:nvSpPr>
          <p:cNvPr id="7" name="TextBox 6">
            <a:extLst>
              <a:ext uri="{FF2B5EF4-FFF2-40B4-BE49-F238E27FC236}">
                <a16:creationId xmlns="" xmlns:a16="http://schemas.microsoft.com/office/drawing/2014/main" id="{FB34D3E4-8CD3-A54B-B244-15A7A38E4775}"/>
              </a:ext>
            </a:extLst>
          </p:cNvPr>
          <p:cNvSpPr txBox="1"/>
          <p:nvPr/>
        </p:nvSpPr>
        <p:spPr>
          <a:xfrm>
            <a:off x="7573580" y="2539642"/>
            <a:ext cx="3706996" cy="2761565"/>
          </a:xfrm>
          <a:prstGeom prst="rect">
            <a:avLst/>
          </a:prstGeom>
          <a:noFill/>
        </p:spPr>
        <p:txBody>
          <a:bodyPr wrap="square" rtlCol="0">
            <a:spAutoFit/>
          </a:bodyPr>
          <a:lstStyle/>
          <a:p>
            <a:pPr algn="just">
              <a:spcAft>
                <a:spcPts val="1200"/>
              </a:spcAft>
            </a:pPr>
            <a:r>
              <a:rPr lang="en-US" sz="2400" dirty="0"/>
              <a:t>Alamat IP yang </a:t>
            </a:r>
            <a:r>
              <a:rPr lang="en-US" sz="2400" dirty="0" err="1"/>
              <a:t>didapat</a:t>
            </a:r>
            <a:r>
              <a:rPr lang="en-US" sz="2400" dirty="0"/>
              <a:t> </a:t>
            </a:r>
            <a:r>
              <a:rPr lang="en-US" sz="2400" dirty="0" err="1"/>
              <a:t>oleh</a:t>
            </a:r>
            <a:r>
              <a:rPr lang="en-US" sz="2400" dirty="0"/>
              <a:t> Mobile Node</a:t>
            </a:r>
            <a:br>
              <a:rPr lang="en-US" sz="2400" dirty="0"/>
            </a:br>
            <a:r>
              <a:rPr lang="en-US" sz="2400" dirty="0" err="1"/>
              <a:t>pada</a:t>
            </a:r>
            <a:r>
              <a:rPr lang="en-US" sz="2400" dirty="0"/>
              <a:t> </a:t>
            </a:r>
            <a:r>
              <a:rPr lang="en-US" sz="2400" dirty="0" err="1"/>
              <a:t>jaringan</a:t>
            </a:r>
            <a:r>
              <a:rPr lang="en-US" sz="2400" dirty="0"/>
              <a:t> Home Agent </a:t>
            </a:r>
            <a:r>
              <a:rPr lang="en-US" sz="2400" dirty="0" err="1"/>
              <a:t>nya</a:t>
            </a:r>
            <a:r>
              <a:rPr lang="en-US" sz="2400" dirty="0"/>
              <a:t>, </a:t>
            </a:r>
            <a:r>
              <a:rPr lang="en-US" sz="2400" dirty="0" err="1">
                <a:solidFill>
                  <a:srgbClr val="C00000"/>
                </a:solidFill>
              </a:rPr>
              <a:t>alamat</a:t>
            </a:r>
            <a:r>
              <a:rPr lang="en-US" sz="2400" dirty="0">
                <a:solidFill>
                  <a:srgbClr val="C00000"/>
                </a:solidFill>
              </a:rPr>
              <a:t> </a:t>
            </a:r>
            <a:r>
              <a:rPr lang="en-US" sz="2400" dirty="0" err="1">
                <a:solidFill>
                  <a:srgbClr val="C00000"/>
                </a:solidFill>
              </a:rPr>
              <a:t>ip</a:t>
            </a:r>
            <a:r>
              <a:rPr lang="en-US" sz="2400" dirty="0">
                <a:solidFill>
                  <a:srgbClr val="C00000"/>
                </a:solidFill>
              </a:rPr>
              <a:t> </a:t>
            </a:r>
            <a:r>
              <a:rPr lang="en-US" sz="2400" dirty="0"/>
              <a:t/>
            </a:r>
            <a:br>
              <a:rPr lang="en-US" sz="2400" dirty="0"/>
            </a:br>
            <a:r>
              <a:rPr lang="en-US" sz="2400" dirty="0" err="1"/>
              <a:t>ini</a:t>
            </a:r>
            <a:r>
              <a:rPr lang="en-US" sz="2400" dirty="0"/>
              <a:t> </a:t>
            </a:r>
            <a:r>
              <a:rPr lang="en-US" sz="2400" dirty="0" err="1">
                <a:solidFill>
                  <a:srgbClr val="C00000"/>
                </a:solidFill>
              </a:rPr>
              <a:t>tidak</a:t>
            </a:r>
            <a:r>
              <a:rPr lang="en-US" sz="2400" dirty="0">
                <a:solidFill>
                  <a:srgbClr val="C00000"/>
                </a:solidFill>
              </a:rPr>
              <a:t> </a:t>
            </a:r>
            <a:r>
              <a:rPr lang="en-US" sz="2400" dirty="0" err="1">
                <a:solidFill>
                  <a:srgbClr val="C00000"/>
                </a:solidFill>
              </a:rPr>
              <a:t>berubah</a:t>
            </a:r>
            <a:r>
              <a:rPr lang="en-US" sz="2400" dirty="0">
                <a:solidFill>
                  <a:srgbClr val="C00000"/>
                </a:solidFill>
              </a:rPr>
              <a:t> </a:t>
            </a:r>
            <a:r>
              <a:rPr lang="en-US" sz="2400" dirty="0" err="1"/>
              <a:t>walaupun</a:t>
            </a:r>
            <a:r>
              <a:rPr lang="en-US" sz="2400" dirty="0"/>
              <a:t> Mobile Node</a:t>
            </a:r>
            <a:br>
              <a:rPr lang="en-US" sz="2400" dirty="0"/>
            </a:br>
            <a:r>
              <a:rPr lang="en-US" sz="2400" dirty="0" err="1"/>
              <a:t>berpindah</a:t>
            </a:r>
            <a:r>
              <a:rPr lang="en-US" sz="2400" dirty="0"/>
              <a:t> </a:t>
            </a:r>
            <a:r>
              <a:rPr lang="en-US" sz="2400" dirty="0" err="1"/>
              <a:t>jaringan</a:t>
            </a:r>
            <a:r>
              <a:rPr lang="en-US" sz="2400" dirty="0"/>
              <a:t>.</a:t>
            </a:r>
            <a:endParaRPr lang="en-US" sz="2400" dirty="0">
              <a:solidFill>
                <a:srgbClr val="C00000"/>
              </a:solidFill>
            </a:endParaRPr>
          </a:p>
        </p:txBody>
      </p:sp>
      <p:pic>
        <p:nvPicPr>
          <p:cNvPr id="8" name="Picture 7">
            <a:extLst>
              <a:ext uri="{FF2B5EF4-FFF2-40B4-BE49-F238E27FC236}">
                <a16:creationId xmlns="" xmlns:a16="http://schemas.microsoft.com/office/drawing/2014/main" id="{949EF764-1112-D14F-88CB-58DC7BF6C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287" y="2539643"/>
            <a:ext cx="6559293" cy="3764575"/>
          </a:xfrm>
          <a:prstGeom prst="rect">
            <a:avLst/>
          </a:prstGeom>
        </p:spPr>
      </p:pic>
      <p:sp>
        <p:nvSpPr>
          <p:cNvPr id="2" name="Oval 1">
            <a:extLst>
              <a:ext uri="{FF2B5EF4-FFF2-40B4-BE49-F238E27FC236}">
                <a16:creationId xmlns="" xmlns:a16="http://schemas.microsoft.com/office/drawing/2014/main" id="{7DE69903-FBEE-2642-9F5A-0AF3CFD25DAD}"/>
              </a:ext>
            </a:extLst>
          </p:cNvPr>
          <p:cNvSpPr/>
          <p:nvPr/>
        </p:nvSpPr>
        <p:spPr>
          <a:xfrm>
            <a:off x="1809931" y="2132856"/>
            <a:ext cx="2736304" cy="1296144"/>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895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439816" y="1548081"/>
            <a:ext cx="3320525" cy="584775"/>
          </a:xfrm>
          <a:prstGeom prst="rect">
            <a:avLst/>
          </a:prstGeom>
          <a:noFill/>
        </p:spPr>
        <p:txBody>
          <a:bodyPr wrap="none" rtlCol="0">
            <a:spAutoFit/>
          </a:bodyPr>
          <a:lstStyle/>
          <a:p>
            <a:pPr algn="ctr"/>
            <a:r>
              <a:rPr lang="en-US" sz="3200" dirty="0"/>
              <a:t>Care Off Address</a:t>
            </a:r>
          </a:p>
        </p:txBody>
      </p:sp>
      <p:pic>
        <p:nvPicPr>
          <p:cNvPr id="6" name="Picture 5">
            <a:extLst>
              <a:ext uri="{FF2B5EF4-FFF2-40B4-BE49-F238E27FC236}">
                <a16:creationId xmlns="" xmlns:a16="http://schemas.microsoft.com/office/drawing/2014/main" id="{F5EE3047-3F38-C348-9E0A-A18D7EB84F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424" y="2564904"/>
            <a:ext cx="6559293" cy="3764575"/>
          </a:xfrm>
          <a:prstGeom prst="rect">
            <a:avLst/>
          </a:prstGeom>
        </p:spPr>
      </p:pic>
      <p:sp>
        <p:nvSpPr>
          <p:cNvPr id="7" name="TextBox 6">
            <a:extLst>
              <a:ext uri="{FF2B5EF4-FFF2-40B4-BE49-F238E27FC236}">
                <a16:creationId xmlns="" xmlns:a16="http://schemas.microsoft.com/office/drawing/2014/main" id="{57CC080F-6381-AA40-A846-4638D755822C}"/>
              </a:ext>
            </a:extLst>
          </p:cNvPr>
          <p:cNvSpPr txBox="1"/>
          <p:nvPr/>
        </p:nvSpPr>
        <p:spPr>
          <a:xfrm>
            <a:off x="7470717" y="2587915"/>
            <a:ext cx="3813415" cy="2733452"/>
          </a:xfrm>
          <a:prstGeom prst="rect">
            <a:avLst/>
          </a:prstGeom>
          <a:noFill/>
        </p:spPr>
        <p:txBody>
          <a:bodyPr wrap="square" rtlCol="0">
            <a:spAutoFit/>
          </a:bodyPr>
          <a:lstStyle/>
          <a:p>
            <a:r>
              <a:rPr lang="en-US" sz="2400" dirty="0"/>
              <a:t>Alamat IP </a:t>
            </a:r>
            <a:r>
              <a:rPr lang="en-US" sz="2400" dirty="0" err="1"/>
              <a:t>dari</a:t>
            </a:r>
            <a:r>
              <a:rPr lang="en-US" sz="2400" dirty="0"/>
              <a:t> router yang </a:t>
            </a:r>
            <a:r>
              <a:rPr lang="en-US" sz="2400" dirty="0" err="1"/>
              <a:t>menjadi</a:t>
            </a:r>
            <a:r>
              <a:rPr lang="en-US" sz="2400" dirty="0"/>
              <a:t> ”</a:t>
            </a:r>
            <a:r>
              <a:rPr lang="en-US" sz="2400" dirty="0" err="1"/>
              <a:t>rumah</a:t>
            </a:r>
            <a:r>
              <a:rPr lang="en-US" sz="2400" dirty="0"/>
              <a:t>” </a:t>
            </a:r>
            <a:br>
              <a:rPr lang="en-US" sz="2400" dirty="0"/>
            </a:br>
            <a:r>
              <a:rPr lang="en-US" sz="2400" dirty="0" err="1"/>
              <a:t>baru</a:t>
            </a:r>
            <a:r>
              <a:rPr lang="en-US" sz="2400" dirty="0"/>
              <a:t> </a:t>
            </a:r>
            <a:r>
              <a:rPr lang="en-US" sz="2400" dirty="0" err="1"/>
              <a:t>bagi</a:t>
            </a:r>
            <a:r>
              <a:rPr lang="en-US" sz="2400" dirty="0"/>
              <a:t> Mobile Node, </a:t>
            </a:r>
            <a:r>
              <a:rPr lang="en-US" sz="2400" dirty="0" err="1"/>
              <a:t>alamat</a:t>
            </a:r>
            <a:r>
              <a:rPr lang="en-US" sz="2400" dirty="0"/>
              <a:t> </a:t>
            </a:r>
            <a:r>
              <a:rPr lang="en-US" sz="2400" dirty="0" err="1"/>
              <a:t>ip</a:t>
            </a:r>
            <a:r>
              <a:rPr lang="en-US" sz="2400" dirty="0"/>
              <a:t> </a:t>
            </a:r>
            <a:r>
              <a:rPr lang="en-US" sz="2400" dirty="0" err="1"/>
              <a:t>ini</a:t>
            </a:r>
            <a:r>
              <a:rPr lang="en-US" sz="2400" dirty="0"/>
              <a:t> </a:t>
            </a:r>
            <a:br>
              <a:rPr lang="en-US" sz="2400" dirty="0"/>
            </a:br>
            <a:r>
              <a:rPr lang="en-US" sz="2400" dirty="0" err="1"/>
              <a:t>merupakan</a:t>
            </a:r>
            <a:r>
              <a:rPr lang="en-US" sz="2400" dirty="0"/>
              <a:t> </a:t>
            </a:r>
            <a:r>
              <a:rPr lang="en-US" sz="2400" dirty="0" err="1">
                <a:solidFill>
                  <a:srgbClr val="C00000"/>
                </a:solidFill>
              </a:rPr>
              <a:t>tambahan</a:t>
            </a:r>
            <a:r>
              <a:rPr lang="en-US" sz="2400" dirty="0"/>
              <a:t> </a:t>
            </a:r>
            <a:r>
              <a:rPr lang="en-US" sz="2400" dirty="0" err="1"/>
              <a:t>terhadap</a:t>
            </a:r>
            <a:r>
              <a:rPr lang="en-US" sz="2400" dirty="0"/>
              <a:t> IP </a:t>
            </a:r>
            <a:br>
              <a:rPr lang="en-US" sz="2400" dirty="0"/>
            </a:br>
            <a:r>
              <a:rPr lang="en-US" sz="2400" dirty="0"/>
              <a:t>permanent address</a:t>
            </a:r>
            <a:endParaRPr lang="en-US" sz="2400" dirty="0">
              <a:solidFill>
                <a:srgbClr val="C00000"/>
              </a:solidFill>
            </a:endParaRPr>
          </a:p>
        </p:txBody>
      </p:sp>
      <p:sp>
        <p:nvSpPr>
          <p:cNvPr id="8" name="Oval 7">
            <a:extLst>
              <a:ext uri="{FF2B5EF4-FFF2-40B4-BE49-F238E27FC236}">
                <a16:creationId xmlns="" xmlns:a16="http://schemas.microsoft.com/office/drawing/2014/main" id="{A2D997AA-C99E-2744-B071-AF09A3165F22}"/>
              </a:ext>
            </a:extLst>
          </p:cNvPr>
          <p:cNvSpPr/>
          <p:nvPr/>
        </p:nvSpPr>
        <p:spPr>
          <a:xfrm>
            <a:off x="2355140" y="3129518"/>
            <a:ext cx="2736304" cy="1296144"/>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9643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pic>
        <p:nvPicPr>
          <p:cNvPr id="109571" name="Picture 3"/>
          <p:cNvPicPr>
            <a:picLocks noChangeAspect="1" noChangeArrowheads="1"/>
          </p:cNvPicPr>
          <p:nvPr/>
        </p:nvPicPr>
        <p:blipFill>
          <a:blip r:embed="rId3"/>
          <a:srcRect/>
          <a:stretch>
            <a:fillRect/>
          </a:stretch>
        </p:blipFill>
        <p:spPr bwMode="auto">
          <a:xfrm>
            <a:off x="2480592" y="2276872"/>
            <a:ext cx="7143800" cy="3842393"/>
          </a:xfrm>
          <a:prstGeom prst="rect">
            <a:avLst/>
          </a:prstGeom>
          <a:noFill/>
          <a:ln w="9525">
            <a:noFill/>
            <a:miter lim="800000"/>
            <a:headEnd/>
            <a:tailEnd/>
          </a:ln>
          <a:effectLst/>
        </p:spPr>
      </p:pic>
      <p:sp>
        <p:nvSpPr>
          <p:cNvPr id="2" name="Rectangle 1"/>
          <p:cNvSpPr/>
          <p:nvPr/>
        </p:nvSpPr>
        <p:spPr>
          <a:xfrm>
            <a:off x="911424" y="1320354"/>
            <a:ext cx="4134465" cy="400110"/>
          </a:xfrm>
          <a:prstGeom prst="rect">
            <a:avLst/>
          </a:prstGeom>
        </p:spPr>
        <p:txBody>
          <a:bodyPr wrap="none">
            <a:spAutoFit/>
          </a:bodyPr>
          <a:lstStyle/>
          <a:p>
            <a:r>
              <a:rPr lang="en-US" sz="2000" dirty="0" err="1" smtClean="0">
                <a:latin typeface="Arial" pitchFamily="34" charset="0"/>
                <a:cs typeface="Arial" pitchFamily="34" charset="0"/>
              </a:rPr>
              <a:t>Contoh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Konsep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Perbandingan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Sel</a:t>
            </a:r>
            <a:r>
              <a:rPr lang="en-US" sz="2000" dirty="0" smtClean="0">
                <a:latin typeface="Arial" pitchFamily="34" charset="0"/>
                <a:cs typeface="Arial" pitchFamily="34" charset="0"/>
              </a:rPr>
              <a:t>:</a:t>
            </a:r>
            <a:endParaRPr lang="id-ID" sz="2000" dirty="0"/>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442110" y="1548081"/>
            <a:ext cx="3025765" cy="584775"/>
          </a:xfrm>
          <a:prstGeom prst="rect">
            <a:avLst/>
          </a:prstGeom>
          <a:noFill/>
        </p:spPr>
        <p:txBody>
          <a:bodyPr wrap="none" rtlCol="0">
            <a:spAutoFit/>
          </a:bodyPr>
          <a:lstStyle/>
          <a:p>
            <a:pPr algn="ctr"/>
            <a:r>
              <a:rPr lang="en-US" sz="3200" dirty="0"/>
              <a:t>Visited Network</a:t>
            </a:r>
          </a:p>
        </p:txBody>
      </p:sp>
      <p:pic>
        <p:nvPicPr>
          <p:cNvPr id="6" name="Picture 5">
            <a:extLst>
              <a:ext uri="{FF2B5EF4-FFF2-40B4-BE49-F238E27FC236}">
                <a16:creationId xmlns="" xmlns:a16="http://schemas.microsoft.com/office/drawing/2014/main" id="{738D221C-3465-1E4E-9DEC-C8D31B79B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392" y="2492896"/>
            <a:ext cx="6559293" cy="3764575"/>
          </a:xfrm>
          <a:prstGeom prst="rect">
            <a:avLst/>
          </a:prstGeom>
        </p:spPr>
      </p:pic>
      <p:sp>
        <p:nvSpPr>
          <p:cNvPr id="7" name="TextBox 6">
            <a:extLst>
              <a:ext uri="{FF2B5EF4-FFF2-40B4-BE49-F238E27FC236}">
                <a16:creationId xmlns="" xmlns:a16="http://schemas.microsoft.com/office/drawing/2014/main" id="{FF6525F3-DDE3-F647-BFF2-7FBC6A75BF84}"/>
              </a:ext>
            </a:extLst>
          </p:cNvPr>
          <p:cNvSpPr txBox="1"/>
          <p:nvPr/>
        </p:nvSpPr>
        <p:spPr>
          <a:xfrm>
            <a:off x="7159603" y="2492897"/>
            <a:ext cx="4628585" cy="1200329"/>
          </a:xfrm>
          <a:prstGeom prst="rect">
            <a:avLst/>
          </a:prstGeom>
          <a:noFill/>
        </p:spPr>
        <p:txBody>
          <a:bodyPr wrap="square" rtlCol="0">
            <a:spAutoFit/>
          </a:bodyPr>
          <a:lstStyle/>
          <a:p>
            <a:r>
              <a:rPr lang="en-US" sz="2400" dirty="0" err="1"/>
              <a:t>Jaringan</a:t>
            </a:r>
            <a:r>
              <a:rPr lang="en-US" sz="2400" dirty="0"/>
              <a:t> </a:t>
            </a:r>
            <a:r>
              <a:rPr lang="en-US" sz="2400" dirty="0" err="1"/>
              <a:t>Baru</a:t>
            </a:r>
            <a:r>
              <a:rPr lang="en-US" sz="2400" dirty="0"/>
              <a:t> yang </a:t>
            </a:r>
            <a:r>
              <a:rPr lang="en-US" sz="2400" dirty="0" err="1"/>
              <a:t>menjadi</a:t>
            </a:r>
            <a:r>
              <a:rPr lang="en-US" sz="2400" dirty="0"/>
              <a:t> </a:t>
            </a:r>
            <a:r>
              <a:rPr lang="en-US" sz="2400" dirty="0" err="1"/>
              <a:t>rumah</a:t>
            </a:r>
            <a:r>
              <a:rPr lang="en-US" sz="2400" dirty="0"/>
              <a:t> </a:t>
            </a:r>
            <a:r>
              <a:rPr lang="en-US" sz="2400" dirty="0" err="1"/>
              <a:t>bagi</a:t>
            </a:r>
            <a:r>
              <a:rPr lang="en-US" sz="2400" dirty="0"/>
              <a:t/>
            </a:r>
            <a:br>
              <a:rPr lang="en-US" sz="2400" dirty="0"/>
            </a:br>
            <a:r>
              <a:rPr lang="en-US" sz="2400" dirty="0"/>
              <a:t>Mobile Node.</a:t>
            </a:r>
            <a:endParaRPr lang="en-US" sz="2400" dirty="0">
              <a:solidFill>
                <a:srgbClr val="C00000"/>
              </a:solidFill>
            </a:endParaRPr>
          </a:p>
        </p:txBody>
      </p:sp>
      <p:sp>
        <p:nvSpPr>
          <p:cNvPr id="8" name="Oval 7">
            <a:extLst>
              <a:ext uri="{FF2B5EF4-FFF2-40B4-BE49-F238E27FC236}">
                <a16:creationId xmlns="" xmlns:a16="http://schemas.microsoft.com/office/drawing/2014/main" id="{4DC7E9CE-2B21-354F-8767-8FB28CCECE19}"/>
              </a:ext>
            </a:extLst>
          </p:cNvPr>
          <p:cNvSpPr/>
          <p:nvPr/>
        </p:nvSpPr>
        <p:spPr>
          <a:xfrm>
            <a:off x="4446381" y="3526309"/>
            <a:ext cx="2736304" cy="1296144"/>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445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727848" y="1548081"/>
            <a:ext cx="2734851" cy="584775"/>
          </a:xfrm>
          <a:prstGeom prst="rect">
            <a:avLst/>
          </a:prstGeom>
          <a:noFill/>
        </p:spPr>
        <p:txBody>
          <a:bodyPr wrap="none" rtlCol="0">
            <a:spAutoFit/>
          </a:bodyPr>
          <a:lstStyle/>
          <a:p>
            <a:pPr algn="ctr"/>
            <a:r>
              <a:rPr lang="en-US" sz="3200" dirty="0"/>
              <a:t>Foreign Agent</a:t>
            </a:r>
          </a:p>
        </p:txBody>
      </p:sp>
      <p:pic>
        <p:nvPicPr>
          <p:cNvPr id="7" name="Picture 6">
            <a:extLst>
              <a:ext uri="{FF2B5EF4-FFF2-40B4-BE49-F238E27FC236}">
                <a16:creationId xmlns="" xmlns:a16="http://schemas.microsoft.com/office/drawing/2014/main" id="{A2246A00-0FCB-6144-84B0-A0AECD5078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84" y="2564904"/>
            <a:ext cx="6559293" cy="3764575"/>
          </a:xfrm>
          <a:prstGeom prst="rect">
            <a:avLst/>
          </a:prstGeom>
        </p:spPr>
      </p:pic>
      <p:sp>
        <p:nvSpPr>
          <p:cNvPr id="8" name="TextBox 7">
            <a:extLst>
              <a:ext uri="{FF2B5EF4-FFF2-40B4-BE49-F238E27FC236}">
                <a16:creationId xmlns="" xmlns:a16="http://schemas.microsoft.com/office/drawing/2014/main" id="{97A47577-8EC8-0446-93AC-DB2C9CE81F0A}"/>
              </a:ext>
            </a:extLst>
          </p:cNvPr>
          <p:cNvSpPr txBox="1"/>
          <p:nvPr/>
        </p:nvSpPr>
        <p:spPr>
          <a:xfrm>
            <a:off x="7102329" y="2564904"/>
            <a:ext cx="4602472" cy="1569660"/>
          </a:xfrm>
          <a:prstGeom prst="rect">
            <a:avLst/>
          </a:prstGeom>
          <a:noFill/>
        </p:spPr>
        <p:txBody>
          <a:bodyPr wrap="square" rtlCol="0">
            <a:spAutoFit/>
          </a:bodyPr>
          <a:lstStyle/>
          <a:p>
            <a:r>
              <a:rPr lang="en-US" sz="2400" dirty="0"/>
              <a:t>Router </a:t>
            </a:r>
            <a:r>
              <a:rPr lang="en-US" sz="2400" dirty="0" err="1"/>
              <a:t>pada</a:t>
            </a:r>
            <a:r>
              <a:rPr lang="en-US" sz="2400" dirty="0"/>
              <a:t> Visited Network yang </a:t>
            </a:r>
            <a:r>
              <a:rPr lang="en-US" sz="2400" dirty="0" err="1"/>
              <a:t>melayani</a:t>
            </a:r>
            <a:r>
              <a:rPr lang="en-US" sz="2400" dirty="0"/>
              <a:t/>
            </a:r>
            <a:br>
              <a:rPr lang="en-US" sz="2400" dirty="0"/>
            </a:br>
            <a:r>
              <a:rPr lang="en-US" sz="2400" dirty="0"/>
              <a:t>Mobile Node </a:t>
            </a:r>
            <a:r>
              <a:rPr lang="en-US" sz="2400" dirty="0" err="1"/>
              <a:t>pada</a:t>
            </a:r>
            <a:r>
              <a:rPr lang="en-US" sz="2400" dirty="0"/>
              <a:t> </a:t>
            </a:r>
            <a:r>
              <a:rPr lang="en-US" sz="2400" dirty="0" err="1"/>
              <a:t>jaringan</a:t>
            </a:r>
            <a:r>
              <a:rPr lang="en-US" sz="2400" dirty="0"/>
              <a:t> yang </a:t>
            </a:r>
            <a:r>
              <a:rPr lang="en-US" sz="2400" dirty="0" err="1"/>
              <a:t>baru</a:t>
            </a:r>
            <a:r>
              <a:rPr lang="en-US" sz="2400" dirty="0"/>
              <a:t>.</a:t>
            </a:r>
            <a:endParaRPr lang="en-US" sz="2400" dirty="0">
              <a:solidFill>
                <a:srgbClr val="C00000"/>
              </a:solidFill>
            </a:endParaRPr>
          </a:p>
        </p:txBody>
      </p:sp>
      <p:cxnSp>
        <p:nvCxnSpPr>
          <p:cNvPr id="10" name="Straight Arrow Connector 9">
            <a:extLst>
              <a:ext uri="{FF2B5EF4-FFF2-40B4-BE49-F238E27FC236}">
                <a16:creationId xmlns="" xmlns:a16="http://schemas.microsoft.com/office/drawing/2014/main" id="{DBF99AB2-DD71-0D42-BDD9-AE7E05BA4310}"/>
              </a:ext>
            </a:extLst>
          </p:cNvPr>
          <p:cNvCxnSpPr>
            <a:cxnSpLocks/>
          </p:cNvCxnSpPr>
          <p:nvPr/>
        </p:nvCxnSpPr>
        <p:spPr>
          <a:xfrm flipH="1">
            <a:off x="5811524" y="3264078"/>
            <a:ext cx="1299154" cy="1190784"/>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141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649144" y="1548081"/>
            <a:ext cx="2893742" cy="584775"/>
          </a:xfrm>
          <a:prstGeom prst="rect">
            <a:avLst/>
          </a:prstGeom>
          <a:noFill/>
        </p:spPr>
        <p:txBody>
          <a:bodyPr wrap="none" rtlCol="0">
            <a:spAutoFit/>
          </a:bodyPr>
          <a:lstStyle/>
          <a:p>
            <a:pPr algn="ctr"/>
            <a:r>
              <a:rPr lang="en-US" sz="3200" dirty="0"/>
              <a:t>Correspondent</a:t>
            </a:r>
          </a:p>
        </p:txBody>
      </p:sp>
      <p:pic>
        <p:nvPicPr>
          <p:cNvPr id="6" name="Picture 5">
            <a:extLst>
              <a:ext uri="{FF2B5EF4-FFF2-40B4-BE49-F238E27FC236}">
                <a16:creationId xmlns="" xmlns:a16="http://schemas.microsoft.com/office/drawing/2014/main" id="{091884C3-CB65-0448-AD8B-344280FCE3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999" y="2492896"/>
            <a:ext cx="6559293" cy="3764575"/>
          </a:xfrm>
          <a:prstGeom prst="rect">
            <a:avLst/>
          </a:prstGeom>
        </p:spPr>
      </p:pic>
      <p:sp>
        <p:nvSpPr>
          <p:cNvPr id="7" name="Oval 6">
            <a:extLst>
              <a:ext uri="{FF2B5EF4-FFF2-40B4-BE49-F238E27FC236}">
                <a16:creationId xmlns="" xmlns:a16="http://schemas.microsoft.com/office/drawing/2014/main" id="{A72A4857-87CF-8B43-9399-6F91A38C3A68}"/>
              </a:ext>
            </a:extLst>
          </p:cNvPr>
          <p:cNvSpPr/>
          <p:nvPr/>
        </p:nvSpPr>
        <p:spPr>
          <a:xfrm>
            <a:off x="2639747" y="4961327"/>
            <a:ext cx="2736304" cy="1296144"/>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C43F04FC-641E-384D-82DC-737CBBC842A4}"/>
              </a:ext>
            </a:extLst>
          </p:cNvPr>
          <p:cNvSpPr txBox="1"/>
          <p:nvPr/>
        </p:nvSpPr>
        <p:spPr>
          <a:xfrm>
            <a:off x="7470193" y="2492896"/>
            <a:ext cx="3882391" cy="1569660"/>
          </a:xfrm>
          <a:prstGeom prst="rect">
            <a:avLst/>
          </a:prstGeom>
          <a:noFill/>
        </p:spPr>
        <p:txBody>
          <a:bodyPr wrap="square" rtlCol="0">
            <a:spAutoFit/>
          </a:bodyPr>
          <a:lstStyle/>
          <a:p>
            <a:r>
              <a:rPr lang="en-US" sz="2400" dirty="0"/>
              <a:t>Mobile Node lain yang </a:t>
            </a:r>
            <a:r>
              <a:rPr lang="en-US" sz="2400" dirty="0" err="1"/>
              <a:t>sedang</a:t>
            </a:r>
            <a:r>
              <a:rPr lang="en-US" sz="2400" dirty="0"/>
              <a:t> </a:t>
            </a:r>
            <a:r>
              <a:rPr lang="en-US" sz="2400" dirty="0" err="1"/>
              <a:t>berkomunikasi</a:t>
            </a:r>
            <a:r>
              <a:rPr lang="en-US" sz="2400" dirty="0"/>
              <a:t/>
            </a:r>
            <a:br>
              <a:rPr lang="en-US" sz="2400" dirty="0"/>
            </a:br>
            <a:r>
              <a:rPr lang="en-US" sz="2400" dirty="0" err="1"/>
              <a:t>dengan</a:t>
            </a:r>
            <a:r>
              <a:rPr lang="en-US" sz="2400" dirty="0"/>
              <a:t> Mobile Node yang </a:t>
            </a:r>
            <a:r>
              <a:rPr lang="en-US" sz="2400" dirty="0" err="1"/>
              <a:t>berpindah</a:t>
            </a:r>
            <a:r>
              <a:rPr lang="en-US" sz="2400" dirty="0"/>
              <a:t> </a:t>
            </a:r>
            <a:r>
              <a:rPr lang="en-US" sz="2400" dirty="0" err="1"/>
              <a:t>jaringan</a:t>
            </a:r>
            <a:endParaRPr lang="en-US" sz="2400" dirty="0">
              <a:solidFill>
                <a:srgbClr val="C00000"/>
              </a:solidFill>
            </a:endParaRPr>
          </a:p>
        </p:txBody>
      </p:sp>
    </p:spTree>
    <p:extLst>
      <p:ext uri="{BB962C8B-B14F-4D97-AF65-F5344CB8AC3E}">
        <p14:creationId xmlns:p14="http://schemas.microsoft.com/office/powerpoint/2010/main" val="3022071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454387" y="1556792"/>
            <a:ext cx="3283271" cy="584775"/>
          </a:xfrm>
          <a:prstGeom prst="rect">
            <a:avLst/>
          </a:prstGeom>
          <a:noFill/>
        </p:spPr>
        <p:txBody>
          <a:bodyPr wrap="none" rtlCol="0">
            <a:spAutoFit/>
          </a:bodyPr>
          <a:lstStyle/>
          <a:p>
            <a:pPr algn="ctr"/>
            <a:r>
              <a:rPr lang="en-US" sz="3200" dirty="0"/>
              <a:t>Proses Mobile IP</a:t>
            </a:r>
          </a:p>
        </p:txBody>
      </p:sp>
      <p:sp>
        <p:nvSpPr>
          <p:cNvPr id="9" name="TextBox 8">
            <a:extLst>
              <a:ext uri="{FF2B5EF4-FFF2-40B4-BE49-F238E27FC236}">
                <a16:creationId xmlns="" xmlns:a16="http://schemas.microsoft.com/office/drawing/2014/main" id="{BCAD1824-F66C-A140-A9FE-90BEE853D06A}"/>
              </a:ext>
            </a:extLst>
          </p:cNvPr>
          <p:cNvSpPr txBox="1"/>
          <p:nvPr/>
        </p:nvSpPr>
        <p:spPr>
          <a:xfrm>
            <a:off x="4511290" y="2780928"/>
            <a:ext cx="3169458" cy="584775"/>
          </a:xfrm>
          <a:prstGeom prst="rect">
            <a:avLst/>
          </a:prstGeom>
          <a:noFill/>
        </p:spPr>
        <p:txBody>
          <a:bodyPr wrap="none" rtlCol="0">
            <a:spAutoFit/>
          </a:bodyPr>
          <a:lstStyle/>
          <a:p>
            <a:pPr algn="ctr"/>
            <a:r>
              <a:rPr lang="en-US" sz="3200" dirty="0"/>
              <a:t>Agent Discovery</a:t>
            </a:r>
          </a:p>
        </p:txBody>
      </p:sp>
      <p:sp>
        <p:nvSpPr>
          <p:cNvPr id="10" name="TextBox 9">
            <a:extLst>
              <a:ext uri="{FF2B5EF4-FFF2-40B4-BE49-F238E27FC236}">
                <a16:creationId xmlns="" xmlns:a16="http://schemas.microsoft.com/office/drawing/2014/main" id="{49101BB4-68D0-2645-ACB2-72AC47496FC0}"/>
              </a:ext>
            </a:extLst>
          </p:cNvPr>
          <p:cNvSpPr txBox="1"/>
          <p:nvPr/>
        </p:nvSpPr>
        <p:spPr>
          <a:xfrm>
            <a:off x="3703376" y="3365703"/>
            <a:ext cx="4785285" cy="584775"/>
          </a:xfrm>
          <a:prstGeom prst="rect">
            <a:avLst/>
          </a:prstGeom>
          <a:noFill/>
        </p:spPr>
        <p:txBody>
          <a:bodyPr wrap="none" rtlCol="0">
            <a:spAutoFit/>
          </a:bodyPr>
          <a:lstStyle/>
          <a:p>
            <a:pPr algn="ctr"/>
            <a:r>
              <a:rPr lang="en-US" sz="3200" dirty="0"/>
              <a:t>Mobile Node Registration</a:t>
            </a:r>
          </a:p>
        </p:txBody>
      </p:sp>
      <p:sp>
        <p:nvSpPr>
          <p:cNvPr id="11" name="TextBox 10">
            <a:extLst>
              <a:ext uri="{FF2B5EF4-FFF2-40B4-BE49-F238E27FC236}">
                <a16:creationId xmlns="" xmlns:a16="http://schemas.microsoft.com/office/drawing/2014/main" id="{824C5F80-F53C-F045-B757-15BAF03D5E2E}"/>
              </a:ext>
            </a:extLst>
          </p:cNvPr>
          <p:cNvSpPr txBox="1"/>
          <p:nvPr/>
        </p:nvSpPr>
        <p:spPr>
          <a:xfrm>
            <a:off x="4705267" y="3916505"/>
            <a:ext cx="2781532" cy="584775"/>
          </a:xfrm>
          <a:prstGeom prst="rect">
            <a:avLst/>
          </a:prstGeom>
          <a:noFill/>
        </p:spPr>
        <p:txBody>
          <a:bodyPr wrap="none" rtlCol="0">
            <a:spAutoFit/>
          </a:bodyPr>
          <a:lstStyle/>
          <a:p>
            <a:pPr algn="ctr"/>
            <a:r>
              <a:rPr lang="en-US" sz="3200" dirty="0"/>
              <a:t>Direct Routing</a:t>
            </a:r>
          </a:p>
        </p:txBody>
      </p:sp>
    </p:spTree>
    <p:extLst>
      <p:ext uri="{BB962C8B-B14F-4D97-AF65-F5344CB8AC3E}">
        <p14:creationId xmlns:p14="http://schemas.microsoft.com/office/powerpoint/2010/main" val="40403088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511290" y="1548081"/>
            <a:ext cx="3169458" cy="584775"/>
          </a:xfrm>
          <a:prstGeom prst="rect">
            <a:avLst/>
          </a:prstGeom>
          <a:noFill/>
        </p:spPr>
        <p:txBody>
          <a:bodyPr wrap="none" rtlCol="0">
            <a:spAutoFit/>
          </a:bodyPr>
          <a:lstStyle/>
          <a:p>
            <a:pPr algn="ctr"/>
            <a:r>
              <a:rPr lang="en-US" sz="3200" dirty="0"/>
              <a:t>Agent Discovery</a:t>
            </a:r>
          </a:p>
        </p:txBody>
      </p:sp>
      <p:sp>
        <p:nvSpPr>
          <p:cNvPr id="2" name="TextBox 1">
            <a:extLst>
              <a:ext uri="{FF2B5EF4-FFF2-40B4-BE49-F238E27FC236}">
                <a16:creationId xmlns="" xmlns:a16="http://schemas.microsoft.com/office/drawing/2014/main" id="{B72F37DD-39BD-B447-B7E2-EE7A675FC35D}"/>
              </a:ext>
            </a:extLst>
          </p:cNvPr>
          <p:cNvSpPr txBox="1"/>
          <p:nvPr/>
        </p:nvSpPr>
        <p:spPr>
          <a:xfrm>
            <a:off x="1463005" y="2420888"/>
            <a:ext cx="9914061" cy="646331"/>
          </a:xfrm>
          <a:prstGeom prst="rect">
            <a:avLst/>
          </a:prstGeom>
          <a:noFill/>
        </p:spPr>
        <p:txBody>
          <a:bodyPr wrap="none" rtlCol="0">
            <a:spAutoFit/>
          </a:bodyPr>
          <a:lstStyle/>
          <a:p>
            <a:pPr algn="ctr"/>
            <a:r>
              <a:rPr lang="en-US" dirty="0"/>
              <a:t>Home Agent </a:t>
            </a:r>
            <a:r>
              <a:rPr lang="en-US" dirty="0" err="1"/>
              <a:t>dan</a:t>
            </a:r>
            <a:r>
              <a:rPr lang="en-US" dirty="0"/>
              <a:t> </a:t>
            </a:r>
            <a:r>
              <a:rPr lang="en-US" dirty="0" err="1"/>
              <a:t>Foreing</a:t>
            </a:r>
            <a:r>
              <a:rPr lang="en-US" dirty="0"/>
              <a:t> Agent, </a:t>
            </a:r>
            <a:r>
              <a:rPr lang="en-US" dirty="0" err="1"/>
              <a:t>Melakukan</a:t>
            </a:r>
            <a:r>
              <a:rPr lang="en-US" dirty="0"/>
              <a:t> broadcast </a:t>
            </a:r>
            <a:r>
              <a:rPr lang="en-US" dirty="0" err="1"/>
              <a:t>paket</a:t>
            </a:r>
            <a:r>
              <a:rPr lang="en-US" dirty="0"/>
              <a:t> ICMP </a:t>
            </a:r>
            <a:r>
              <a:rPr lang="en-US" dirty="0" err="1"/>
              <a:t>untuk</a:t>
            </a:r>
            <a:r>
              <a:rPr lang="en-US" dirty="0"/>
              <a:t> </a:t>
            </a:r>
            <a:r>
              <a:rPr lang="en-US" dirty="0" err="1"/>
              <a:t>memberi</a:t>
            </a:r>
            <a:r>
              <a:rPr lang="en-US" dirty="0"/>
              <a:t> </a:t>
            </a:r>
            <a:r>
              <a:rPr lang="en-US" dirty="0" err="1"/>
              <a:t>tahu</a:t>
            </a:r>
            <a:r>
              <a:rPr lang="en-US" dirty="0"/>
              <a:t> </a:t>
            </a:r>
            <a:r>
              <a:rPr lang="en-US" dirty="0" err="1"/>
              <a:t>seluruh</a:t>
            </a:r>
            <a:r>
              <a:rPr lang="en-US" dirty="0"/>
              <a:t/>
            </a:r>
            <a:br>
              <a:rPr lang="en-US" dirty="0"/>
            </a:br>
            <a:r>
              <a:rPr lang="en-US" dirty="0"/>
              <a:t>Mobile Node yang </a:t>
            </a:r>
            <a:r>
              <a:rPr lang="en-US" dirty="0" err="1"/>
              <a:t>ada</a:t>
            </a:r>
            <a:r>
              <a:rPr lang="en-US" dirty="0"/>
              <a:t> </a:t>
            </a:r>
            <a:r>
              <a:rPr lang="en-US" dirty="0" err="1"/>
              <a:t>pada</a:t>
            </a:r>
            <a:r>
              <a:rPr lang="en-US" dirty="0"/>
              <a:t> </a:t>
            </a:r>
            <a:r>
              <a:rPr lang="en-US" dirty="0" err="1"/>
              <a:t>jaringannya</a:t>
            </a:r>
            <a:r>
              <a:rPr lang="en-US" dirty="0"/>
              <a:t>.</a:t>
            </a:r>
          </a:p>
        </p:txBody>
      </p:sp>
      <p:sp>
        <p:nvSpPr>
          <p:cNvPr id="6" name="TextBox 5">
            <a:extLst>
              <a:ext uri="{FF2B5EF4-FFF2-40B4-BE49-F238E27FC236}">
                <a16:creationId xmlns="" xmlns:a16="http://schemas.microsoft.com/office/drawing/2014/main" id="{F74C72B8-60F1-4C4F-A1CF-2A7928244D41}"/>
              </a:ext>
            </a:extLst>
          </p:cNvPr>
          <p:cNvSpPr txBox="1"/>
          <p:nvPr/>
        </p:nvSpPr>
        <p:spPr>
          <a:xfrm>
            <a:off x="291860" y="3366598"/>
            <a:ext cx="10597902" cy="646331"/>
          </a:xfrm>
          <a:prstGeom prst="rect">
            <a:avLst/>
          </a:prstGeom>
          <a:noFill/>
        </p:spPr>
        <p:txBody>
          <a:bodyPr wrap="none" rtlCol="0">
            <a:spAutoFit/>
          </a:bodyPr>
          <a:lstStyle/>
          <a:p>
            <a:pPr algn="ctr"/>
            <a:r>
              <a:rPr lang="en-US" dirty="0"/>
              <a:t>Mobile Node </a:t>
            </a:r>
            <a:r>
              <a:rPr lang="en-US" dirty="0" err="1"/>
              <a:t>akan</a:t>
            </a:r>
            <a:r>
              <a:rPr lang="en-US" dirty="0"/>
              <a:t> </a:t>
            </a:r>
            <a:r>
              <a:rPr lang="en-US" dirty="0" err="1"/>
              <a:t>selalu</a:t>
            </a:r>
            <a:r>
              <a:rPr lang="en-US" dirty="0"/>
              <a:t> </a:t>
            </a:r>
            <a:r>
              <a:rPr lang="en-US" dirty="0" err="1"/>
              <a:t>mendengarkan</a:t>
            </a:r>
            <a:r>
              <a:rPr lang="en-US" dirty="0"/>
              <a:t> (listen) </a:t>
            </a:r>
            <a:r>
              <a:rPr lang="en-US" dirty="0" err="1"/>
              <a:t>terhadap</a:t>
            </a:r>
            <a:r>
              <a:rPr lang="en-US" dirty="0"/>
              <a:t> broadcast </a:t>
            </a:r>
            <a:r>
              <a:rPr lang="en-US" dirty="0" err="1"/>
              <a:t>dari</a:t>
            </a:r>
            <a:r>
              <a:rPr lang="en-US" dirty="0"/>
              <a:t> Home Agent / Foreign Agent,</a:t>
            </a:r>
            <a:br>
              <a:rPr lang="en-US" dirty="0"/>
            </a:br>
            <a:r>
              <a:rPr lang="en-US" dirty="0" err="1"/>
              <a:t>jika</a:t>
            </a:r>
            <a:r>
              <a:rPr lang="en-US" dirty="0"/>
              <a:t> </a:t>
            </a:r>
            <a:r>
              <a:rPr lang="en-US" dirty="0" err="1"/>
              <a:t>mendapatkan</a:t>
            </a:r>
            <a:r>
              <a:rPr lang="en-US" dirty="0"/>
              <a:t> broadcast Mobile Network </a:t>
            </a:r>
            <a:r>
              <a:rPr lang="en-US" dirty="0" err="1"/>
              <a:t>Menginisiasi</a:t>
            </a:r>
            <a:r>
              <a:rPr lang="en-US" dirty="0"/>
              <a:t> Proses </a:t>
            </a:r>
            <a:r>
              <a:rPr lang="en-US" dirty="0" err="1"/>
              <a:t>Registrasi</a:t>
            </a:r>
            <a:r>
              <a:rPr lang="en-US" dirty="0"/>
              <a:t>.</a:t>
            </a:r>
          </a:p>
        </p:txBody>
      </p:sp>
      <p:cxnSp>
        <p:nvCxnSpPr>
          <p:cNvPr id="8" name="Curved Connector 7">
            <a:extLst>
              <a:ext uri="{FF2B5EF4-FFF2-40B4-BE49-F238E27FC236}">
                <a16:creationId xmlns="" xmlns:a16="http://schemas.microsoft.com/office/drawing/2014/main" id="{B97B075D-D856-2E40-A585-CC293A68907E}"/>
              </a:ext>
            </a:extLst>
          </p:cNvPr>
          <p:cNvCxnSpPr>
            <a:stCxn id="2" idx="2"/>
            <a:endCxn id="6" idx="0"/>
          </p:cNvCxnSpPr>
          <p:nvPr/>
        </p:nvCxnSpPr>
        <p:spPr>
          <a:xfrm rot="5400000">
            <a:off x="5855735" y="2802296"/>
            <a:ext cx="299379" cy="829225"/>
          </a:xfrm>
          <a:prstGeom prst="curvedConnector3">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49D6C627-636C-AF45-B278-11A21BFFC576}"/>
              </a:ext>
            </a:extLst>
          </p:cNvPr>
          <p:cNvSpPr txBox="1"/>
          <p:nvPr/>
        </p:nvSpPr>
        <p:spPr>
          <a:xfrm>
            <a:off x="1895482" y="4348679"/>
            <a:ext cx="9700220" cy="369332"/>
          </a:xfrm>
          <a:prstGeom prst="rect">
            <a:avLst/>
          </a:prstGeom>
          <a:noFill/>
        </p:spPr>
        <p:txBody>
          <a:bodyPr wrap="none" rtlCol="0">
            <a:spAutoFit/>
          </a:bodyPr>
          <a:lstStyle/>
          <a:p>
            <a:pPr algn="ctr"/>
            <a:r>
              <a:rPr lang="en-US" dirty="0"/>
              <a:t>Proses </a:t>
            </a:r>
            <a:r>
              <a:rPr lang="en-US" dirty="0" err="1"/>
              <a:t>Registrasi</a:t>
            </a:r>
            <a:r>
              <a:rPr lang="en-US" dirty="0"/>
              <a:t> </a:t>
            </a:r>
            <a:r>
              <a:rPr lang="en-US" dirty="0" err="1"/>
              <a:t>Selalu</a:t>
            </a:r>
            <a:r>
              <a:rPr lang="en-US" dirty="0"/>
              <a:t> di </a:t>
            </a:r>
            <a:r>
              <a:rPr lang="en-US" dirty="0" err="1"/>
              <a:t>inisiasi</a:t>
            </a:r>
            <a:r>
              <a:rPr lang="en-US" dirty="0"/>
              <a:t> </a:t>
            </a:r>
            <a:r>
              <a:rPr lang="en-US" dirty="0" err="1"/>
              <a:t>oleh</a:t>
            </a:r>
            <a:r>
              <a:rPr lang="en-US" dirty="0"/>
              <a:t> Mobile Node </a:t>
            </a:r>
            <a:r>
              <a:rPr lang="en-US" dirty="0" err="1"/>
              <a:t>baik</a:t>
            </a:r>
            <a:r>
              <a:rPr lang="en-US" dirty="0"/>
              <a:t> </a:t>
            </a:r>
            <a:r>
              <a:rPr lang="en-US" dirty="0" err="1"/>
              <a:t>ke</a:t>
            </a:r>
            <a:r>
              <a:rPr lang="en-US" dirty="0"/>
              <a:t> Home Agent </a:t>
            </a:r>
            <a:r>
              <a:rPr lang="en-US" dirty="0" err="1"/>
              <a:t>atau</a:t>
            </a:r>
            <a:r>
              <a:rPr lang="en-US" dirty="0"/>
              <a:t> Foreign Agent </a:t>
            </a:r>
          </a:p>
        </p:txBody>
      </p:sp>
      <p:cxnSp>
        <p:nvCxnSpPr>
          <p:cNvPr id="12" name="Curved Connector 11">
            <a:extLst>
              <a:ext uri="{FF2B5EF4-FFF2-40B4-BE49-F238E27FC236}">
                <a16:creationId xmlns="" xmlns:a16="http://schemas.microsoft.com/office/drawing/2014/main" id="{01B25D98-0EF5-4444-93FC-F5610EAEDDFE}"/>
              </a:ext>
            </a:extLst>
          </p:cNvPr>
          <p:cNvCxnSpPr>
            <a:cxnSpLocks/>
            <a:stCxn id="6" idx="2"/>
            <a:endCxn id="11" idx="0"/>
          </p:cNvCxnSpPr>
          <p:nvPr/>
        </p:nvCxnSpPr>
        <p:spPr>
          <a:xfrm rot="16200000" flipH="1">
            <a:off x="6000326" y="3603413"/>
            <a:ext cx="335750" cy="1154781"/>
          </a:xfrm>
          <a:prstGeom prst="curvedConnector3">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32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3763679" y="1548081"/>
            <a:ext cx="4785285" cy="584775"/>
          </a:xfrm>
          <a:prstGeom prst="rect">
            <a:avLst/>
          </a:prstGeom>
          <a:noFill/>
        </p:spPr>
        <p:txBody>
          <a:bodyPr wrap="none" rtlCol="0">
            <a:spAutoFit/>
          </a:bodyPr>
          <a:lstStyle/>
          <a:p>
            <a:pPr algn="ctr"/>
            <a:r>
              <a:rPr lang="en-US" sz="3200" dirty="0"/>
              <a:t>Mobile Node Registration</a:t>
            </a:r>
          </a:p>
        </p:txBody>
      </p:sp>
      <p:sp>
        <p:nvSpPr>
          <p:cNvPr id="2" name="TextBox 1">
            <a:extLst>
              <a:ext uri="{FF2B5EF4-FFF2-40B4-BE49-F238E27FC236}">
                <a16:creationId xmlns="" xmlns:a16="http://schemas.microsoft.com/office/drawing/2014/main" id="{C61306D8-2BA1-384B-936A-059CF278D8FE}"/>
              </a:ext>
            </a:extLst>
          </p:cNvPr>
          <p:cNvSpPr txBox="1"/>
          <p:nvPr/>
        </p:nvSpPr>
        <p:spPr>
          <a:xfrm>
            <a:off x="5159896" y="2571308"/>
            <a:ext cx="1992853" cy="369332"/>
          </a:xfrm>
          <a:prstGeom prst="rect">
            <a:avLst/>
          </a:prstGeom>
          <a:noFill/>
        </p:spPr>
        <p:txBody>
          <a:bodyPr wrap="none" rtlCol="0">
            <a:spAutoFit/>
          </a:bodyPr>
          <a:lstStyle/>
          <a:p>
            <a:r>
              <a:rPr lang="en-US" dirty="0"/>
              <a:t>Di Home Network</a:t>
            </a:r>
          </a:p>
        </p:txBody>
      </p:sp>
      <p:sp>
        <p:nvSpPr>
          <p:cNvPr id="7" name="TextBox 6">
            <a:extLst>
              <a:ext uri="{FF2B5EF4-FFF2-40B4-BE49-F238E27FC236}">
                <a16:creationId xmlns="" xmlns:a16="http://schemas.microsoft.com/office/drawing/2014/main" id="{BBA43ACF-642C-1A44-9A81-ADE15EA24306}"/>
              </a:ext>
            </a:extLst>
          </p:cNvPr>
          <p:cNvSpPr txBox="1"/>
          <p:nvPr/>
        </p:nvSpPr>
        <p:spPr>
          <a:xfrm>
            <a:off x="4031349" y="3363396"/>
            <a:ext cx="4249946" cy="369332"/>
          </a:xfrm>
          <a:prstGeom prst="rect">
            <a:avLst/>
          </a:prstGeom>
          <a:noFill/>
        </p:spPr>
        <p:txBody>
          <a:bodyPr wrap="none" rtlCol="0">
            <a:spAutoFit/>
          </a:bodyPr>
          <a:lstStyle/>
          <a:p>
            <a:r>
              <a:rPr lang="en-US" dirty="0"/>
              <a:t>Mobile Node </a:t>
            </a:r>
            <a:r>
              <a:rPr lang="en-US" dirty="0" err="1"/>
              <a:t>Registrasi</a:t>
            </a:r>
            <a:r>
              <a:rPr lang="en-US" dirty="0"/>
              <a:t> </a:t>
            </a:r>
            <a:r>
              <a:rPr lang="en-US" dirty="0" err="1"/>
              <a:t>Ke</a:t>
            </a:r>
            <a:r>
              <a:rPr lang="en-US" dirty="0"/>
              <a:t> Home Agent</a:t>
            </a:r>
          </a:p>
        </p:txBody>
      </p:sp>
      <p:sp>
        <p:nvSpPr>
          <p:cNvPr id="8" name="TextBox 7">
            <a:extLst>
              <a:ext uri="{FF2B5EF4-FFF2-40B4-BE49-F238E27FC236}">
                <a16:creationId xmlns="" xmlns:a16="http://schemas.microsoft.com/office/drawing/2014/main" id="{0684EFCD-EBA3-F54B-A417-6DFAD9D9B4CE}"/>
              </a:ext>
            </a:extLst>
          </p:cNvPr>
          <p:cNvSpPr txBox="1"/>
          <p:nvPr/>
        </p:nvSpPr>
        <p:spPr>
          <a:xfrm>
            <a:off x="4223710" y="3956009"/>
            <a:ext cx="3865224" cy="646331"/>
          </a:xfrm>
          <a:prstGeom prst="rect">
            <a:avLst/>
          </a:prstGeom>
          <a:noFill/>
        </p:spPr>
        <p:txBody>
          <a:bodyPr wrap="none" rtlCol="0">
            <a:spAutoFit/>
          </a:bodyPr>
          <a:lstStyle/>
          <a:p>
            <a:pPr algn="ctr"/>
            <a:r>
              <a:rPr lang="en-US" dirty="0" err="1"/>
              <a:t>Hanya</a:t>
            </a:r>
            <a:r>
              <a:rPr lang="en-US" dirty="0"/>
              <a:t> </a:t>
            </a:r>
            <a:r>
              <a:rPr lang="en-US" dirty="0" err="1"/>
              <a:t>Mengisi</a:t>
            </a:r>
            <a:r>
              <a:rPr lang="en-US" dirty="0"/>
              <a:t> Permanent Address,</a:t>
            </a:r>
          </a:p>
          <a:p>
            <a:pPr algn="ctr"/>
            <a:r>
              <a:rPr lang="en-US" dirty="0" err="1"/>
              <a:t>Tanpa</a:t>
            </a:r>
            <a:r>
              <a:rPr lang="en-US" dirty="0"/>
              <a:t> </a:t>
            </a:r>
            <a:r>
              <a:rPr lang="en-US" dirty="0" err="1"/>
              <a:t>Mengisi</a:t>
            </a:r>
            <a:r>
              <a:rPr lang="en-US" dirty="0"/>
              <a:t> Care Off Address</a:t>
            </a:r>
          </a:p>
        </p:txBody>
      </p:sp>
      <p:cxnSp>
        <p:nvCxnSpPr>
          <p:cNvPr id="9" name="Curved Connector 8">
            <a:extLst>
              <a:ext uri="{FF2B5EF4-FFF2-40B4-BE49-F238E27FC236}">
                <a16:creationId xmlns="" xmlns:a16="http://schemas.microsoft.com/office/drawing/2014/main" id="{5C9F6E7E-32D3-4447-A28D-446A20E942C5}"/>
              </a:ext>
            </a:extLst>
          </p:cNvPr>
          <p:cNvCxnSpPr>
            <a:cxnSpLocks/>
            <a:stCxn id="2" idx="2"/>
            <a:endCxn id="7" idx="0"/>
          </p:cNvCxnSpPr>
          <p:nvPr/>
        </p:nvCxnSpPr>
        <p:spPr>
          <a:xfrm rot="5400000">
            <a:off x="5944945" y="3152018"/>
            <a:ext cx="422756" cy="1"/>
          </a:xfrm>
          <a:prstGeom prst="curvedConnector3">
            <a:avLst>
              <a:gd name="adj1" fmla="val 50000"/>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 xmlns:a16="http://schemas.microsoft.com/office/drawing/2014/main" id="{5D50911E-EFA4-F848-8E30-FDC6C29E22D5}"/>
              </a:ext>
            </a:extLst>
          </p:cNvPr>
          <p:cNvCxnSpPr>
            <a:cxnSpLocks/>
          </p:cNvCxnSpPr>
          <p:nvPr/>
        </p:nvCxnSpPr>
        <p:spPr>
          <a:xfrm rot="16200000" flipH="1">
            <a:off x="6044682" y="3844367"/>
            <a:ext cx="223281" cy="1"/>
          </a:xfrm>
          <a:prstGeom prst="curvedConnector3">
            <a:avLst>
              <a:gd name="adj1" fmla="val 50000"/>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EABC39CC-6F7F-6742-A116-C7B7CABA771C}"/>
              </a:ext>
            </a:extLst>
          </p:cNvPr>
          <p:cNvSpPr txBox="1"/>
          <p:nvPr/>
        </p:nvSpPr>
        <p:spPr>
          <a:xfrm>
            <a:off x="2915692" y="5431954"/>
            <a:ext cx="6481261" cy="369332"/>
          </a:xfrm>
          <a:prstGeom prst="rect">
            <a:avLst/>
          </a:prstGeom>
          <a:noFill/>
        </p:spPr>
        <p:txBody>
          <a:bodyPr wrap="none" rtlCol="0">
            <a:spAutoFit/>
          </a:bodyPr>
          <a:lstStyle/>
          <a:p>
            <a:pPr algn="ctr"/>
            <a:r>
              <a:rPr lang="en-US" dirty="0"/>
              <a:t>* </a:t>
            </a:r>
            <a:r>
              <a:rPr lang="en-US" dirty="0" err="1"/>
              <a:t>Registrasi</a:t>
            </a:r>
            <a:r>
              <a:rPr lang="en-US" dirty="0"/>
              <a:t> </a:t>
            </a:r>
            <a:r>
              <a:rPr lang="en-US" dirty="0" err="1"/>
              <a:t>terjadi</a:t>
            </a:r>
            <a:r>
              <a:rPr lang="en-US" dirty="0"/>
              <a:t> </a:t>
            </a:r>
            <a:r>
              <a:rPr lang="en-US" dirty="0" err="1"/>
              <a:t>setiap</a:t>
            </a:r>
            <a:r>
              <a:rPr lang="en-US" dirty="0"/>
              <a:t> kali Mobile Node </a:t>
            </a:r>
            <a:r>
              <a:rPr lang="en-US" dirty="0" err="1"/>
              <a:t>berpindah</a:t>
            </a:r>
            <a:r>
              <a:rPr lang="en-US" dirty="0"/>
              <a:t> </a:t>
            </a:r>
            <a:r>
              <a:rPr lang="en-US" dirty="0" err="1"/>
              <a:t>jaringan</a:t>
            </a:r>
            <a:endParaRPr lang="en-US" dirty="0"/>
          </a:p>
        </p:txBody>
      </p:sp>
    </p:spTree>
    <p:extLst>
      <p:ext uri="{BB962C8B-B14F-4D97-AF65-F5344CB8AC3E}">
        <p14:creationId xmlns:p14="http://schemas.microsoft.com/office/powerpoint/2010/main" val="3665828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3826649" y="1548081"/>
            <a:ext cx="4785285" cy="584775"/>
          </a:xfrm>
          <a:prstGeom prst="rect">
            <a:avLst/>
          </a:prstGeom>
          <a:noFill/>
        </p:spPr>
        <p:txBody>
          <a:bodyPr wrap="none" rtlCol="0">
            <a:spAutoFit/>
          </a:bodyPr>
          <a:lstStyle/>
          <a:p>
            <a:pPr algn="ctr"/>
            <a:r>
              <a:rPr lang="en-US" sz="3200" dirty="0"/>
              <a:t>Mobile Node Registration</a:t>
            </a:r>
          </a:p>
        </p:txBody>
      </p:sp>
      <p:pic>
        <p:nvPicPr>
          <p:cNvPr id="10" name="Picture 9">
            <a:extLst>
              <a:ext uri="{FF2B5EF4-FFF2-40B4-BE49-F238E27FC236}">
                <a16:creationId xmlns="" xmlns:a16="http://schemas.microsoft.com/office/drawing/2014/main" id="{28BF4112-FDE5-3843-A29F-6D954ED4B4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1624" y="2348880"/>
            <a:ext cx="7015336" cy="4115356"/>
          </a:xfrm>
          <a:prstGeom prst="rect">
            <a:avLst/>
          </a:prstGeom>
        </p:spPr>
      </p:pic>
    </p:spTree>
    <p:extLst>
      <p:ext uri="{BB962C8B-B14F-4D97-AF65-F5344CB8AC3E}">
        <p14:creationId xmlns:p14="http://schemas.microsoft.com/office/powerpoint/2010/main" val="1132213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3703387" y="1412776"/>
            <a:ext cx="4785285" cy="584775"/>
          </a:xfrm>
          <a:prstGeom prst="rect">
            <a:avLst/>
          </a:prstGeom>
          <a:noFill/>
        </p:spPr>
        <p:txBody>
          <a:bodyPr wrap="none" rtlCol="0">
            <a:spAutoFit/>
          </a:bodyPr>
          <a:lstStyle/>
          <a:p>
            <a:pPr algn="ctr"/>
            <a:r>
              <a:rPr lang="en-US" sz="3200" dirty="0"/>
              <a:t>Mobile Node Registration</a:t>
            </a:r>
          </a:p>
        </p:txBody>
      </p:sp>
      <p:pic>
        <p:nvPicPr>
          <p:cNvPr id="6" name="Picture 5">
            <a:extLst>
              <a:ext uri="{FF2B5EF4-FFF2-40B4-BE49-F238E27FC236}">
                <a16:creationId xmlns="" xmlns:a16="http://schemas.microsoft.com/office/drawing/2014/main" id="{137F04A2-9984-D344-B6E8-6740610651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1664" y="2111950"/>
            <a:ext cx="6251931" cy="4522984"/>
          </a:xfrm>
          <a:prstGeom prst="rect">
            <a:avLst/>
          </a:prstGeom>
        </p:spPr>
      </p:pic>
    </p:spTree>
    <p:extLst>
      <p:ext uri="{BB962C8B-B14F-4D97-AF65-F5344CB8AC3E}">
        <p14:creationId xmlns:p14="http://schemas.microsoft.com/office/powerpoint/2010/main" val="3946781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3703387" y="1412776"/>
            <a:ext cx="4785285" cy="584775"/>
          </a:xfrm>
          <a:prstGeom prst="rect">
            <a:avLst/>
          </a:prstGeom>
          <a:noFill/>
        </p:spPr>
        <p:txBody>
          <a:bodyPr wrap="none" rtlCol="0">
            <a:spAutoFit/>
          </a:bodyPr>
          <a:lstStyle/>
          <a:p>
            <a:pPr algn="ctr"/>
            <a:r>
              <a:rPr lang="en-US" sz="3200" dirty="0"/>
              <a:t>Mobile Node Registration</a:t>
            </a:r>
          </a:p>
        </p:txBody>
      </p:sp>
      <p:sp>
        <p:nvSpPr>
          <p:cNvPr id="6" name="TextBox 5">
            <a:extLst>
              <a:ext uri="{FF2B5EF4-FFF2-40B4-BE49-F238E27FC236}">
                <a16:creationId xmlns="" xmlns:a16="http://schemas.microsoft.com/office/drawing/2014/main" id="{D5784CCB-9072-3F46-9BBF-26AC94C3B12E}"/>
              </a:ext>
            </a:extLst>
          </p:cNvPr>
          <p:cNvSpPr txBox="1"/>
          <p:nvPr/>
        </p:nvSpPr>
        <p:spPr>
          <a:xfrm>
            <a:off x="2045236" y="2276872"/>
            <a:ext cx="2159566" cy="369332"/>
          </a:xfrm>
          <a:prstGeom prst="rect">
            <a:avLst/>
          </a:prstGeom>
          <a:noFill/>
        </p:spPr>
        <p:txBody>
          <a:bodyPr wrap="none" rtlCol="0">
            <a:spAutoFit/>
          </a:bodyPr>
          <a:lstStyle/>
          <a:p>
            <a:r>
              <a:rPr lang="en-US" dirty="0"/>
              <a:t>Di Foreign Network</a:t>
            </a:r>
          </a:p>
        </p:txBody>
      </p:sp>
      <p:sp>
        <p:nvSpPr>
          <p:cNvPr id="15" name="TextBox 14">
            <a:extLst>
              <a:ext uri="{FF2B5EF4-FFF2-40B4-BE49-F238E27FC236}">
                <a16:creationId xmlns="" xmlns:a16="http://schemas.microsoft.com/office/drawing/2014/main" id="{67DA426E-2675-7049-A3F8-242CA92C679B}"/>
              </a:ext>
            </a:extLst>
          </p:cNvPr>
          <p:cNvSpPr txBox="1"/>
          <p:nvPr/>
        </p:nvSpPr>
        <p:spPr>
          <a:xfrm>
            <a:off x="916690" y="3068960"/>
            <a:ext cx="4416658" cy="369332"/>
          </a:xfrm>
          <a:prstGeom prst="rect">
            <a:avLst/>
          </a:prstGeom>
          <a:noFill/>
        </p:spPr>
        <p:txBody>
          <a:bodyPr wrap="none" rtlCol="0">
            <a:spAutoFit/>
          </a:bodyPr>
          <a:lstStyle/>
          <a:p>
            <a:r>
              <a:rPr lang="en-US" dirty="0"/>
              <a:t>Mobile Node </a:t>
            </a:r>
            <a:r>
              <a:rPr lang="en-US" dirty="0" err="1"/>
              <a:t>Registrasi</a:t>
            </a:r>
            <a:r>
              <a:rPr lang="en-US" dirty="0"/>
              <a:t> </a:t>
            </a:r>
            <a:r>
              <a:rPr lang="en-US" dirty="0" err="1"/>
              <a:t>Ke</a:t>
            </a:r>
            <a:r>
              <a:rPr lang="en-US" dirty="0"/>
              <a:t> Foreign Agent</a:t>
            </a:r>
          </a:p>
        </p:txBody>
      </p:sp>
      <p:sp>
        <p:nvSpPr>
          <p:cNvPr id="16" name="TextBox 15">
            <a:extLst>
              <a:ext uri="{FF2B5EF4-FFF2-40B4-BE49-F238E27FC236}">
                <a16:creationId xmlns="" xmlns:a16="http://schemas.microsoft.com/office/drawing/2014/main" id="{A31A7D8A-0F08-D040-9031-E8D64C69E43E}"/>
              </a:ext>
            </a:extLst>
          </p:cNvPr>
          <p:cNvSpPr txBox="1"/>
          <p:nvPr/>
        </p:nvSpPr>
        <p:spPr>
          <a:xfrm>
            <a:off x="1089814" y="3661573"/>
            <a:ext cx="4070410" cy="369332"/>
          </a:xfrm>
          <a:prstGeom prst="rect">
            <a:avLst/>
          </a:prstGeom>
          <a:noFill/>
        </p:spPr>
        <p:txBody>
          <a:bodyPr wrap="none" rtlCol="0">
            <a:spAutoFit/>
          </a:bodyPr>
          <a:lstStyle/>
          <a:p>
            <a:r>
              <a:rPr lang="en-US" dirty="0" err="1"/>
              <a:t>Mempertahankan</a:t>
            </a:r>
            <a:r>
              <a:rPr lang="en-US" dirty="0"/>
              <a:t> Permanent Address</a:t>
            </a:r>
          </a:p>
        </p:txBody>
      </p:sp>
      <p:sp>
        <p:nvSpPr>
          <p:cNvPr id="17" name="TextBox 16">
            <a:extLst>
              <a:ext uri="{FF2B5EF4-FFF2-40B4-BE49-F238E27FC236}">
                <a16:creationId xmlns="" xmlns:a16="http://schemas.microsoft.com/office/drawing/2014/main" id="{CE020B7E-5A88-5B4F-9FB4-BBD6BB6F2BF0}"/>
              </a:ext>
            </a:extLst>
          </p:cNvPr>
          <p:cNvSpPr txBox="1"/>
          <p:nvPr/>
        </p:nvSpPr>
        <p:spPr>
          <a:xfrm>
            <a:off x="1354791" y="4252081"/>
            <a:ext cx="3540456" cy="369332"/>
          </a:xfrm>
          <a:prstGeom prst="rect">
            <a:avLst/>
          </a:prstGeom>
          <a:noFill/>
        </p:spPr>
        <p:txBody>
          <a:bodyPr wrap="none" rtlCol="0">
            <a:spAutoFit/>
          </a:bodyPr>
          <a:lstStyle/>
          <a:p>
            <a:r>
              <a:rPr lang="en-US" dirty="0" err="1"/>
              <a:t>Menambahkan</a:t>
            </a:r>
            <a:r>
              <a:rPr lang="en-US" dirty="0"/>
              <a:t> Care Off Address</a:t>
            </a:r>
          </a:p>
        </p:txBody>
      </p:sp>
      <p:cxnSp>
        <p:nvCxnSpPr>
          <p:cNvPr id="18" name="Curved Connector 17">
            <a:extLst>
              <a:ext uri="{FF2B5EF4-FFF2-40B4-BE49-F238E27FC236}">
                <a16:creationId xmlns="" xmlns:a16="http://schemas.microsoft.com/office/drawing/2014/main" id="{97522A51-02ED-5847-AE5E-6AC29C26202D}"/>
              </a:ext>
            </a:extLst>
          </p:cNvPr>
          <p:cNvCxnSpPr>
            <a:cxnSpLocks/>
          </p:cNvCxnSpPr>
          <p:nvPr/>
        </p:nvCxnSpPr>
        <p:spPr>
          <a:xfrm rot="5400000">
            <a:off x="2913641" y="2857582"/>
            <a:ext cx="422756" cy="12700"/>
          </a:xfrm>
          <a:prstGeom prst="curvedConnector3">
            <a:avLst>
              <a:gd name="adj1" fmla="val 50000"/>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 xmlns:a16="http://schemas.microsoft.com/office/drawing/2014/main" id="{BDAD2218-BC10-C242-B0AD-241437FE9026}"/>
              </a:ext>
            </a:extLst>
          </p:cNvPr>
          <p:cNvCxnSpPr>
            <a:cxnSpLocks/>
          </p:cNvCxnSpPr>
          <p:nvPr/>
        </p:nvCxnSpPr>
        <p:spPr>
          <a:xfrm rot="5400000">
            <a:off x="3013379" y="3549932"/>
            <a:ext cx="223281" cy="12700"/>
          </a:xfrm>
          <a:prstGeom prst="curvedConnector3">
            <a:avLst>
              <a:gd name="adj1" fmla="val 50000"/>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 xmlns:a16="http://schemas.microsoft.com/office/drawing/2014/main" id="{2C49CA34-DE99-4642-9A29-36366253C476}"/>
              </a:ext>
            </a:extLst>
          </p:cNvPr>
          <p:cNvCxnSpPr>
            <a:cxnSpLocks/>
          </p:cNvCxnSpPr>
          <p:nvPr/>
        </p:nvCxnSpPr>
        <p:spPr>
          <a:xfrm rot="5400000">
            <a:off x="3014431" y="4141493"/>
            <a:ext cx="221176" cy="12700"/>
          </a:xfrm>
          <a:prstGeom prst="curvedConnector3">
            <a:avLst>
              <a:gd name="adj1" fmla="val 50000"/>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F5223B59-B21D-6745-B127-F2BCB1B5A3F4}"/>
              </a:ext>
            </a:extLst>
          </p:cNvPr>
          <p:cNvSpPr txBox="1"/>
          <p:nvPr/>
        </p:nvSpPr>
        <p:spPr>
          <a:xfrm>
            <a:off x="982894" y="4842589"/>
            <a:ext cx="4284250" cy="646331"/>
          </a:xfrm>
          <a:prstGeom prst="rect">
            <a:avLst/>
          </a:prstGeom>
          <a:noFill/>
        </p:spPr>
        <p:txBody>
          <a:bodyPr wrap="none" rtlCol="0">
            <a:spAutoFit/>
          </a:bodyPr>
          <a:lstStyle/>
          <a:p>
            <a:r>
              <a:rPr lang="en-US" dirty="0"/>
              <a:t>Mobile Node </a:t>
            </a:r>
            <a:r>
              <a:rPr lang="en-US" dirty="0" err="1"/>
              <a:t>Mengirim</a:t>
            </a:r>
            <a:r>
              <a:rPr lang="en-US" dirty="0"/>
              <a:t> Care Off Access </a:t>
            </a:r>
            <a:br>
              <a:rPr lang="en-US" dirty="0"/>
            </a:br>
            <a:r>
              <a:rPr lang="en-US" dirty="0" err="1"/>
              <a:t>ke</a:t>
            </a:r>
            <a:r>
              <a:rPr lang="en-US" dirty="0"/>
              <a:t> Home Agent </a:t>
            </a:r>
            <a:r>
              <a:rPr lang="en-US" dirty="0" err="1"/>
              <a:t>melalui</a:t>
            </a:r>
            <a:r>
              <a:rPr lang="en-US" dirty="0"/>
              <a:t> Foreign Agent</a:t>
            </a:r>
          </a:p>
        </p:txBody>
      </p:sp>
      <p:cxnSp>
        <p:nvCxnSpPr>
          <p:cNvPr id="29" name="Curved Connector 28">
            <a:extLst>
              <a:ext uri="{FF2B5EF4-FFF2-40B4-BE49-F238E27FC236}">
                <a16:creationId xmlns="" xmlns:a16="http://schemas.microsoft.com/office/drawing/2014/main" id="{1A3A53E2-FE62-324C-A8FD-22F7E90B2488}"/>
              </a:ext>
            </a:extLst>
          </p:cNvPr>
          <p:cNvCxnSpPr>
            <a:cxnSpLocks/>
          </p:cNvCxnSpPr>
          <p:nvPr/>
        </p:nvCxnSpPr>
        <p:spPr>
          <a:xfrm rot="5400000">
            <a:off x="3014431" y="4732001"/>
            <a:ext cx="221176" cy="12700"/>
          </a:xfrm>
          <a:prstGeom prst="curvedConnector3">
            <a:avLst>
              <a:gd name="adj1" fmla="val 50000"/>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41C0119A-32B5-7B4E-A5D6-BD5A20E3F9FE}"/>
              </a:ext>
            </a:extLst>
          </p:cNvPr>
          <p:cNvSpPr txBox="1"/>
          <p:nvPr/>
        </p:nvSpPr>
        <p:spPr>
          <a:xfrm>
            <a:off x="5951984" y="5733256"/>
            <a:ext cx="5365636" cy="369332"/>
          </a:xfrm>
          <a:prstGeom prst="rect">
            <a:avLst/>
          </a:prstGeom>
          <a:noFill/>
        </p:spPr>
        <p:txBody>
          <a:bodyPr wrap="none" rtlCol="0">
            <a:spAutoFit/>
          </a:bodyPr>
          <a:lstStyle/>
          <a:p>
            <a:r>
              <a:rPr lang="en-US" dirty="0"/>
              <a:t>Home Agent </a:t>
            </a:r>
            <a:r>
              <a:rPr lang="en-US" dirty="0" err="1"/>
              <a:t>Bertindak</a:t>
            </a:r>
            <a:r>
              <a:rPr lang="en-US" dirty="0"/>
              <a:t> </a:t>
            </a:r>
            <a:r>
              <a:rPr lang="en-US" dirty="0" err="1"/>
              <a:t>sebagai</a:t>
            </a:r>
            <a:r>
              <a:rPr lang="en-US" dirty="0"/>
              <a:t> Mobile Node </a:t>
            </a:r>
            <a:r>
              <a:rPr lang="en-US" dirty="0" err="1"/>
              <a:t>Palsu</a:t>
            </a:r>
            <a:endParaRPr lang="en-US" dirty="0"/>
          </a:p>
        </p:txBody>
      </p:sp>
      <p:cxnSp>
        <p:nvCxnSpPr>
          <p:cNvPr id="35" name="Curved Connector 34">
            <a:extLst>
              <a:ext uri="{FF2B5EF4-FFF2-40B4-BE49-F238E27FC236}">
                <a16:creationId xmlns="" xmlns:a16="http://schemas.microsoft.com/office/drawing/2014/main" id="{30403172-8EED-F44D-8924-9C736DF30846}"/>
              </a:ext>
            </a:extLst>
          </p:cNvPr>
          <p:cNvCxnSpPr>
            <a:cxnSpLocks/>
            <a:stCxn id="28" idx="3"/>
            <a:endCxn id="34" idx="1"/>
          </p:cNvCxnSpPr>
          <p:nvPr/>
        </p:nvCxnSpPr>
        <p:spPr>
          <a:xfrm>
            <a:off x="5267144" y="5165755"/>
            <a:ext cx="684840" cy="752167"/>
          </a:xfrm>
          <a:prstGeom prst="curvedConnector3">
            <a:avLst>
              <a:gd name="adj1" fmla="val 50000"/>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91CAB1AD-2465-354C-8465-8E072806D8BE}"/>
              </a:ext>
            </a:extLst>
          </p:cNvPr>
          <p:cNvSpPr txBox="1"/>
          <p:nvPr/>
        </p:nvSpPr>
        <p:spPr>
          <a:xfrm>
            <a:off x="6095195" y="4781593"/>
            <a:ext cx="5917004" cy="646331"/>
          </a:xfrm>
          <a:prstGeom prst="rect">
            <a:avLst/>
          </a:prstGeom>
          <a:noFill/>
        </p:spPr>
        <p:txBody>
          <a:bodyPr wrap="none" rtlCol="0">
            <a:spAutoFit/>
          </a:bodyPr>
          <a:lstStyle/>
          <a:p>
            <a:r>
              <a:rPr lang="en-US" dirty="0" err="1"/>
              <a:t>Jika</a:t>
            </a:r>
            <a:r>
              <a:rPr lang="en-US" dirty="0"/>
              <a:t> </a:t>
            </a:r>
            <a:r>
              <a:rPr lang="en-US" dirty="0" err="1"/>
              <a:t>ada</a:t>
            </a:r>
            <a:r>
              <a:rPr lang="en-US" dirty="0"/>
              <a:t> </a:t>
            </a:r>
            <a:r>
              <a:rPr lang="en-US" dirty="0" err="1"/>
              <a:t>Paket</a:t>
            </a:r>
            <a:r>
              <a:rPr lang="en-US" dirty="0"/>
              <a:t> data </a:t>
            </a:r>
            <a:r>
              <a:rPr lang="en-US" dirty="0" err="1"/>
              <a:t>masuk</a:t>
            </a:r>
            <a:r>
              <a:rPr lang="en-US" dirty="0"/>
              <a:t> </a:t>
            </a:r>
            <a:r>
              <a:rPr lang="en-US" dirty="0" err="1"/>
              <a:t>dari</a:t>
            </a:r>
            <a:r>
              <a:rPr lang="en-US" dirty="0"/>
              <a:t> </a:t>
            </a:r>
            <a:r>
              <a:rPr lang="en-US" dirty="0" err="1"/>
              <a:t>Correspondend</a:t>
            </a:r>
            <a:r>
              <a:rPr lang="en-US" dirty="0"/>
              <a:t> Data di </a:t>
            </a:r>
            <a:br>
              <a:rPr lang="en-US" dirty="0"/>
            </a:br>
            <a:r>
              <a:rPr lang="en-US" dirty="0"/>
              <a:t>intercept </a:t>
            </a:r>
            <a:r>
              <a:rPr lang="en-US" dirty="0" err="1"/>
              <a:t>oleh</a:t>
            </a:r>
            <a:r>
              <a:rPr lang="en-US" dirty="0"/>
              <a:t> Home Agent</a:t>
            </a:r>
          </a:p>
        </p:txBody>
      </p:sp>
      <p:cxnSp>
        <p:nvCxnSpPr>
          <p:cNvPr id="40" name="Curved Connector 39">
            <a:extLst>
              <a:ext uri="{FF2B5EF4-FFF2-40B4-BE49-F238E27FC236}">
                <a16:creationId xmlns="" xmlns:a16="http://schemas.microsoft.com/office/drawing/2014/main" id="{5EAE5266-E130-5846-AFE5-2E7F05BF2DED}"/>
              </a:ext>
            </a:extLst>
          </p:cNvPr>
          <p:cNvCxnSpPr>
            <a:cxnSpLocks/>
            <a:stCxn id="34" idx="0"/>
            <a:endCxn id="39" idx="2"/>
          </p:cNvCxnSpPr>
          <p:nvPr/>
        </p:nvCxnSpPr>
        <p:spPr>
          <a:xfrm rot="5400000" flipH="1" flipV="1">
            <a:off x="8691583" y="5371143"/>
            <a:ext cx="305332" cy="418895"/>
          </a:xfrm>
          <a:prstGeom prst="curvedConnector3">
            <a:avLst>
              <a:gd name="adj1" fmla="val 50000"/>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 xmlns:a16="http://schemas.microsoft.com/office/drawing/2014/main" id="{F0CBC786-9553-A745-9316-1D2F95F9213E}"/>
              </a:ext>
            </a:extLst>
          </p:cNvPr>
          <p:cNvSpPr txBox="1"/>
          <p:nvPr/>
        </p:nvSpPr>
        <p:spPr>
          <a:xfrm>
            <a:off x="5661326" y="3995646"/>
            <a:ext cx="6365845" cy="646331"/>
          </a:xfrm>
          <a:prstGeom prst="rect">
            <a:avLst/>
          </a:prstGeom>
          <a:noFill/>
        </p:spPr>
        <p:txBody>
          <a:bodyPr wrap="none" rtlCol="0">
            <a:spAutoFit/>
          </a:bodyPr>
          <a:lstStyle/>
          <a:p>
            <a:r>
              <a:rPr lang="en-US" dirty="0"/>
              <a:t>Data </a:t>
            </a:r>
            <a:r>
              <a:rPr lang="en-US" dirty="0" err="1"/>
              <a:t>ini</a:t>
            </a:r>
            <a:r>
              <a:rPr lang="en-US" dirty="0"/>
              <a:t> di </a:t>
            </a:r>
            <a:r>
              <a:rPr lang="en-US" dirty="0" err="1"/>
              <a:t>lanjutkan</a:t>
            </a:r>
            <a:r>
              <a:rPr lang="en-US" dirty="0"/>
              <a:t> </a:t>
            </a:r>
            <a:r>
              <a:rPr lang="en-US" dirty="0" err="1"/>
              <a:t>dengan</a:t>
            </a:r>
            <a:r>
              <a:rPr lang="en-US" dirty="0"/>
              <a:t> Direct Routing / Indirect Routing</a:t>
            </a:r>
            <a:br>
              <a:rPr lang="en-US" dirty="0"/>
            </a:br>
            <a:r>
              <a:rPr lang="en-US" dirty="0" err="1"/>
              <a:t>ke</a:t>
            </a:r>
            <a:r>
              <a:rPr lang="en-US" dirty="0"/>
              <a:t> Mobile Node</a:t>
            </a:r>
          </a:p>
        </p:txBody>
      </p:sp>
      <p:cxnSp>
        <p:nvCxnSpPr>
          <p:cNvPr id="45" name="Curved Connector 44">
            <a:extLst>
              <a:ext uri="{FF2B5EF4-FFF2-40B4-BE49-F238E27FC236}">
                <a16:creationId xmlns="" xmlns:a16="http://schemas.microsoft.com/office/drawing/2014/main" id="{EE1CB657-C175-EE48-A967-44D137A03574}"/>
              </a:ext>
            </a:extLst>
          </p:cNvPr>
          <p:cNvCxnSpPr>
            <a:cxnSpLocks/>
            <a:stCxn id="39" idx="0"/>
            <a:endCxn id="43" idx="2"/>
          </p:cNvCxnSpPr>
          <p:nvPr/>
        </p:nvCxnSpPr>
        <p:spPr>
          <a:xfrm rot="16200000" flipV="1">
            <a:off x="8879165" y="4607061"/>
            <a:ext cx="139616" cy="209448"/>
          </a:xfrm>
          <a:prstGeom prst="curvedConnector3">
            <a:avLst>
              <a:gd name="adj1" fmla="val 50000"/>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 xmlns:a16="http://schemas.microsoft.com/office/drawing/2014/main" id="{71ACAA52-BF4C-4B49-AF9F-77A8FAC69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2040" y="1948513"/>
            <a:ext cx="4029003" cy="1916144"/>
          </a:xfrm>
          <a:prstGeom prst="rect">
            <a:avLst/>
          </a:prstGeom>
        </p:spPr>
      </p:pic>
    </p:spTree>
    <p:extLst>
      <p:ext uri="{BB962C8B-B14F-4D97-AF65-F5344CB8AC3E}">
        <p14:creationId xmlns:p14="http://schemas.microsoft.com/office/powerpoint/2010/main" val="2926197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569017" y="1548081"/>
            <a:ext cx="3054041" cy="584775"/>
          </a:xfrm>
          <a:prstGeom prst="rect">
            <a:avLst/>
          </a:prstGeom>
          <a:noFill/>
        </p:spPr>
        <p:txBody>
          <a:bodyPr wrap="none" rtlCol="0">
            <a:spAutoFit/>
          </a:bodyPr>
          <a:lstStyle/>
          <a:p>
            <a:pPr algn="ctr"/>
            <a:r>
              <a:rPr lang="en-US" sz="3200" dirty="0"/>
              <a:t>Indirect Routing</a:t>
            </a:r>
          </a:p>
        </p:txBody>
      </p:sp>
      <p:pic>
        <p:nvPicPr>
          <p:cNvPr id="6" name="Picture 5">
            <a:extLst>
              <a:ext uri="{FF2B5EF4-FFF2-40B4-BE49-F238E27FC236}">
                <a16:creationId xmlns="" xmlns:a16="http://schemas.microsoft.com/office/drawing/2014/main" id="{8DC82E35-AC5E-7645-8C1F-EEFDBE9C1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37" y="2224360"/>
            <a:ext cx="7747000" cy="4445000"/>
          </a:xfrm>
          <a:prstGeom prst="rect">
            <a:avLst/>
          </a:prstGeom>
        </p:spPr>
      </p:pic>
    </p:spTree>
    <p:extLst>
      <p:ext uri="{BB962C8B-B14F-4D97-AF65-F5344CB8AC3E}">
        <p14:creationId xmlns:p14="http://schemas.microsoft.com/office/powerpoint/2010/main" val="102663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
        <p:nvSpPr>
          <p:cNvPr id="6" name="Rectangle 5"/>
          <p:cNvSpPr/>
          <p:nvPr/>
        </p:nvSpPr>
        <p:spPr>
          <a:xfrm>
            <a:off x="911424" y="1412776"/>
            <a:ext cx="10287072" cy="2554545"/>
          </a:xfrm>
          <a:prstGeom prst="rect">
            <a:avLst/>
          </a:prstGeom>
        </p:spPr>
        <p:txBody>
          <a:bodyPr wrap="square">
            <a:spAutoFit/>
          </a:bodyPr>
          <a:lstStyle/>
          <a:p>
            <a:pPr algn="just">
              <a:spcAft>
                <a:spcPts val="1200"/>
              </a:spcAft>
            </a:pPr>
            <a:r>
              <a:rPr lang="id-ID" sz="2000" i="1" dirty="0" smtClean="0"/>
              <a:t>Mobile Cellular Network  </a:t>
            </a:r>
            <a:r>
              <a:rPr lang="id-ID" sz="2000" dirty="0" smtClean="0"/>
              <a:t>menawarkan  beberapa fitur antara lain :</a:t>
            </a:r>
          </a:p>
          <a:p>
            <a:pPr marL="342900" indent="-342900" algn="just">
              <a:spcAft>
                <a:spcPts val="1200"/>
              </a:spcAft>
              <a:buFont typeface="+mj-lt"/>
              <a:buAutoNum type="arabicPeriod"/>
            </a:pPr>
            <a:r>
              <a:rPr lang="id-ID" sz="2000" dirty="0" smtClean="0"/>
              <a:t>Kapasitasnya lebih besar dibandingkan dengan sistem pemancar besar tunggal</a:t>
            </a:r>
          </a:p>
          <a:p>
            <a:pPr marL="342900" indent="-342900" algn="just">
              <a:spcAft>
                <a:spcPts val="1200"/>
              </a:spcAft>
              <a:buFont typeface="+mj-lt"/>
              <a:buAutoNum type="arabicPeriod"/>
            </a:pPr>
            <a:r>
              <a:rPr lang="id-ID" sz="2000" dirty="0" smtClean="0"/>
              <a:t>Menggunakan daya lebih sedikit dibandingkan dengan sistem pemancar tunggal</a:t>
            </a:r>
          </a:p>
          <a:p>
            <a:pPr marL="342900" indent="-342900" algn="just">
              <a:spcAft>
                <a:spcPts val="1200"/>
              </a:spcAft>
              <a:buFont typeface="+mj-lt"/>
              <a:buAutoNum type="arabicPeriod"/>
            </a:pPr>
            <a:r>
              <a:rPr lang="id-ID" sz="2000" dirty="0" smtClean="0"/>
              <a:t>Area cakupan lebih luas dibandingkan dengan sistem pemancar teresterial tunggal</a:t>
            </a:r>
          </a:p>
          <a:p>
            <a:pPr marL="342900" indent="-342900" algn="just">
              <a:spcAft>
                <a:spcPts val="1200"/>
              </a:spcAft>
              <a:buFont typeface="+mj-lt"/>
              <a:buAutoNum type="arabicPeriod"/>
            </a:pPr>
            <a:r>
              <a:rPr lang="id-ID" sz="2000" dirty="0" smtClean="0"/>
              <a:t>Memiliki mekanisme kunci yang memungkinkan  komunikasi tidak terputus saat pengguna bergerak menuju cell atau area lain dalam jaringan.</a:t>
            </a:r>
            <a:endParaRPr lang="id-ID" sz="2000" dirty="0"/>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705267" y="1548081"/>
            <a:ext cx="2781532" cy="584775"/>
          </a:xfrm>
          <a:prstGeom prst="rect">
            <a:avLst/>
          </a:prstGeom>
          <a:noFill/>
        </p:spPr>
        <p:txBody>
          <a:bodyPr wrap="none" rtlCol="0">
            <a:spAutoFit/>
          </a:bodyPr>
          <a:lstStyle/>
          <a:p>
            <a:pPr algn="ctr"/>
            <a:r>
              <a:rPr lang="en-US" sz="3200" dirty="0"/>
              <a:t>Direct Routing</a:t>
            </a:r>
          </a:p>
        </p:txBody>
      </p:sp>
      <p:pic>
        <p:nvPicPr>
          <p:cNvPr id="6" name="Picture 5">
            <a:extLst>
              <a:ext uri="{FF2B5EF4-FFF2-40B4-BE49-F238E27FC236}">
                <a16:creationId xmlns="" xmlns:a16="http://schemas.microsoft.com/office/drawing/2014/main" id="{34497953-9A4E-054B-B18A-E40C8C84E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33" y="2275160"/>
            <a:ext cx="7518400" cy="4394200"/>
          </a:xfrm>
          <a:prstGeom prst="rect">
            <a:avLst/>
          </a:prstGeom>
        </p:spPr>
      </p:pic>
    </p:spTree>
    <p:extLst>
      <p:ext uri="{BB962C8B-B14F-4D97-AF65-F5344CB8AC3E}">
        <p14:creationId xmlns:p14="http://schemas.microsoft.com/office/powerpoint/2010/main" val="1841380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Mobile IP</a:t>
            </a:r>
            <a:r>
              <a:rPr lang="en-US" sz="2400" dirty="0">
                <a:solidFill>
                  <a:schemeClr val="bg1"/>
                </a:solidFill>
                <a:latin typeface="+mj-lt"/>
              </a:rPr>
              <a:t>                                </a:t>
            </a:r>
            <a:r>
              <a:rPr lang="en-US" dirty="0">
                <a:solidFill>
                  <a:schemeClr val="bg1"/>
                </a:solidFill>
              </a:rPr>
              <a:t>	           </a:t>
            </a:r>
            <a:r>
              <a:rPr lang="en-US" b="1" dirty="0">
                <a:solidFill>
                  <a:schemeClr val="accent5">
                    <a:lumMod val="25000"/>
                  </a:schemeClr>
                </a:solidFill>
              </a:rPr>
              <a:t> </a:t>
            </a:r>
            <a:r>
              <a:rPr lang="en-US" sz="2400" b="1" dirty="0">
                <a:solidFill>
                  <a:schemeClr val="bg1"/>
                </a:solidFill>
                <a:latin typeface="+mj-lt"/>
              </a:rPr>
              <a:t>Junior Mobile Programmer</a:t>
            </a:r>
            <a:endParaRPr lang="en-US" sz="2400" dirty="0">
              <a:solidFill>
                <a:schemeClr val="bg1"/>
              </a:solidFill>
              <a:latin typeface="+mj-lt"/>
            </a:endParaRPr>
          </a:p>
        </p:txBody>
      </p:sp>
      <p:sp>
        <p:nvSpPr>
          <p:cNvPr id="5" name="TextBox 4">
            <a:extLst>
              <a:ext uri="{FF2B5EF4-FFF2-40B4-BE49-F238E27FC236}">
                <a16:creationId xmlns="" xmlns:a16="http://schemas.microsoft.com/office/drawing/2014/main" id="{BD2116F7-E158-AD49-B725-828B9CF12C8D}"/>
              </a:ext>
            </a:extLst>
          </p:cNvPr>
          <p:cNvSpPr txBox="1"/>
          <p:nvPr/>
        </p:nvSpPr>
        <p:spPr>
          <a:xfrm>
            <a:off x="4936742" y="1548081"/>
            <a:ext cx="2318583" cy="584775"/>
          </a:xfrm>
          <a:prstGeom prst="rect">
            <a:avLst/>
          </a:prstGeom>
          <a:noFill/>
        </p:spPr>
        <p:txBody>
          <a:bodyPr wrap="none" rtlCol="0">
            <a:spAutoFit/>
          </a:bodyPr>
          <a:lstStyle/>
          <a:p>
            <a:pPr algn="ctr"/>
            <a:r>
              <a:rPr lang="en-US" sz="3200" dirty="0"/>
              <a:t>IP </a:t>
            </a:r>
            <a:r>
              <a:rPr lang="en-US" sz="3200" dirty="0" err="1"/>
              <a:t>Tunelling</a:t>
            </a:r>
            <a:endParaRPr lang="en-US" sz="3200" dirty="0"/>
          </a:p>
        </p:txBody>
      </p:sp>
      <p:pic>
        <p:nvPicPr>
          <p:cNvPr id="7" name="Picture 6">
            <a:extLst>
              <a:ext uri="{FF2B5EF4-FFF2-40B4-BE49-F238E27FC236}">
                <a16:creationId xmlns="" xmlns:a16="http://schemas.microsoft.com/office/drawing/2014/main" id="{AC9F812C-79E7-FB45-8B2A-9842D56D15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7688" y="2343258"/>
            <a:ext cx="5807711" cy="4212428"/>
          </a:xfrm>
          <a:prstGeom prst="rect">
            <a:avLst/>
          </a:prstGeom>
        </p:spPr>
      </p:pic>
    </p:spTree>
    <p:extLst>
      <p:ext uri="{BB962C8B-B14F-4D97-AF65-F5344CB8AC3E}">
        <p14:creationId xmlns:p14="http://schemas.microsoft.com/office/powerpoint/2010/main" val="134012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rPr>
              <a:t>&lt; </a:t>
            </a:r>
            <a:r>
              <a:rPr lang="en-US" sz="2400" b="1" dirty="0" err="1">
                <a:solidFill>
                  <a:schemeClr val="bg1"/>
                </a:solidFill>
              </a:rPr>
              <a:t>Topik</a:t>
            </a:r>
            <a:r>
              <a:rPr lang="en-US" sz="2400" b="1" dirty="0">
                <a:solidFill>
                  <a:schemeClr val="bg1"/>
                </a:solidFill>
              </a:rPr>
              <a:t>_</a:t>
            </a:r>
            <a:r>
              <a:rPr lang="id-ID" sz="2400" b="1" dirty="0">
                <a:solidFill>
                  <a:schemeClr val="bg1"/>
                </a:solidFill>
              </a:rPr>
              <a:t>S</a:t>
            </a:r>
            <a:r>
              <a:rPr lang="en-US" sz="2400" b="1" dirty="0" err="1">
                <a:solidFill>
                  <a:schemeClr val="bg1"/>
                </a:solidFill>
              </a:rPr>
              <a:t>ilabus</a:t>
            </a:r>
            <a:r>
              <a:rPr lang="en-US" sz="2400" b="1" dirty="0">
                <a:solidFill>
                  <a:schemeClr val="bg1"/>
                </a:solidFill>
              </a:rPr>
              <a:t> &gt; </a:t>
            </a:r>
            <a:r>
              <a:rPr lang="en-US" sz="2400" b="1" dirty="0" smtClean="0">
                <a:solidFill>
                  <a:schemeClr val="bg1"/>
                </a:solidFill>
              </a:rPr>
              <a:t>			</a:t>
            </a:r>
            <a:r>
              <a:rPr lang="en-US" sz="2400" dirty="0" smtClean="0">
                <a:solidFill>
                  <a:schemeClr val="bg1"/>
                </a:solidFill>
                <a:latin typeface="+mj-lt"/>
              </a:rPr>
              <a:t>	</a:t>
            </a:r>
            <a:r>
              <a:rPr lang="en-US" dirty="0" smtClean="0">
                <a:solidFill>
                  <a:schemeClr val="bg1"/>
                </a:solidFill>
              </a:rPr>
              <a:t>				</a:t>
            </a:r>
            <a:r>
              <a:rPr lang="en-US" b="1" dirty="0">
                <a:solidFill>
                  <a:schemeClr val="accent5">
                    <a:lumMod val="25000"/>
                  </a:schemeClr>
                </a:solidFill>
              </a:rPr>
              <a:t> </a:t>
            </a:r>
            <a:r>
              <a:rPr lang="en-US" sz="2400" b="1" dirty="0" err="1" smtClean="0">
                <a:solidFill>
                  <a:schemeClr val="bg1"/>
                </a:solidFill>
                <a:latin typeface="+mj-lt"/>
              </a:rPr>
              <a:t>Pelatihan</a:t>
            </a:r>
            <a:endParaRPr lang="en-US" sz="2400" dirty="0">
              <a:solidFill>
                <a:schemeClr val="bg1"/>
              </a:solidFill>
              <a:latin typeface="+mj-lt"/>
            </a:endParaRPr>
          </a:p>
        </p:txBody>
      </p:sp>
      <p:sp>
        <p:nvSpPr>
          <p:cNvPr id="2" name="Rectangle 1"/>
          <p:cNvSpPr/>
          <p:nvPr/>
        </p:nvSpPr>
        <p:spPr>
          <a:xfrm>
            <a:off x="983432" y="1987116"/>
            <a:ext cx="10657184" cy="1200329"/>
          </a:xfrm>
          <a:prstGeom prst="rect">
            <a:avLst/>
          </a:prstGeom>
        </p:spPr>
        <p:txBody>
          <a:bodyPr wrap="square">
            <a:spAutoFit/>
          </a:bodyPr>
          <a:lstStyle/>
          <a:p>
            <a:pPr marL="342900" indent="-342900" algn="just">
              <a:buFont typeface="+mj-lt"/>
              <a:buAutoNum type="arabicPeriod"/>
            </a:pPr>
            <a:r>
              <a:rPr lang="en-US" dirty="0" smtClean="0"/>
              <a:t>&lt;</a:t>
            </a:r>
            <a:r>
              <a:rPr lang="en-US" dirty="0" err="1" smtClean="0"/>
              <a:t>Kesimpulan</a:t>
            </a:r>
            <a:r>
              <a:rPr lang="en-US" dirty="0" smtClean="0"/>
              <a:t> </a:t>
            </a:r>
            <a:r>
              <a:rPr lang="en-US" dirty="0" err="1" smtClean="0"/>
              <a:t>materi</a:t>
            </a:r>
            <a:r>
              <a:rPr lang="en-US" dirty="0" smtClean="0"/>
              <a:t> 1&gt;</a:t>
            </a:r>
            <a:endParaRPr lang="en-US" dirty="0"/>
          </a:p>
          <a:p>
            <a:pPr marL="342900" indent="-342900" algn="just">
              <a:buFont typeface="+mj-lt"/>
              <a:buAutoNum type="arabicPeriod"/>
            </a:pPr>
            <a:r>
              <a:rPr lang="en-US" dirty="0" smtClean="0"/>
              <a:t>&lt;</a:t>
            </a:r>
            <a:r>
              <a:rPr lang="en-US" dirty="0" err="1" smtClean="0"/>
              <a:t>Kesimpulan</a:t>
            </a:r>
            <a:r>
              <a:rPr lang="en-US" dirty="0" smtClean="0"/>
              <a:t> </a:t>
            </a:r>
            <a:r>
              <a:rPr lang="en-US" dirty="0" err="1"/>
              <a:t>materi</a:t>
            </a:r>
            <a:r>
              <a:rPr lang="en-US" dirty="0"/>
              <a:t> </a:t>
            </a:r>
            <a:r>
              <a:rPr lang="en-US" dirty="0" smtClean="0"/>
              <a:t>2&gt;</a:t>
            </a:r>
            <a:endParaRPr lang="en-US" dirty="0"/>
          </a:p>
          <a:p>
            <a:pPr marL="342900" indent="-342900" algn="just">
              <a:buFont typeface="+mj-lt"/>
              <a:buAutoNum type="arabicPeriod"/>
            </a:pPr>
            <a:r>
              <a:rPr lang="en-US" dirty="0"/>
              <a:t>&lt;</a:t>
            </a:r>
            <a:r>
              <a:rPr lang="en-US" dirty="0" err="1" smtClean="0"/>
              <a:t>Kesimpulan</a:t>
            </a:r>
            <a:r>
              <a:rPr lang="en-US" dirty="0" smtClean="0"/>
              <a:t> </a:t>
            </a:r>
            <a:r>
              <a:rPr lang="en-US" dirty="0" err="1"/>
              <a:t>materi</a:t>
            </a:r>
            <a:r>
              <a:rPr lang="en-US" dirty="0"/>
              <a:t> </a:t>
            </a:r>
            <a:r>
              <a:rPr lang="en-US" dirty="0" smtClean="0"/>
              <a:t>3&gt;</a:t>
            </a:r>
          </a:p>
          <a:p>
            <a:pPr marL="342900" indent="-342900" algn="just">
              <a:buFont typeface="+mj-lt"/>
              <a:buAutoNum type="arabicPeriod"/>
            </a:pPr>
            <a:r>
              <a:rPr lang="en-US" dirty="0" smtClean="0"/>
              <a:t>&lt;</a:t>
            </a:r>
            <a:r>
              <a:rPr lang="en-US" dirty="0" err="1" smtClean="0"/>
              <a:t>dst</a:t>
            </a:r>
            <a:r>
              <a:rPr lang="en-US" dirty="0" smtClean="0"/>
              <a:t>&gt;</a:t>
            </a:r>
            <a:endParaRPr lang="en-US" dirty="0"/>
          </a:p>
        </p:txBody>
      </p:sp>
      <p:sp>
        <p:nvSpPr>
          <p:cNvPr id="5" name="TextBox 4"/>
          <p:cNvSpPr txBox="1"/>
          <p:nvPr/>
        </p:nvSpPr>
        <p:spPr>
          <a:xfrm>
            <a:off x="983432" y="1298377"/>
            <a:ext cx="10873208" cy="646331"/>
          </a:xfrm>
          <a:prstGeom prst="rect">
            <a:avLst/>
          </a:prstGeom>
          <a:noFill/>
        </p:spPr>
        <p:txBody>
          <a:bodyPr wrap="square" rtlCol="0">
            <a:spAutoFit/>
          </a:bodyPr>
          <a:lstStyle/>
          <a:p>
            <a:r>
              <a:rPr lang="en-US" sz="3600" dirty="0" err="1" smtClean="0"/>
              <a:t>Kesimpulan</a:t>
            </a:r>
            <a:r>
              <a:rPr lang="en-US" sz="3600" dirty="0" smtClean="0"/>
              <a:t> </a:t>
            </a:r>
            <a:r>
              <a:rPr lang="en-US" sz="3600" dirty="0" err="1" smtClean="0"/>
              <a:t>Pertemuan</a:t>
            </a:r>
            <a:r>
              <a:rPr lang="en-US" sz="3600" dirty="0" smtClean="0"/>
              <a:t> </a:t>
            </a:r>
            <a:r>
              <a:rPr lang="en-US" sz="3600" dirty="0" smtClean="0">
                <a:solidFill>
                  <a:srgbClr val="FF0000"/>
                </a:solidFill>
              </a:rPr>
              <a:t>#</a:t>
            </a:r>
            <a:r>
              <a:rPr lang="en-US" sz="3600" dirty="0" smtClean="0"/>
              <a:t> </a:t>
            </a:r>
            <a:endParaRPr lang="en-US" dirty="0"/>
          </a:p>
        </p:txBody>
      </p:sp>
    </p:spTree>
    <p:extLst>
      <p:ext uri="{BB962C8B-B14F-4D97-AF65-F5344CB8AC3E}">
        <p14:creationId xmlns:p14="http://schemas.microsoft.com/office/powerpoint/2010/main" val="41528987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smtClean="0">
                <a:solidFill>
                  <a:schemeClr val="bg1"/>
                </a:solidFill>
                <a:latin typeface="+mj-lt"/>
              </a:rPr>
              <a:t>REFERENSI</a:t>
            </a:r>
            <a:endParaRPr lang="en-US" sz="2400" dirty="0">
              <a:solidFill>
                <a:schemeClr val="bg1"/>
              </a:solidFill>
              <a:latin typeface="+mj-lt"/>
            </a:endParaRPr>
          </a:p>
        </p:txBody>
      </p:sp>
      <p:sp>
        <p:nvSpPr>
          <p:cNvPr id="2" name="Rectangle 1"/>
          <p:cNvSpPr/>
          <p:nvPr/>
        </p:nvSpPr>
        <p:spPr>
          <a:xfrm>
            <a:off x="983432" y="1987116"/>
            <a:ext cx="10657184" cy="3970318"/>
          </a:xfrm>
          <a:prstGeom prst="rect">
            <a:avLst/>
          </a:prstGeom>
        </p:spPr>
        <p:txBody>
          <a:bodyPr wrap="square">
            <a:spAutoFit/>
          </a:bodyPr>
          <a:lstStyle/>
          <a:p>
            <a:pPr marL="342900" indent="-342900" algn="just">
              <a:buFont typeface="+mj-lt"/>
              <a:buAutoNum type="arabicPeriod"/>
            </a:pPr>
            <a:r>
              <a:rPr lang="en-US" dirty="0" err="1" smtClean="0"/>
              <a:t>Efraim</a:t>
            </a:r>
            <a:r>
              <a:rPr lang="en-US" dirty="0" smtClean="0"/>
              <a:t> Turban, D. K.-P. (2012). Electronic commerce (Seventh Edition ed.). Pearson.</a:t>
            </a:r>
            <a:endParaRPr lang="id-ID" dirty="0" smtClean="0"/>
          </a:p>
          <a:p>
            <a:pPr marL="342900" indent="-342900" algn="just">
              <a:buFont typeface="+mj-lt"/>
              <a:buAutoNum type="arabicPeriod"/>
            </a:pPr>
            <a:endParaRPr lang="id-ID" dirty="0" smtClean="0"/>
          </a:p>
          <a:p>
            <a:pPr marL="342900" indent="-342900" algn="just">
              <a:buFont typeface="+mj-lt"/>
              <a:buAutoNum type="arabicPeriod"/>
            </a:pPr>
            <a:r>
              <a:rPr lang="id-ID" dirty="0" smtClean="0"/>
              <a:t>Gottapu Sasibhushana Rao, 2013. Mobile Cellular Communication (First Edition ). Pearson.</a:t>
            </a:r>
          </a:p>
          <a:p>
            <a:endParaRPr lang="id-ID" b="1" dirty="0" smtClean="0"/>
          </a:p>
          <a:p>
            <a:pPr marL="342900" indent="-342900">
              <a:buFont typeface="+mj-lt"/>
              <a:buAutoNum type="arabicPeriod" startAt="3"/>
            </a:pPr>
            <a:r>
              <a:rPr lang="id-ID" dirty="0" smtClean="0">
                <a:hlinkClick r:id="rId3" tooltip="Guowang Miao"/>
              </a:rPr>
              <a:t>Guowang Miao</a:t>
            </a:r>
            <a:r>
              <a:rPr lang="id-ID" dirty="0" smtClean="0"/>
              <a:t>, Jens Zander, Ki Won Sung, and Ben Slimane, Fundamentals of Mobile Data Networks, Cambridge University Press, </a:t>
            </a:r>
            <a:r>
              <a:rPr lang="id-ID" dirty="0" smtClean="0">
                <a:hlinkClick r:id="rId4" tooltip="International Standard Book Number"/>
              </a:rPr>
              <a:t>ISBN</a:t>
            </a:r>
            <a:r>
              <a:rPr lang="id-ID" dirty="0" smtClean="0"/>
              <a:t> </a:t>
            </a:r>
            <a:r>
              <a:rPr lang="id-ID" dirty="0" smtClean="0">
                <a:hlinkClick r:id="rId5" tooltip="Special:BookSources/1107143217"/>
              </a:rPr>
              <a:t>1107143217</a:t>
            </a:r>
            <a:r>
              <a:rPr lang="id-ID" dirty="0" smtClean="0"/>
              <a:t>, 2016.</a:t>
            </a:r>
            <a:endParaRPr lang="en-US" dirty="0" smtClean="0"/>
          </a:p>
          <a:p>
            <a:pPr marL="342900" indent="-342900" algn="just">
              <a:buFont typeface="+mj-lt"/>
              <a:buAutoNum type="arabicPeriod" startAt="3"/>
            </a:pPr>
            <a:endParaRPr lang="en-US" dirty="0" smtClean="0"/>
          </a:p>
          <a:p>
            <a:pPr marL="342900" indent="-342900" algn="just">
              <a:buFont typeface="+mj-lt"/>
              <a:buAutoNum type="arabicPeriod" startAt="3"/>
            </a:pPr>
            <a:r>
              <a:rPr lang="en-US" dirty="0" err="1" smtClean="0"/>
              <a:t>Irwanto</a:t>
            </a:r>
            <a:r>
              <a:rPr lang="en-US" dirty="0" smtClean="0"/>
              <a:t>, A. (2013, September 7). area </a:t>
            </a:r>
            <a:r>
              <a:rPr lang="en-US" dirty="0" err="1" smtClean="0"/>
              <a:t>teknik</a:t>
            </a:r>
            <a:r>
              <a:rPr lang="en-US" dirty="0" smtClean="0"/>
              <a:t>. Retrieved </a:t>
            </a:r>
            <a:r>
              <a:rPr lang="en-US" dirty="0" err="1" smtClean="0"/>
              <a:t>Oktober</a:t>
            </a:r>
            <a:r>
              <a:rPr lang="en-US" dirty="0" smtClean="0"/>
              <a:t> 25, 2017, from http://area-teknik.blogspot.co.id/2013/09/perbedaan-teknologi-1g-2g-25g-3g-35g-4g.html</a:t>
            </a:r>
          </a:p>
          <a:p>
            <a:pPr marL="342900" indent="-342900" algn="just">
              <a:buFont typeface="+mj-lt"/>
              <a:buAutoNum type="arabicPeriod" startAt="3"/>
            </a:pPr>
            <a:endParaRPr lang="en-US" dirty="0" smtClean="0"/>
          </a:p>
          <a:p>
            <a:pPr marL="342900" indent="-342900" algn="just">
              <a:buFont typeface="+mj-lt"/>
              <a:buAutoNum type="arabicPeriod" startAt="3"/>
            </a:pPr>
            <a:r>
              <a:rPr lang="en-US" dirty="0" err="1" smtClean="0"/>
              <a:t>Wulan</a:t>
            </a:r>
            <a:r>
              <a:rPr lang="en-US" dirty="0" smtClean="0"/>
              <a:t>. (2015, November 2015). </a:t>
            </a:r>
            <a:r>
              <a:rPr lang="en-US" dirty="0" err="1" smtClean="0"/>
              <a:t>Srydari</a:t>
            </a:r>
            <a:r>
              <a:rPr lang="en-US" dirty="0" smtClean="0"/>
              <a:t>. Retrieved </a:t>
            </a:r>
            <a:r>
              <a:rPr lang="en-US" dirty="0" err="1" smtClean="0"/>
              <a:t>Oktober</a:t>
            </a:r>
            <a:r>
              <a:rPr lang="en-US" dirty="0" smtClean="0"/>
              <a:t> 25, 2017, from </a:t>
            </a:r>
            <a:r>
              <a:rPr lang="en-US" dirty="0" smtClean="0">
                <a:hlinkClick r:id="rId6"/>
              </a:rPr>
              <a:t>http://srydari.blogspot.co.id/2015/11/perkembangan-teknologi-dari-1g-sampai-5g.html</a:t>
            </a:r>
            <a:endParaRPr lang="id-ID" dirty="0" smtClean="0"/>
          </a:p>
          <a:p>
            <a:pPr marL="342900" indent="-342900" algn="just"/>
            <a:endParaRPr lang="id-ID" dirty="0" smtClean="0"/>
          </a:p>
          <a:p>
            <a:pPr marL="342900" indent="-342900" algn="just">
              <a:buFont typeface="+mj-lt"/>
              <a:buAutoNum type="arabicPeriod"/>
            </a:pPr>
            <a:endParaRPr lang="en-US" dirty="0"/>
          </a:p>
        </p:txBody>
      </p:sp>
    </p:spTree>
    <p:extLst>
      <p:ext uri="{BB962C8B-B14F-4D97-AF65-F5344CB8AC3E}">
        <p14:creationId xmlns:p14="http://schemas.microsoft.com/office/powerpoint/2010/main" val="53787312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911424" y="631318"/>
            <a:ext cx="10873208" cy="646331"/>
          </a:xfrm>
          <a:prstGeom prst="rect">
            <a:avLst/>
          </a:prstGeom>
          <a:noFill/>
        </p:spPr>
        <p:txBody>
          <a:bodyPr wrap="square" rtlCol="0">
            <a:spAutoFit/>
          </a:bodyPr>
          <a:lstStyle/>
          <a:p>
            <a:r>
              <a:rPr lang="en-US" sz="3600" dirty="0" smtClean="0">
                <a:solidFill>
                  <a:schemeClr val="bg1"/>
                </a:solidFill>
              </a:rPr>
              <a:t>Tim </a:t>
            </a:r>
            <a:r>
              <a:rPr lang="en-US" sz="3600" dirty="0" err="1" smtClean="0">
                <a:solidFill>
                  <a:schemeClr val="bg1"/>
                </a:solidFill>
              </a:rPr>
              <a:t>Penyusun</a:t>
            </a:r>
            <a:r>
              <a:rPr lang="id-ID" sz="3600" dirty="0" smtClean="0">
                <a:solidFill>
                  <a:schemeClr val="bg1"/>
                </a:solidFill>
              </a:rPr>
              <a:t>:</a:t>
            </a:r>
            <a:endParaRPr lang="en-US" dirty="0"/>
          </a:p>
        </p:txBody>
      </p:sp>
      <p:sp>
        <p:nvSpPr>
          <p:cNvPr id="2" name="Rectangle 1"/>
          <p:cNvSpPr/>
          <p:nvPr/>
        </p:nvSpPr>
        <p:spPr>
          <a:xfrm>
            <a:off x="911424" y="1412776"/>
            <a:ext cx="7584504" cy="5167568"/>
          </a:xfrm>
          <a:prstGeom prst="rect">
            <a:avLst/>
          </a:prstGeom>
        </p:spPr>
        <p:txBody>
          <a:bodyPr wrap="square">
            <a:spAutoFit/>
          </a:bodyPr>
          <a:lstStyle/>
          <a:p>
            <a:pPr marL="171450" indent="-171450" fontAlgn="ctr">
              <a:lnSpc>
                <a:spcPct val="110000"/>
              </a:lnSpc>
              <a:buFont typeface="Arial"/>
              <a:buChar char="•"/>
            </a:pPr>
            <a:r>
              <a:rPr lang="en-US" sz="1200" b="1" dirty="0" err="1"/>
              <a:t>Alif</a:t>
            </a:r>
            <a:r>
              <a:rPr lang="en-US" sz="1200" b="1" dirty="0"/>
              <a:t> Akbar </a:t>
            </a:r>
            <a:r>
              <a:rPr lang="en-US" sz="1200" b="1" dirty="0" err="1"/>
              <a:t>Fitrawan</a:t>
            </a:r>
            <a:r>
              <a:rPr lang="en-US" sz="1200" b="1" dirty="0"/>
              <a:t>, </a:t>
            </a:r>
            <a:r>
              <a:rPr lang="en-US" sz="1200" b="1" dirty="0" err="1"/>
              <a:t>S.Pd</a:t>
            </a:r>
            <a:r>
              <a:rPr lang="en-US" sz="1200" b="1" dirty="0"/>
              <a:t>, M. </a:t>
            </a:r>
            <a:r>
              <a:rPr lang="en-US" sz="1200" b="1" dirty="0" err="1"/>
              <a:t>Kom</a:t>
            </a:r>
            <a:r>
              <a:rPr lang="en-US" sz="1200" b="1" dirty="0"/>
              <a:t> (</a:t>
            </a:r>
            <a:r>
              <a:rPr lang="en-US" sz="1200" b="1" dirty="0" err="1"/>
              <a:t>Politeknik</a:t>
            </a:r>
            <a:r>
              <a:rPr lang="en-US" sz="1200" b="1" dirty="0"/>
              <a:t> </a:t>
            </a:r>
            <a:r>
              <a:rPr lang="en-US" sz="1200" b="1" dirty="0" err="1"/>
              <a:t>Negeri</a:t>
            </a:r>
            <a:r>
              <a:rPr lang="en-US" sz="1200" b="1" dirty="0"/>
              <a:t> </a:t>
            </a:r>
            <a:r>
              <a:rPr lang="en-US" sz="1200" b="1" dirty="0" err="1"/>
              <a:t>Banyuwangi</a:t>
            </a:r>
            <a:r>
              <a:rPr lang="en-US" sz="1200" b="1" dirty="0"/>
              <a:t>); </a:t>
            </a:r>
            <a:endParaRPr lang="en-US" sz="1200" dirty="0"/>
          </a:p>
          <a:p>
            <a:pPr marL="171450" indent="-171450" fontAlgn="ctr">
              <a:lnSpc>
                <a:spcPct val="110000"/>
              </a:lnSpc>
              <a:buFont typeface="Arial"/>
              <a:buChar char="•"/>
            </a:pPr>
            <a:r>
              <a:rPr lang="en-US" sz="1200" b="1" dirty="0"/>
              <a:t>Anwar, </a:t>
            </a:r>
            <a:r>
              <a:rPr lang="en-US" sz="1200" b="1" dirty="0" err="1"/>
              <a:t>S.Si</a:t>
            </a:r>
            <a:r>
              <a:rPr lang="en-US" sz="1200" b="1" dirty="0"/>
              <a:t>, MCs.</a:t>
            </a:r>
            <a:r>
              <a:rPr lang="en-US" sz="1200" dirty="0"/>
              <a:t> </a:t>
            </a:r>
            <a:r>
              <a:rPr lang="en-US" sz="1200" b="1" dirty="0"/>
              <a:t>(</a:t>
            </a:r>
            <a:r>
              <a:rPr lang="en-US" sz="1200" b="1" dirty="0" err="1"/>
              <a:t>Politeknik</a:t>
            </a:r>
            <a:r>
              <a:rPr lang="en-US" sz="1200" b="1" dirty="0"/>
              <a:t> </a:t>
            </a:r>
            <a:r>
              <a:rPr lang="en-US" sz="1200" b="1" dirty="0" err="1"/>
              <a:t>Negeri</a:t>
            </a:r>
            <a:r>
              <a:rPr lang="en-US" sz="1200" b="1" dirty="0"/>
              <a:t> </a:t>
            </a:r>
            <a:r>
              <a:rPr lang="en-US" sz="1200" b="1" dirty="0" err="1"/>
              <a:t>Lhokseumawe</a:t>
            </a:r>
            <a:r>
              <a:rPr lang="en-US" sz="1200" b="1" dirty="0"/>
              <a:t>); </a:t>
            </a:r>
            <a:endParaRPr lang="en-US" sz="1200" dirty="0"/>
          </a:p>
          <a:p>
            <a:pPr marL="171450" indent="-171450" fontAlgn="ctr">
              <a:lnSpc>
                <a:spcPct val="110000"/>
              </a:lnSpc>
              <a:buFont typeface="Arial"/>
              <a:buChar char="•"/>
            </a:pPr>
            <a:r>
              <a:rPr lang="en-US" sz="1200" b="1" dirty="0"/>
              <a:t>Eddo </a:t>
            </a:r>
            <a:r>
              <a:rPr lang="en-US" sz="1200" b="1" dirty="0" err="1"/>
              <a:t>Fajar</a:t>
            </a:r>
            <a:r>
              <a:rPr lang="en-US" sz="1200" b="1" dirty="0"/>
              <a:t> </a:t>
            </a:r>
            <a:r>
              <a:rPr lang="en-US" sz="1200" b="1" dirty="0" err="1"/>
              <a:t>Nugroho</a:t>
            </a:r>
            <a:r>
              <a:rPr lang="en-US" sz="1200" dirty="0"/>
              <a:t> </a:t>
            </a:r>
            <a:r>
              <a:rPr lang="en-US" sz="1200" b="1" dirty="0"/>
              <a:t>(BPPTIK </a:t>
            </a:r>
            <a:r>
              <a:rPr lang="en-US" sz="1200" b="1" dirty="0" err="1"/>
              <a:t>Cikarang</a:t>
            </a:r>
            <a:r>
              <a:rPr lang="en-US" sz="1200" b="1" dirty="0"/>
              <a:t>); </a:t>
            </a:r>
            <a:endParaRPr lang="en-US" sz="1200" dirty="0"/>
          </a:p>
          <a:p>
            <a:pPr marL="171450" indent="-171450" fontAlgn="ctr">
              <a:lnSpc>
                <a:spcPct val="110000"/>
              </a:lnSpc>
              <a:buFont typeface="Arial"/>
              <a:buChar char="•"/>
            </a:pPr>
            <a:r>
              <a:rPr lang="en-US" sz="1200" b="1" dirty="0"/>
              <a:t>Eddy </a:t>
            </a:r>
            <a:r>
              <a:rPr lang="en-US" sz="1200" b="1" dirty="0" err="1"/>
              <a:t>Tungadi</a:t>
            </a:r>
            <a:r>
              <a:rPr lang="en-US" sz="1200" b="1" dirty="0"/>
              <a:t>, S.T., M.T.</a:t>
            </a:r>
            <a:r>
              <a:rPr lang="en-US" sz="1200" dirty="0"/>
              <a:t> </a:t>
            </a:r>
            <a:r>
              <a:rPr lang="en-US" sz="1200" b="1" dirty="0"/>
              <a:t>(</a:t>
            </a:r>
            <a:r>
              <a:rPr lang="en-US" sz="1200" b="1" dirty="0" err="1"/>
              <a:t>Politeknik</a:t>
            </a:r>
            <a:r>
              <a:rPr lang="en-US" sz="1200" b="1" dirty="0"/>
              <a:t> </a:t>
            </a:r>
            <a:r>
              <a:rPr lang="en-US" sz="1200" b="1" dirty="0" err="1"/>
              <a:t>Negeri</a:t>
            </a:r>
            <a:r>
              <a:rPr lang="en-US" sz="1200" b="1" dirty="0"/>
              <a:t> Ujung Pandang); </a:t>
            </a:r>
            <a:endParaRPr lang="en-US" sz="1200" dirty="0"/>
          </a:p>
          <a:p>
            <a:pPr marL="171450" indent="-171450" fontAlgn="ctr">
              <a:lnSpc>
                <a:spcPct val="110000"/>
              </a:lnSpc>
              <a:buFont typeface="Arial"/>
              <a:buChar char="•"/>
            </a:pPr>
            <a:r>
              <a:rPr lang="en-US" sz="1200" b="1" dirty="0" err="1"/>
              <a:t>Fitri</a:t>
            </a:r>
            <a:r>
              <a:rPr lang="en-US" sz="1200" b="1" dirty="0"/>
              <a:t> </a:t>
            </a:r>
            <a:r>
              <a:rPr lang="en-US" sz="1200" b="1" dirty="0" err="1"/>
              <a:t>Wibowo</a:t>
            </a:r>
            <a:r>
              <a:rPr lang="en-US" sz="1200" dirty="0"/>
              <a:t> </a:t>
            </a:r>
            <a:r>
              <a:rPr lang="en-US" sz="1200" b="1" dirty="0"/>
              <a:t>(</a:t>
            </a:r>
            <a:r>
              <a:rPr lang="en-US" sz="1200" b="1" dirty="0" err="1"/>
              <a:t>Politeknik</a:t>
            </a:r>
            <a:r>
              <a:rPr lang="en-US" sz="1200" b="1" dirty="0"/>
              <a:t> </a:t>
            </a:r>
            <a:r>
              <a:rPr lang="en-US" sz="1200" b="1" dirty="0" err="1"/>
              <a:t>Negeri</a:t>
            </a:r>
            <a:r>
              <a:rPr lang="en-US" sz="1200" b="1" dirty="0"/>
              <a:t> Pontianak); </a:t>
            </a:r>
            <a:endParaRPr lang="en-US" sz="1200" dirty="0"/>
          </a:p>
          <a:p>
            <a:pPr marL="171450" indent="-171450" fontAlgn="ctr">
              <a:lnSpc>
                <a:spcPct val="110000"/>
              </a:lnSpc>
              <a:buFont typeface="Arial"/>
              <a:buChar char="•"/>
            </a:pPr>
            <a:r>
              <a:rPr lang="en-US" sz="1200" b="1" dirty="0" err="1"/>
              <a:t>Ghifari</a:t>
            </a:r>
            <a:r>
              <a:rPr lang="en-US" sz="1200" b="1" dirty="0"/>
              <a:t> </a:t>
            </a:r>
            <a:r>
              <a:rPr lang="en-US" sz="1200" b="1" dirty="0" err="1"/>
              <a:t>Munawar</a:t>
            </a:r>
            <a:r>
              <a:rPr lang="en-US" sz="1200" dirty="0"/>
              <a:t> </a:t>
            </a:r>
            <a:r>
              <a:rPr lang="en-US" sz="1200" b="1" dirty="0"/>
              <a:t>(</a:t>
            </a:r>
            <a:r>
              <a:rPr lang="en-US" sz="1200" b="1" dirty="0" err="1"/>
              <a:t>Politeknik</a:t>
            </a:r>
            <a:r>
              <a:rPr lang="en-US" sz="1200" b="1" dirty="0"/>
              <a:t> </a:t>
            </a:r>
            <a:r>
              <a:rPr lang="en-US" sz="1200" b="1" dirty="0" err="1"/>
              <a:t>Negeri</a:t>
            </a:r>
            <a:r>
              <a:rPr lang="en-US" sz="1200" b="1" dirty="0"/>
              <a:t> Bandung); </a:t>
            </a:r>
            <a:endParaRPr lang="en-US" sz="1200" dirty="0"/>
          </a:p>
          <a:p>
            <a:pPr marL="171450" indent="-171450" fontAlgn="ctr">
              <a:lnSpc>
                <a:spcPct val="110000"/>
              </a:lnSpc>
              <a:buFont typeface="Arial"/>
              <a:buChar char="•"/>
            </a:pPr>
            <a:r>
              <a:rPr lang="en-US" sz="1200" b="1" dirty="0" err="1"/>
              <a:t>Hetty</a:t>
            </a:r>
            <a:r>
              <a:rPr lang="en-US" sz="1200" b="1" dirty="0"/>
              <a:t> </a:t>
            </a:r>
            <a:r>
              <a:rPr lang="en-US" sz="1200" b="1" dirty="0" err="1"/>
              <a:t>Meileni</a:t>
            </a:r>
            <a:r>
              <a:rPr lang="en-US" sz="1200" b="1" dirty="0"/>
              <a:t>, </a:t>
            </a:r>
            <a:r>
              <a:rPr lang="en-US" sz="1200" b="1" dirty="0" err="1"/>
              <a:t>S.Kom</a:t>
            </a:r>
            <a:r>
              <a:rPr lang="en-US" sz="1200" b="1" dirty="0"/>
              <a:t>., M.T.</a:t>
            </a:r>
            <a:r>
              <a:rPr lang="en-US" sz="1200" dirty="0"/>
              <a:t> </a:t>
            </a:r>
            <a:r>
              <a:rPr lang="en-US" sz="1200" b="1" dirty="0"/>
              <a:t>(</a:t>
            </a:r>
            <a:r>
              <a:rPr lang="en-US" sz="1200" b="1" dirty="0" err="1"/>
              <a:t>Politeknik</a:t>
            </a:r>
            <a:r>
              <a:rPr lang="en-US" sz="1200" b="1" dirty="0"/>
              <a:t> </a:t>
            </a:r>
            <a:r>
              <a:rPr lang="en-US" sz="1200" b="1" dirty="0" err="1"/>
              <a:t>Negeri</a:t>
            </a:r>
            <a:r>
              <a:rPr lang="en-US" sz="1200" b="1" dirty="0"/>
              <a:t> </a:t>
            </a:r>
            <a:r>
              <a:rPr lang="en-US" sz="1200" b="1" dirty="0" err="1"/>
              <a:t>Sriwijaya</a:t>
            </a:r>
            <a:r>
              <a:rPr lang="en-US" sz="1200" b="1" dirty="0"/>
              <a:t>) ;</a:t>
            </a:r>
            <a:endParaRPr lang="en-US" sz="1200" dirty="0"/>
          </a:p>
          <a:p>
            <a:pPr marL="171450" indent="-171450" fontAlgn="b">
              <a:lnSpc>
                <a:spcPct val="110000"/>
              </a:lnSpc>
              <a:buFont typeface="Arial"/>
              <a:buChar char="•"/>
            </a:pPr>
            <a:r>
              <a:rPr lang="en-US" sz="1200" b="1" dirty="0"/>
              <a:t>I </a:t>
            </a:r>
            <a:r>
              <a:rPr lang="en-US" sz="1200" b="1" dirty="0" err="1"/>
              <a:t>Wayan</a:t>
            </a:r>
            <a:r>
              <a:rPr lang="en-US" sz="1200" b="1" dirty="0"/>
              <a:t> </a:t>
            </a:r>
            <a:r>
              <a:rPr lang="en-US" sz="1200" b="1" dirty="0" err="1"/>
              <a:t>Candra</a:t>
            </a:r>
            <a:r>
              <a:rPr lang="en-US" sz="1200" b="1" dirty="0"/>
              <a:t> </a:t>
            </a:r>
            <a:r>
              <a:rPr lang="en-US" sz="1200" b="1" dirty="0" err="1"/>
              <a:t>Winetra</a:t>
            </a:r>
            <a:r>
              <a:rPr lang="en-US" sz="1200" b="1" dirty="0"/>
              <a:t>, </a:t>
            </a:r>
            <a:r>
              <a:rPr lang="en-US" sz="1200" b="1" dirty="0" err="1"/>
              <a:t>S.Kom</a:t>
            </a:r>
            <a:r>
              <a:rPr lang="en-US" sz="1200" b="1" dirty="0"/>
              <a:t>., </a:t>
            </a:r>
            <a:r>
              <a:rPr lang="en-US" sz="1200" b="1" dirty="0" err="1"/>
              <a:t>M.Kom</a:t>
            </a:r>
            <a:r>
              <a:rPr lang="en-US" sz="1200" dirty="0"/>
              <a:t> </a:t>
            </a:r>
            <a:r>
              <a:rPr lang="en-US" sz="1200" b="1" dirty="0"/>
              <a:t>(</a:t>
            </a:r>
            <a:r>
              <a:rPr lang="en-US" sz="1200" b="1" dirty="0" err="1"/>
              <a:t>Politeknik</a:t>
            </a:r>
            <a:r>
              <a:rPr lang="en-US" sz="1200" b="1" dirty="0"/>
              <a:t> </a:t>
            </a:r>
            <a:r>
              <a:rPr lang="en-US" sz="1200" b="1" dirty="0" err="1"/>
              <a:t>Negeri</a:t>
            </a:r>
            <a:r>
              <a:rPr lang="en-US" sz="1200" b="1" dirty="0"/>
              <a:t> Bali) ;</a:t>
            </a:r>
            <a:endParaRPr lang="en-US" sz="1200" dirty="0"/>
          </a:p>
          <a:p>
            <a:pPr marL="171450" indent="-171450" fontAlgn="ctr">
              <a:lnSpc>
                <a:spcPct val="110000"/>
              </a:lnSpc>
              <a:buFont typeface="Arial"/>
              <a:buChar char="•"/>
            </a:pPr>
            <a:r>
              <a:rPr lang="en-US" sz="1200" b="1" dirty="0" err="1"/>
              <a:t>Irkham</a:t>
            </a:r>
            <a:r>
              <a:rPr lang="en-US" sz="1200" b="1" dirty="0"/>
              <a:t> Huda</a:t>
            </a:r>
            <a:r>
              <a:rPr lang="en-US" sz="1200" dirty="0"/>
              <a:t> </a:t>
            </a:r>
            <a:r>
              <a:rPr lang="en-US" sz="1200" b="1" dirty="0"/>
              <a:t>(</a:t>
            </a:r>
            <a:r>
              <a:rPr lang="en-US" sz="1200" b="1" dirty="0" err="1"/>
              <a:t>Vokasi</a:t>
            </a:r>
            <a:r>
              <a:rPr lang="en-US" sz="1200" b="1" dirty="0"/>
              <a:t> UGM) ;</a:t>
            </a:r>
            <a:endParaRPr lang="en-US" sz="1200" dirty="0"/>
          </a:p>
          <a:p>
            <a:pPr marL="171450" indent="-171450" fontAlgn="ctr">
              <a:lnSpc>
                <a:spcPct val="110000"/>
              </a:lnSpc>
              <a:buFont typeface="Arial"/>
              <a:buChar char="•"/>
            </a:pPr>
            <a:r>
              <a:rPr lang="en-US" sz="1200" b="1" dirty="0" err="1"/>
              <a:t>Josseano</a:t>
            </a:r>
            <a:r>
              <a:rPr lang="en-US" sz="1200" b="1" dirty="0"/>
              <a:t> </a:t>
            </a:r>
            <a:r>
              <a:rPr lang="en-US" sz="1200" b="1" dirty="0" err="1"/>
              <a:t>Amakora</a:t>
            </a:r>
            <a:r>
              <a:rPr lang="en-US" sz="1200" b="1" dirty="0"/>
              <a:t> </a:t>
            </a:r>
            <a:r>
              <a:rPr lang="en-US" sz="1200" b="1" dirty="0" err="1"/>
              <a:t>Koli</a:t>
            </a:r>
            <a:r>
              <a:rPr lang="en-US" sz="1200" b="1" dirty="0"/>
              <a:t> </a:t>
            </a:r>
            <a:r>
              <a:rPr lang="en-US" sz="1200" b="1" dirty="0" err="1"/>
              <a:t>Parera</a:t>
            </a:r>
            <a:r>
              <a:rPr lang="en-US" sz="1200" b="1" dirty="0"/>
              <a:t>, </a:t>
            </a:r>
            <a:r>
              <a:rPr lang="en-US" sz="1200" b="1" dirty="0" err="1"/>
              <a:t>S.Kom</a:t>
            </a:r>
            <a:r>
              <a:rPr lang="en-US" sz="1200" b="1" dirty="0"/>
              <a:t>., M.T.</a:t>
            </a:r>
            <a:r>
              <a:rPr lang="en-US" sz="1200" dirty="0"/>
              <a:t> </a:t>
            </a:r>
            <a:r>
              <a:rPr lang="en-US" sz="1200" b="1" dirty="0"/>
              <a:t>(</a:t>
            </a:r>
            <a:r>
              <a:rPr lang="en-US" sz="1200" b="1" dirty="0" err="1"/>
              <a:t>Politeknik</a:t>
            </a:r>
            <a:r>
              <a:rPr lang="en-US" sz="1200" b="1" dirty="0"/>
              <a:t> </a:t>
            </a:r>
            <a:r>
              <a:rPr lang="en-US" sz="1200" b="1" dirty="0" err="1"/>
              <a:t>Negeri</a:t>
            </a:r>
            <a:r>
              <a:rPr lang="en-US" sz="1200" b="1" dirty="0"/>
              <a:t> Ambon) ;</a:t>
            </a:r>
            <a:endParaRPr lang="en-US" sz="1200" dirty="0"/>
          </a:p>
          <a:p>
            <a:pPr marL="171450" indent="-171450" fontAlgn="b">
              <a:lnSpc>
                <a:spcPct val="110000"/>
              </a:lnSpc>
              <a:buFont typeface="Arial"/>
              <a:buChar char="•"/>
            </a:pPr>
            <a:r>
              <a:rPr lang="en-US" sz="1200" b="1" dirty="0"/>
              <a:t>I </a:t>
            </a:r>
            <a:r>
              <a:rPr lang="en-US" sz="1200" b="1" dirty="0" err="1"/>
              <a:t>Komang</a:t>
            </a:r>
            <a:r>
              <a:rPr lang="en-US" sz="1200" b="1" dirty="0"/>
              <a:t> </a:t>
            </a:r>
            <a:r>
              <a:rPr lang="en-US" sz="1200" b="1" dirty="0" err="1"/>
              <a:t>Sugiartha</a:t>
            </a:r>
            <a:r>
              <a:rPr lang="en-US" sz="1200" b="1" dirty="0"/>
              <a:t>, </a:t>
            </a:r>
            <a:r>
              <a:rPr lang="en-US" sz="1200" b="1" dirty="0" err="1"/>
              <a:t>S.Kom</a:t>
            </a:r>
            <a:r>
              <a:rPr lang="en-US" sz="1200" b="1" dirty="0"/>
              <a:t>., MMSI</a:t>
            </a:r>
            <a:r>
              <a:rPr lang="en-US" sz="1200" dirty="0"/>
              <a:t> </a:t>
            </a:r>
            <a:r>
              <a:rPr lang="en-US" sz="1200" b="1" dirty="0"/>
              <a:t>(</a:t>
            </a:r>
            <a:r>
              <a:rPr lang="en-US" sz="1200" b="1" dirty="0" err="1"/>
              <a:t>Universitas</a:t>
            </a:r>
            <a:r>
              <a:rPr lang="en-US" sz="1200" b="1" dirty="0"/>
              <a:t> </a:t>
            </a:r>
            <a:r>
              <a:rPr lang="en-US" sz="1200" b="1" dirty="0" err="1"/>
              <a:t>Gunadarma</a:t>
            </a:r>
            <a:r>
              <a:rPr lang="en-US" sz="1200" b="1" dirty="0"/>
              <a:t>) ;</a:t>
            </a:r>
            <a:endParaRPr lang="en-US" sz="1200" dirty="0"/>
          </a:p>
          <a:p>
            <a:pPr marL="171450" indent="-171450" fontAlgn="b">
              <a:lnSpc>
                <a:spcPct val="110000"/>
              </a:lnSpc>
              <a:buFont typeface="Arial"/>
              <a:buChar char="•"/>
            </a:pPr>
            <a:r>
              <a:rPr lang="en-US" sz="1200" b="1" dirty="0"/>
              <a:t>Lucia Sri Istiyowati, </a:t>
            </a:r>
            <a:r>
              <a:rPr lang="en-US" sz="1200" b="1" dirty="0" err="1"/>
              <a:t>M.Kom</a:t>
            </a:r>
            <a:r>
              <a:rPr lang="en-US" sz="1200" dirty="0"/>
              <a:t> </a:t>
            </a:r>
            <a:r>
              <a:rPr lang="en-US" sz="1200" b="1" dirty="0"/>
              <a:t>(</a:t>
            </a:r>
            <a:r>
              <a:rPr lang="en-US" sz="1200" b="1" dirty="0" err="1"/>
              <a:t>Institut</a:t>
            </a:r>
            <a:r>
              <a:rPr lang="en-US" sz="1200" b="1" dirty="0"/>
              <a:t> </a:t>
            </a:r>
            <a:r>
              <a:rPr lang="en-US" sz="1200" b="1" dirty="0" err="1"/>
              <a:t>Perbanas</a:t>
            </a:r>
            <a:r>
              <a:rPr lang="en-US" sz="1200" b="1" dirty="0"/>
              <a:t>) ;</a:t>
            </a:r>
            <a:endParaRPr lang="en-US" sz="1200" dirty="0"/>
          </a:p>
          <a:p>
            <a:pPr marL="171450" indent="-171450" fontAlgn="ctr">
              <a:lnSpc>
                <a:spcPct val="110000"/>
              </a:lnSpc>
              <a:buFont typeface="Arial"/>
              <a:buChar char="•"/>
            </a:pPr>
            <a:r>
              <a:rPr lang="en-US" sz="1200" b="1" dirty="0" err="1"/>
              <a:t>Maksy</a:t>
            </a:r>
            <a:r>
              <a:rPr lang="en-US" sz="1200" b="1" dirty="0"/>
              <a:t> </a:t>
            </a:r>
            <a:r>
              <a:rPr lang="en-US" sz="1200" b="1" dirty="0" err="1"/>
              <a:t>Sendiang,ST,MIT</a:t>
            </a:r>
            <a:r>
              <a:rPr lang="en-US" sz="1200" dirty="0"/>
              <a:t> </a:t>
            </a:r>
            <a:r>
              <a:rPr lang="en-US" sz="1200" b="1" dirty="0"/>
              <a:t>(</a:t>
            </a:r>
            <a:r>
              <a:rPr lang="en-US" sz="1200" b="1" dirty="0" err="1"/>
              <a:t>Politeknik</a:t>
            </a:r>
            <a:r>
              <a:rPr lang="en-US" sz="1200" b="1" dirty="0"/>
              <a:t> </a:t>
            </a:r>
            <a:r>
              <a:rPr lang="en-US" sz="1200" b="1" dirty="0" err="1"/>
              <a:t>Negeri</a:t>
            </a:r>
            <a:r>
              <a:rPr lang="en-US" sz="1200" b="1" dirty="0"/>
              <a:t> Manado) ;</a:t>
            </a:r>
            <a:endParaRPr lang="en-US" sz="1200" dirty="0"/>
          </a:p>
          <a:p>
            <a:pPr marL="171450" indent="-171450" fontAlgn="b">
              <a:lnSpc>
                <a:spcPct val="110000"/>
              </a:lnSpc>
              <a:buFont typeface="Arial"/>
              <a:buChar char="•"/>
            </a:pPr>
            <a:r>
              <a:rPr lang="en-US" sz="1200" b="1" dirty="0" err="1"/>
              <a:t>Medi</a:t>
            </a:r>
            <a:r>
              <a:rPr lang="en-US" sz="1200" b="1" dirty="0"/>
              <a:t> </a:t>
            </a:r>
            <a:r>
              <a:rPr lang="en-US" sz="1200" b="1" dirty="0" err="1"/>
              <a:t>Noviana</a:t>
            </a:r>
            <a:r>
              <a:rPr lang="en-US" sz="1200" b="1" dirty="0"/>
              <a:t> (</a:t>
            </a:r>
            <a:r>
              <a:rPr lang="en-US" sz="1200" b="1" dirty="0" err="1"/>
              <a:t>Universitas</a:t>
            </a:r>
            <a:r>
              <a:rPr lang="en-US" sz="1200" b="1" dirty="0"/>
              <a:t> </a:t>
            </a:r>
            <a:r>
              <a:rPr lang="en-US" sz="1200" b="1" dirty="0" err="1"/>
              <a:t>Gunadarma</a:t>
            </a:r>
            <a:r>
              <a:rPr lang="en-US" sz="1200" b="1" dirty="0"/>
              <a:t>) ;</a:t>
            </a:r>
            <a:endParaRPr lang="en-US" sz="1200" dirty="0"/>
          </a:p>
          <a:p>
            <a:pPr marL="171450" indent="-171450" fontAlgn="ctr">
              <a:lnSpc>
                <a:spcPct val="110000"/>
              </a:lnSpc>
              <a:buFont typeface="Arial"/>
              <a:buChar char="•"/>
            </a:pPr>
            <a:r>
              <a:rPr lang="en-US" sz="1200" b="1" dirty="0"/>
              <a:t>Muhammad </a:t>
            </a:r>
            <a:r>
              <a:rPr lang="en-US" sz="1200" b="1" dirty="0" err="1"/>
              <a:t>Nashrullah</a:t>
            </a:r>
            <a:r>
              <a:rPr lang="en-US" sz="1200" b="1" dirty="0"/>
              <a:t> (</a:t>
            </a:r>
            <a:r>
              <a:rPr lang="en-US" sz="1200" b="1" dirty="0" err="1"/>
              <a:t>Politeknik</a:t>
            </a:r>
            <a:r>
              <a:rPr lang="en-US" sz="1200" b="1" dirty="0"/>
              <a:t> </a:t>
            </a:r>
            <a:r>
              <a:rPr lang="en-US" sz="1200" b="1" dirty="0" err="1"/>
              <a:t>Negeri</a:t>
            </a:r>
            <a:r>
              <a:rPr lang="en-US" sz="1200" b="1" dirty="0"/>
              <a:t> </a:t>
            </a:r>
            <a:r>
              <a:rPr lang="en-US" sz="1200" b="1" dirty="0" err="1"/>
              <a:t>Batam</a:t>
            </a:r>
            <a:r>
              <a:rPr lang="en-US" sz="1200" b="1" dirty="0"/>
              <a:t>) ;</a:t>
            </a:r>
            <a:endParaRPr lang="en-US" sz="1200" dirty="0"/>
          </a:p>
          <a:p>
            <a:pPr marL="171450" indent="-171450" fontAlgn="ctr">
              <a:lnSpc>
                <a:spcPct val="110000"/>
              </a:lnSpc>
              <a:buFont typeface="Arial"/>
              <a:buChar char="•"/>
            </a:pPr>
            <a:r>
              <a:rPr lang="en-US" sz="1200" b="1" dirty="0"/>
              <a:t>Nat. I Made </a:t>
            </a:r>
            <a:r>
              <a:rPr lang="en-US" sz="1200" b="1" dirty="0" err="1"/>
              <a:t>Wiryana</a:t>
            </a:r>
            <a:r>
              <a:rPr lang="en-US" sz="1200" b="1" dirty="0"/>
              <a:t>, </a:t>
            </a:r>
            <a:r>
              <a:rPr lang="en-US" sz="1200" b="1" dirty="0" err="1"/>
              <a:t>S.Si</a:t>
            </a:r>
            <a:r>
              <a:rPr lang="en-US" sz="1200" b="1" dirty="0"/>
              <a:t>., </a:t>
            </a:r>
            <a:r>
              <a:rPr lang="en-US" sz="1200" b="1" dirty="0" err="1"/>
              <a:t>S.Kom</a:t>
            </a:r>
            <a:r>
              <a:rPr lang="en-US" sz="1200" b="1" dirty="0"/>
              <a:t>., M.Sc. (</a:t>
            </a:r>
            <a:r>
              <a:rPr lang="en-US" sz="1200" b="1" dirty="0" err="1"/>
              <a:t>Universitas</a:t>
            </a:r>
            <a:r>
              <a:rPr lang="en-US" sz="1200" b="1" dirty="0"/>
              <a:t> </a:t>
            </a:r>
            <a:r>
              <a:rPr lang="en-US" sz="1200" b="1" dirty="0" err="1"/>
              <a:t>Gunadarma</a:t>
            </a:r>
            <a:r>
              <a:rPr lang="en-US" sz="1200" b="1" dirty="0"/>
              <a:t>) ;</a:t>
            </a:r>
            <a:endParaRPr lang="en-US" sz="1200" dirty="0"/>
          </a:p>
          <a:p>
            <a:pPr marL="171450" indent="-171450" fontAlgn="ctr">
              <a:lnSpc>
                <a:spcPct val="110000"/>
              </a:lnSpc>
              <a:buFont typeface="Arial"/>
              <a:buChar char="•"/>
            </a:pPr>
            <a:r>
              <a:rPr lang="en-US" sz="1200" b="1" dirty="0"/>
              <a:t>Rika </a:t>
            </a:r>
            <a:r>
              <a:rPr lang="en-US" sz="1200" b="1" dirty="0" err="1"/>
              <a:t>Idmayanti</a:t>
            </a:r>
            <a:r>
              <a:rPr lang="en-US" sz="1200" b="1" dirty="0"/>
              <a:t>, ST, </a:t>
            </a:r>
            <a:r>
              <a:rPr lang="en-US" sz="1200" b="1" dirty="0" err="1"/>
              <a:t>M.Kom</a:t>
            </a:r>
            <a:r>
              <a:rPr lang="en-US" sz="1200" b="1" dirty="0"/>
              <a:t> (</a:t>
            </a:r>
            <a:r>
              <a:rPr lang="en-US" sz="1200" b="1" dirty="0" err="1"/>
              <a:t>Politeknik</a:t>
            </a:r>
            <a:r>
              <a:rPr lang="en-US" sz="1200" b="1" dirty="0"/>
              <a:t> </a:t>
            </a:r>
            <a:r>
              <a:rPr lang="en-US" sz="1200" b="1" dirty="0" err="1"/>
              <a:t>Negeri</a:t>
            </a:r>
            <a:r>
              <a:rPr lang="en-US" sz="1200" b="1" dirty="0"/>
              <a:t> Padang) ;</a:t>
            </a:r>
            <a:endParaRPr lang="en-US" sz="1200" dirty="0"/>
          </a:p>
          <a:p>
            <a:pPr marL="171450" indent="-171450" fontAlgn="ctr">
              <a:lnSpc>
                <a:spcPct val="110000"/>
              </a:lnSpc>
              <a:buFont typeface="Arial"/>
              <a:buChar char="•"/>
            </a:pPr>
            <a:r>
              <a:rPr lang="en-US" sz="1200" b="1" dirty="0" err="1"/>
              <a:t>Rizky</a:t>
            </a:r>
            <a:r>
              <a:rPr lang="en-US" sz="1200" b="1" dirty="0"/>
              <a:t> </a:t>
            </a:r>
            <a:r>
              <a:rPr lang="en-US" sz="1200" b="1" dirty="0" err="1"/>
              <a:t>Yuniar</a:t>
            </a:r>
            <a:r>
              <a:rPr lang="en-US" sz="1200" b="1" dirty="0"/>
              <a:t> </a:t>
            </a:r>
            <a:r>
              <a:rPr lang="en-US" sz="1200" b="1" dirty="0" err="1"/>
              <a:t>Hakkun</a:t>
            </a:r>
            <a:r>
              <a:rPr lang="en-US" sz="1200" b="1" dirty="0"/>
              <a:t> (</a:t>
            </a:r>
            <a:r>
              <a:rPr lang="en-US" sz="1200" b="1" dirty="0" err="1"/>
              <a:t>Politeknik</a:t>
            </a:r>
            <a:r>
              <a:rPr lang="en-US" sz="1200" b="1" dirty="0"/>
              <a:t> </a:t>
            </a:r>
            <a:r>
              <a:rPr lang="en-US" sz="1200" b="1" dirty="0" err="1"/>
              <a:t>Elektronik</a:t>
            </a:r>
            <a:r>
              <a:rPr lang="en-US" sz="1200" b="1" dirty="0"/>
              <a:t> </a:t>
            </a:r>
            <a:r>
              <a:rPr lang="en-US" sz="1200" b="1" dirty="0" err="1"/>
              <a:t>Negeri</a:t>
            </a:r>
            <a:r>
              <a:rPr lang="en-US" sz="1200" b="1" dirty="0"/>
              <a:t> Surabaya) ;</a:t>
            </a:r>
            <a:endParaRPr lang="en-US" sz="1200" dirty="0"/>
          </a:p>
          <a:p>
            <a:pPr marL="171450" indent="-171450" fontAlgn="ctr">
              <a:lnSpc>
                <a:spcPct val="110000"/>
              </a:lnSpc>
              <a:buFont typeface="Arial"/>
              <a:buChar char="•"/>
            </a:pPr>
            <a:r>
              <a:rPr lang="en-US" sz="1200" b="1" dirty="0"/>
              <a:t>Robinson </a:t>
            </a:r>
            <a:r>
              <a:rPr lang="en-US" sz="1200" b="1" dirty="0" err="1"/>
              <a:t>A.Wadu,ST.,MT</a:t>
            </a:r>
            <a:r>
              <a:rPr lang="en-US" sz="1200" b="1" dirty="0"/>
              <a:t> (</a:t>
            </a:r>
            <a:r>
              <a:rPr lang="en-US" sz="1200" b="1" dirty="0" err="1"/>
              <a:t>Politeknik</a:t>
            </a:r>
            <a:r>
              <a:rPr lang="en-US" sz="1200" b="1" dirty="0"/>
              <a:t> </a:t>
            </a:r>
            <a:r>
              <a:rPr lang="en-US" sz="1200" b="1" dirty="0" err="1"/>
              <a:t>Negeri</a:t>
            </a:r>
            <a:r>
              <a:rPr lang="en-US" sz="1200" b="1" dirty="0"/>
              <a:t> </a:t>
            </a:r>
            <a:r>
              <a:rPr lang="en-US" sz="1200" b="1" dirty="0" err="1"/>
              <a:t>Kupang</a:t>
            </a:r>
            <a:r>
              <a:rPr lang="en-US" sz="1200" b="1" dirty="0"/>
              <a:t>) ;</a:t>
            </a:r>
            <a:endParaRPr lang="en-US" sz="1200" dirty="0"/>
          </a:p>
          <a:p>
            <a:pPr marL="171450" indent="-171450" fontAlgn="ctr">
              <a:lnSpc>
                <a:spcPct val="110000"/>
              </a:lnSpc>
              <a:buFont typeface="Arial"/>
              <a:buChar char="•"/>
            </a:pPr>
            <a:r>
              <a:rPr lang="en-US" sz="1200" b="1" dirty="0" err="1"/>
              <a:t>Roslina</a:t>
            </a:r>
            <a:r>
              <a:rPr lang="en-US" sz="1200" b="1" dirty="0"/>
              <a:t>. M.IT (</a:t>
            </a:r>
            <a:r>
              <a:rPr lang="en-US" sz="1200" b="1" dirty="0" err="1"/>
              <a:t>Politeknik</a:t>
            </a:r>
            <a:r>
              <a:rPr lang="en-US" sz="1200" b="1" dirty="0"/>
              <a:t> </a:t>
            </a:r>
            <a:r>
              <a:rPr lang="en-US" sz="1200" b="1" dirty="0" err="1"/>
              <a:t>Negeri</a:t>
            </a:r>
            <a:r>
              <a:rPr lang="en-US" sz="1200" b="1" dirty="0"/>
              <a:t> Medan) ;</a:t>
            </a:r>
            <a:endParaRPr lang="en-US" sz="1200" dirty="0"/>
          </a:p>
          <a:p>
            <a:pPr marL="171450" indent="-171450" fontAlgn="ctr">
              <a:lnSpc>
                <a:spcPct val="110000"/>
              </a:lnSpc>
              <a:buFont typeface="Arial"/>
              <a:buChar char="•"/>
            </a:pPr>
            <a:r>
              <a:rPr lang="en-US" sz="1200" b="1" dirty="0" err="1"/>
              <a:t>Sukamto</a:t>
            </a:r>
            <a:r>
              <a:rPr lang="en-US" sz="1200" b="1" dirty="0"/>
              <a:t>, </a:t>
            </a:r>
            <a:r>
              <a:rPr lang="en-US" sz="1200" b="1" dirty="0" err="1"/>
              <a:t>SKom</a:t>
            </a:r>
            <a:r>
              <a:rPr lang="en-US" sz="1200" b="1" dirty="0"/>
              <a:t>., MT. (</a:t>
            </a:r>
            <a:r>
              <a:rPr lang="en-US" sz="1200" b="1" dirty="0" err="1"/>
              <a:t>Politeknik</a:t>
            </a:r>
            <a:r>
              <a:rPr lang="en-US" sz="1200" b="1" dirty="0"/>
              <a:t> </a:t>
            </a:r>
            <a:r>
              <a:rPr lang="en-US" sz="1200" b="1" dirty="0" err="1"/>
              <a:t>Negeri</a:t>
            </a:r>
            <a:r>
              <a:rPr lang="en-US" sz="1200" b="1" dirty="0"/>
              <a:t> Semarang) ;</a:t>
            </a:r>
            <a:endParaRPr lang="en-US" sz="1200" dirty="0"/>
          </a:p>
          <a:p>
            <a:pPr marL="171450" indent="-171450" fontAlgn="ctr">
              <a:lnSpc>
                <a:spcPct val="110000"/>
              </a:lnSpc>
              <a:buFont typeface="Arial"/>
              <a:buChar char="•"/>
            </a:pPr>
            <a:r>
              <a:rPr lang="en-US" sz="1200" b="1" dirty="0" err="1"/>
              <a:t>Syamsi</a:t>
            </a:r>
            <a:r>
              <a:rPr lang="en-US" sz="1200" b="1" dirty="0"/>
              <a:t> </a:t>
            </a:r>
            <a:r>
              <a:rPr lang="en-US" sz="1200" b="1" dirty="0" err="1"/>
              <a:t>Dwi</a:t>
            </a:r>
            <a:r>
              <a:rPr lang="en-US" sz="1200" b="1" dirty="0"/>
              <a:t> </a:t>
            </a:r>
            <a:r>
              <a:rPr lang="en-US" sz="1200" b="1" dirty="0" err="1"/>
              <a:t>Cahya</a:t>
            </a:r>
            <a:r>
              <a:rPr lang="en-US" sz="1200" b="1" dirty="0"/>
              <a:t>, </a:t>
            </a:r>
            <a:r>
              <a:rPr lang="en-US" sz="1200" b="1" dirty="0" err="1"/>
              <a:t>M.Kom</a:t>
            </a:r>
            <a:r>
              <a:rPr lang="en-US" sz="1200" b="1" dirty="0"/>
              <a:t>. (</a:t>
            </a:r>
            <a:r>
              <a:rPr lang="en-US" sz="1200" b="1" dirty="0" err="1"/>
              <a:t>Politeknik</a:t>
            </a:r>
            <a:r>
              <a:rPr lang="en-US" sz="1200" b="1" dirty="0"/>
              <a:t> </a:t>
            </a:r>
            <a:r>
              <a:rPr lang="en-US" sz="1200" b="1" dirty="0" err="1"/>
              <a:t>Negeri</a:t>
            </a:r>
            <a:r>
              <a:rPr lang="en-US" sz="1200" b="1" dirty="0"/>
              <a:t> Jakarta) ;</a:t>
            </a:r>
            <a:endParaRPr lang="en-US" sz="1200" dirty="0"/>
          </a:p>
          <a:p>
            <a:pPr marL="171450" indent="-171450" fontAlgn="ctr">
              <a:lnSpc>
                <a:spcPct val="110000"/>
              </a:lnSpc>
              <a:buFont typeface="Arial"/>
              <a:buChar char="•"/>
            </a:pPr>
            <a:r>
              <a:rPr lang="en-US" sz="1200" b="1" dirty="0" err="1"/>
              <a:t>Syamsul</a:t>
            </a:r>
            <a:r>
              <a:rPr lang="en-US" sz="1200" b="1" dirty="0"/>
              <a:t> </a:t>
            </a:r>
            <a:r>
              <a:rPr lang="en-US" sz="1200" b="1" dirty="0" err="1"/>
              <a:t>Arifin</a:t>
            </a:r>
            <a:r>
              <a:rPr lang="en-US" sz="1200" b="1" dirty="0"/>
              <a:t>, </a:t>
            </a:r>
            <a:r>
              <a:rPr lang="en-US" sz="1200" b="1" dirty="0" err="1"/>
              <a:t>S.Kom</a:t>
            </a:r>
            <a:r>
              <a:rPr lang="en-US" sz="1200" b="1" dirty="0"/>
              <a:t>, M.Cs (</a:t>
            </a:r>
            <a:r>
              <a:rPr lang="en-US" sz="1200" b="1" dirty="0" err="1"/>
              <a:t>Politeknik</a:t>
            </a:r>
            <a:r>
              <a:rPr lang="en-US" sz="1200" b="1" dirty="0"/>
              <a:t> </a:t>
            </a:r>
            <a:r>
              <a:rPr lang="en-US" sz="1200" b="1" dirty="0" err="1"/>
              <a:t>Negeri</a:t>
            </a:r>
            <a:r>
              <a:rPr lang="en-US" sz="1200" b="1" dirty="0"/>
              <a:t> </a:t>
            </a:r>
            <a:r>
              <a:rPr lang="en-US" sz="1200" b="1" dirty="0" err="1"/>
              <a:t>Jember</a:t>
            </a:r>
            <a:r>
              <a:rPr lang="en-US" sz="1200" b="1" dirty="0"/>
              <a:t>) ;</a:t>
            </a:r>
            <a:endParaRPr lang="en-US" sz="1200" dirty="0"/>
          </a:p>
          <a:p>
            <a:pPr marL="171450" indent="-171450" fontAlgn="b">
              <a:lnSpc>
                <a:spcPct val="110000"/>
              </a:lnSpc>
              <a:buFont typeface="Arial"/>
              <a:buChar char="•"/>
            </a:pPr>
            <a:r>
              <a:rPr lang="en-US" sz="1200" b="1" dirty="0" err="1"/>
              <a:t>Usmanudin</a:t>
            </a:r>
            <a:r>
              <a:rPr lang="en-US" sz="1200" b="1" dirty="0"/>
              <a:t> (</a:t>
            </a:r>
            <a:r>
              <a:rPr lang="en-US" sz="1200" b="1" dirty="0" err="1"/>
              <a:t>Universitas</a:t>
            </a:r>
            <a:r>
              <a:rPr lang="en-US" sz="1200" b="1" dirty="0"/>
              <a:t> </a:t>
            </a:r>
            <a:r>
              <a:rPr lang="en-US" sz="1200" b="1" dirty="0" err="1"/>
              <a:t>Gunadarma</a:t>
            </a:r>
            <a:r>
              <a:rPr lang="en-US" sz="1200" b="1" dirty="0"/>
              <a:t>) ;</a:t>
            </a:r>
            <a:endParaRPr lang="en-US" sz="1200" dirty="0"/>
          </a:p>
          <a:p>
            <a:pPr marL="171450" indent="-171450">
              <a:lnSpc>
                <a:spcPct val="110000"/>
              </a:lnSpc>
              <a:buFont typeface="Arial"/>
              <a:buChar char="•"/>
            </a:pPr>
            <a:r>
              <a:rPr lang="en-US" sz="1200" b="1" dirty="0" err="1"/>
              <a:t>Wandy</a:t>
            </a:r>
            <a:r>
              <a:rPr lang="en-US" sz="1200" b="1" dirty="0"/>
              <a:t> </a:t>
            </a:r>
            <a:r>
              <a:rPr lang="en-US" sz="1200" b="1" dirty="0" err="1"/>
              <a:t>Alifha</a:t>
            </a:r>
            <a:r>
              <a:rPr lang="en-US" sz="1200" b="1" dirty="0"/>
              <a:t> </a:t>
            </a:r>
            <a:r>
              <a:rPr lang="en-US" sz="1200" b="1" dirty="0" err="1"/>
              <a:t>Saputra</a:t>
            </a:r>
            <a:r>
              <a:rPr lang="en-US" sz="1200" b="1" dirty="0"/>
              <a:t> (</a:t>
            </a:r>
            <a:r>
              <a:rPr lang="en-US" sz="1200" b="1" dirty="0" err="1"/>
              <a:t>Politeknik</a:t>
            </a:r>
            <a:r>
              <a:rPr lang="en-US" sz="1200" b="1" dirty="0"/>
              <a:t> </a:t>
            </a:r>
            <a:r>
              <a:rPr lang="en-US" sz="1200" b="1" dirty="0" err="1"/>
              <a:t>Negeri</a:t>
            </a:r>
            <a:r>
              <a:rPr lang="en-US" sz="1200" b="1" dirty="0"/>
              <a:t> Banjarmasin) ;</a:t>
            </a:r>
            <a:r>
              <a:rPr lang="en-US" sz="1200" dirty="0"/>
              <a:t> </a:t>
            </a:r>
          </a:p>
        </p:txBody>
      </p:sp>
    </p:spTree>
    <p:extLst>
      <p:ext uri="{BB962C8B-B14F-4D97-AF65-F5344CB8AC3E}">
        <p14:creationId xmlns:p14="http://schemas.microsoft.com/office/powerpoint/2010/main" val="19898032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
        <p:nvSpPr>
          <p:cNvPr id="110596" name="AutoShape 4" descr="data:image/png;base64,iVBORw0KGgoAAAANSUhEUgAAAhoAAAFoCAIAAACe2cUmAAAgAElEQVR4nOydd5xU5b3/z5SdbezSqyIWojc998abeJObe9NMookNNGhs2Es0KhqxoFFRUJqCIIoU6YggiIrYQNrulDNte2HZpexStu9OOed5nu/38/vjzMzuUsz95V6E4Hxez4vXMjsze+bMzPM+364hrbTSSiuttP7X0k72AaSVVlpppXU6KI2T004M8LFv+5KlAAmYgAQUQEc9T/c7d91EydXt13zMOyfvbv0Va6kjnp2OWj2fKHWoR72+tNJK6+QrjZPTTv8QTghQgEiyhI9+zDExcZz/HesGBpjBFlGsRf9fh5i8V49HpZVWWqeM0jg57fQP4QQAgRU4aV0QmMAEIhCBVRIByiIOJ+4JTtyPCaRACsQgTuBJAhLcfSkwMRMzp56h6xD/7rGm7ZK00jqFlcZJWpaYQZyghQQEWIBNkAkyuzmoElBhUBInpEASSkIoCAXBEOi+Uk9CAizB1jNTkklHerb+roGSVlppnZpK4yQtS5S0T1KWhOixEnhI2SgJGDDAIIIiSE6sI3AiwAIkQN3NlAROKGnvqG5+th7gSEMlrbT+SZTGyddJX3LVn4ifcGIlvFmJgMcRq8slloq69HhgFyC6PRH3CNJzKjLPEpRaCqTAdEx2pImSVlqnttI4+Trp7+Okp5lw1M3q6Nh8KojfFcdnJEMj6ijjo/tSR+FEghRY9fSA9Tj4Y6MmrbTSOvlK4+TrpC/HyTHMEPBRDOi6kbtHP5IB+C7zo8dj5VErCZhUuL8HTroTqMfBp3GSVlqnqtI4Od107J32f5DaRT03+uMFM3q4uLpsDibw8XZ4Tt6zO0sogQpOsUiBKI2TtNL6p1UaJ6eb/mGcdN/uBffY9498EgCciMOrnnUkR/qmABzlLuuqQ7RCM0kbhpMGz9FeNz76ANJKK61TTGmcnG76sgh24gKfWZHl2iIiogQviBKZwgZxTFJ3tBDAxEpSIqwhFYSwouZMZHm5iBNOqyONHmZDkWQmQBIpRd38Y0iaJYlcLyLJTAxWTMf0yaX1TyHrc8VJe5WZ+bi2a1qnj9I4Od30JThhRaTIIopSKvGNt+wM5oTTiiEJglgCJkFw0kQgsCQyJRuChYRSUJKFABEpJmalWAq2srKkSaSYGUSsGCaxqZQgUsRsUcTKKFZJBCnFSkphEAlmIk4VtRw70JPWqab/IT+YmZJKM+b0Uxonp5u+HCfSFEpIMJRSRKorHmFVMUqCYiYiJsUwJVlttVgxKwYxC8GmyUoySVImSYPBklgwC8VKJvJ/pUkkkzghJrAgKUlyKs6iFKQEESvF1g+kpDCJJHczmNI4+WdRd5xwNx2Nme44OamHnNb/vdI4Od30Zc4uQEllGiasNC5mxSyZE8EMIggJKUmaSplgVkopKUkpVgTqEY8nkIKSyQxhq1z+GMfBzEQMkiwkmwzTqpNnMqAMsCQpWchkib3VgcVCEB+BjjRR/lnUnRlKKSmlUupoeKStk9NPaZycbvq7sZPEZSOYAEPJuJISUKBEBYg0IA1wgg7CMLp/55khgCi4VclDStaT3ENiL6n9SjYoeVDJJinjyQrG7lJQkk226uo5TqITbBAJIjp6SyGpLBPqeERJ659IFl2OIAdbFyvHwkxa/7xK4+R005c5u8gqR2dTmHEpJLPBKkrSBCso5lQbFXX000igoaltd2NLZUvL9n11bxf7F4V9b5b555R6Z5Z4XikqnB0seEMveDvsL9i3t6K5pfLA4YbWDoUjJJMNwUxASigTbAImWDAbUikiAF3Rk0QA5YjUL0oz5VRT95wOS8eLnaTj86ex0jg53fTlOCEiScpU0lBKgI3EgtEtIbgd2BOLuOtq17rdb3z00RPPv3DvrbfdPu7RsS9Nv2PuvBvmzr18zqu/nTfn4qVv/nzV/J+snHfhirk/fnvef62a/+ulb14yb+5vp0+7+uWZd7yx8I6nJ9520y33PvTwk2+8OXP9+nfdhVsry4oP1bck/xQBMSACRMCdTFFFklkxEVO3V9KFk24JYelt6NRSig3doyY97VpO8+O0Vxonp5u+1NmVwAknf2NJAHsjHdv37ltY6Jm8fMVjy5bcs2H9qOVLfzJv7rdmz+x1x+3ab35jH3t73qQpg16bl//a630WvjVs3fozPt40+NOPB33+Sf/PNg7Z9ukZWz8967OPh7+/IXvu3OwZL5+5cHH/J56yXfp727VjcsY/evZLky56/bU/LFl806qVf12+YvqyFct2urfW1la1NnYmDybRdoWVstLCjsRJVx+wNE5OWTElsZF+i75+SuPkdNOXh+JTksCBaEd5/f7CoL7+049mffTRjUtWnTlhYvYlV2Rf+yfX9OkZby3o9fEHA8O+YXuqRzQeOKetdURr2/C2juHt0TMj8WGdxqCO2KBOY0hcDombQ2LGwM7IoI7Os+LG2XFjeEfn2R2dZ7e3n9veMqLpQN/yor5+T96nm7JWrMye9Vr2Xfdn//r3337i2RsWLnrxvbWrt3+xs7io/NDBg0a8M3mY3dKEu0DTraY+vVedUjru20FMUklFipispVTCpZnW6ac0Tk5dJbN4E/1LjirE6B5U6Np0ewTdk7WCidQtIAa0KLknHt/ZeHBW4fYrXpl+9mWXDv2v/xzx2BMj3lh01vpN397h+0647JxdNWccbBjU0ZJndGbDzAJcQAaQCWQCGYADyAAyACchA3AyMijxq4zEndmVuD/lsOhtRAdFOgbVN4yo2fOd8t0jt7jP/+Cz7yxafMHzE4eOvmrkpb+7bt7caYU7PmnYVx2NNitp9DgRCpwMuiRGclEiFHRUtJ5BClAgSv2Gu05mWpaOME+Pe6fjZ2pzzzNKIJONmIxFzWgk3tHS0dzQfKCmYXfRrmJ/WSBUFQ5XF4WrwsHKUKgyXLK7tHr/rvqWhpbO5s54hyFiUpnEouekTevTe9w37riZfsdPAUyncpxopXFy6spquGtCmVBW8/Yel+mKQRKQigzJ0prBHmcWymIPC0gTQkIomNYXNQ6Emg+/9PHGXzz/zA/GPXDWC8/1mf9mvyVLBq1+Z+D2wiHlu8462DLSpHMJw5QcCM4HMkE2kAbWgGMvPs7tgAbWwBrIAWQC+UBfoiGSzmacY/CIw23fqNk3ojDQd9Wa3vPmD12+bPgr075747UXP/SX5z/ZFG5u7tbcJRG9J4olh3GRiEsjGk+ikkkJIsmJ1DQ2ICUUp5AKVmABVl+TzaTnrtnt8iLV6Zn5yIuPxH1JSVKC2Sp3BZnEiqEAwdYZBYNIERRBKSSSLQ7HDxeU7Vj1yduvr37jsZfG/9elP/vRf/zouj9f//DURx968ZFHpo4f99IjD0995IEXH3p0xviHpz1y1Z2jLvrNRb+/4dLHJj2yYu2iLTs/DlX6WmOHU4ec7OFmNVPoSlO3eoWCoYgFsQKp5GERSbLaK/QchpA6CT2bZaf1f680Tk5ZMYFNUBwqDmWCFBiUHEkVUxwXIAkIwXGTzTjJGCkTkIrjcWFIZVV2WACqjbYu2/b5A7OmXT7x6W+9ODF74lP5r0zL//D9Prt2DTXEGcBAIB/IATKJXIoyiBxMdmY72JYAw5dg4+8ShW3MdmYHs5M4gyiLkMvoxxhGOIswJGL0qarK/+zj/Il/6/fE+G9OnXL5U0+Ne/rpdzdv2ReNJk8IEZtgE8pg0xQxUxiCAUWkSJGS1h5nQMZBcSgJxbB2GwKTApkg+TXZSY6Nk0ReHCVmMPdoiZawV1gpaZIyOVFsBBKU2IYFrBLX1NO2iza9XF+0YsG9D90z7oWHnp3/t2fmP/PMgmcenT3+uof/dN391z3x+pOzNs6Z9eGcmR/OnvrujFkb58z68NVZH706fcOMh1975E+PXnf7c7c+NeexF19/5sXXnn1u1lN/ff6BJyeNX/zOQr3cFyErppboTEoMpVgKSliqBCIWTAJSIFEeyyzZGpdjmabdXhincfKVKI2TU1OJUVYSZIINsAlWSH4nJDgu2RDMbG2gBoRBcVPGmRSI41HTepZWYPuu2lmffHbvOyu/O+0F1313ZDw1fvCGd79VWfr9zrZvMg+W0mUYNqVs/zgw/hdLIYORDWRK2deIj5TyX03ze3v2Dt7wvv3hcdpVl//ghYn3L18286OPvqjeHek6ORJmHFKAFZQiqZRUzCBmkxMzhAWY2KqkUVAERcysLB/Z10F/zzqhpHf0iIt4K7phVZKSVNZlvpKSZRdFmtoPFfp3Llu3dM6y2TPemv7nJ+/+6aU/uenRG15eN3217+1PqjcVNrqruKoWdXuxdxd2V2JXJXYVU1k1dteirhzlpSitRe0e1FWhItiqbwxvWLDxjcmLnr/t8Zsvv/2yuybcNWXhlJmLZi5YtdBbph9oT5gszBAmdeVkMBQrUwllOXutSioGqy4rKo2Tr1hpnJyC4uTVoEy117UC0MlfMogJMAEDiAEGFMGAikLFrXtFTFlSs2fxZu+Yl9/o9adbsyY81fu99WdWlZ/b2TLCiA6NRAdGooMM0U+IHGk4lKGxsIG+WpyQA+yAskNkkMhRMj8uh0oMiYuhHZ3DW5v7V5VmvLcm++GHet10yyUvzVy2w1dc39AcjydrWRSUgbiRuDYFBLGhuOssESPhkiEoSne2767jxk4s7BAzWRPQCACRBGBQvG5/nTvkWfrekr88c/+vxvxyzP1/fOXtVz4q2hho1Es7i4oi4VJRWsWVpbKkWBSVo7wCFUWyOCTCxVRaJItDsqgYJWEVDohACZdUoqJEFRXLojJVGoqGg53hClHpOehd41338jsz/3DzZT/4zx9MmP7U8veXe8OehgP1ipKNFxSsN10pJUXiRpLK6udDio9DU6Qms6U/AidIaZycgurCScoLfHRAVAAxRhwwLdIkvAAcJzpgmou2eX5+/V1DLrn63Bmvn7d+0zklFQMPNeZGo1lWeFwhy+RegvMUZ5N0smmH/OpxYoPQEHdCZDLZlbQbKlMig+ACcoBcUP/2tm9UV5238eMBz04eMvbOn014evqWL7xtrYeIDGtTUKkWlQnoMrrht4c3h7q86mmlxD1/YJAiSuQ4JE6ZqcymSNP28Pb7Hr/vOz/+zp1P3TXnvdc+CH+wfe929yFPqVFah9o61BSLopAZLEdZKZeERTAkgwEZCKlQmMMhDhdziV8E/BQo49JiKtZNn8/wBlUgjKIwioMoKUZFOarLUFVslvvbQptrvnh72+qXl7985+N3/HrULx579pGiioAQMWZhXSxYVVRWb2wwSFnsS3xZ0OPLwklHn0xaLmmdEKVxciqKQdZFdSJ1KfW1SOZyCVZxkqY1HLergByHTcz58LNLb737vD8/NHjytCGLFo8Ihka2tA2X6MfIUuRQ7GDYCXaJDIlMhpPJRtLG8n8RIPkHcaJRXBOddmU6ARtxBrFdQlOwMRwMF6MvcCZhZHvHWUWh3mtW5c6ZdebUl3781NMT1r5XFYnD4oW0Wu4LYpGwU1IpYATi1NzhbuQ53XVsG+zoS5LuDq/kiZFKKepq0Haw49DqTatvefjWseNveeq1p5+a+/Q7/jWFTe5d2LUXeytRWURFQRUo4lCRCodlKETBEIWKuShMIZ/0+cgfQFAnfwhhP/t15QtSIIxgkPx+pQfYryPg4YAHQQ+CXg4GUFyE8lJU1GFvLeq2125b71774sIXnpz26J/H3/HIkw/s9G1WiAAAC5YSiskUMm6QIgDMibeZu1UqUSJuJJOfha/FZ+CkKI2TU1EEKLC05ht2++YnQycwWJosuNvFdgdjw0dbbv3rs99/4vk+dz3Yb96b59XtOl9EhpDZi8hFyCBkElwCTgkHw6ZgU7AzbGCNyMZfsWkCDWwnmSFNp5Ias03BSbBJOBScBKeASyLDhNNUeaQGg4ZzZOi+XTkfvuec+PzwcY9dP2XWgi3ba2MJXweTyWyABEmZqk5hhgnEgBggoCgBmdN/K/kf4YSOWgwAKnGRj3YjsmHzB+Oef/i2J24f++Stzy+dtK1+exWqa7C7DOVBFfSz388Bnfw+peukBxEIkt+rvD7SAxzwsz9AQT8Hdfbr7NfhD8LvJ69b7PQpdxGCYQR0eAvhLYSvEHohfB4EfAh6KeCTgaAMlajiaq46gP3V8YrPSj+aNP+5eyfcMWHqI8/PfHJr4SZFiWgaCUGmYGtEgmTFiQk9PV9Zd5x8LT4DJ0VpnJyKSn3ZjxhMaOHEgDIS6b8MoFXRpuLSie98cNH9j2dcdu3Axau+v6fhe7HoGfH2PNHhgnAAGpFNsl3CLmATcAA2hkawMWyAjWH/qlkCDbADLsDJ0BTZFWwKmoKD4WTYJRyK7QpOwAl2kJFLxhmg8w3jm3sP9Fu8UvvzwyMef+aR1es/LCtvVUk3Bxkk4kxsjQKTQAyIAjFAQvHXZitJBduPuPXv4sR6iAm51bd94qwX7n7q3tH3XzN5+RRPo283astQFqCAnwNBhPysF6oCN7kDCOrsd5PHR15deT3k0VnXyecmd4IrCOjQvfAFoPvZ65WFuvKE4Pezx8ceN7vd7PHA64HHh4AXupu8QYRCFApIfzEXF8uiUrO4QpTWcJXnwM4Xlz53xd2X/Plvdyx7d2F5ZTFDJl4vk5QsVSKxWB35cilptH5dPgMnRWmcnKJK2CU9i8GtG+IQJiQAAbW7pXnBjsJ/e/SJ3Otu7T/3rW9X7z2nta1fpDMvHs1TZiabdhV3sLJJ00HKCWgEm2QHYLN+ppOJE42hMWwEO3EGswOwEWtMDpCDyaakA+QCMohcUvSS1FdikIkz43xOR2xYZXXOosW59z140TMT5236ZP+hw8ncI6lAJmAmUxUMQFgbCkskm/Gf3koVbXS/6Rj8OCo9QULtb2341Lv5unuu/+7Pvzd95YzChsISs7wU5aUoCSLgJY+XPW52e+Bxc4GXCoMcKFAFBVTghx5EQIcvgEAAfg+5C+ROj3L7oXvh8bDbC48XngD0EPx+9vqU288+LxX6yB2Azwe3Hz4d3kJV4Ce9iEMB+HXSfdIXplARhUtQUoZSf8S3affGJ+Y9dvmtlzz6zLgC77bWzmYFkYj0cM/eoV0vrUfF1tfhM3BSlMbJqankcEQiyOTcdgKSMXoT6AB/UVf1xykvDrv3nkFTp5/3+baz9x8+g5EP2JVpJ+kA2SDtLO1QdlZ2kAOwM9lIJnDCsAN2fHkp4glctqSN4mS2kXWQ0g6hcdxGMRubdkgnK6cQmVLlKmSbcMWRo5AP9FNqWH39OTt2Dn9t7rDf/u6mxx/fWrc7kizLMRPxkiP2zK/FJsLdcNJjYz0mSFKPABhUc3D3k9OevPqeax6f9eTK7at8TXolVVWgqgjFPvZ62ROA7oO3AAUFKPDCrcPjhdvLHh98Pvi88HrhdbPbTW4fvH7WvezxskeHzwePFx4dvgB8fvb62Rtgn04eHxUE2B1kt48KdHaHofvZ61YFHnLr0HXWfaz72K9zwI9gAMEwiopRsqN5x6qC5eMmPXD9PdfOXTanob2ewSakINX9LPRc3O2Vp3VClMbJSdPxeqwymKHImrFLghWxAvdMSKmNx15auvjfb/hj3pN/7f32knMqy0eaYpAVbAdrIBtYA2lQNpANygaybrSBNFZ2sPWzLVH0bq2vmiV2sB3sANtBGksNygZpg6khrnHMBtMO4WTpVNKllIvhVLBJK96DLGAg01mRjpHVFYMWvNHvsUd+9PSTz63fUBOJJk+vBCsoCaGg2GTEE2ZK4uRb442/mvf6q5SFE5NNaUXXusXbE1M1GUyspOSEU5AAmGxs2vrR2HG3jLn/mukrpxXWu2tRV4GKEiopRkkAAQ+7LX744HajwI3C1H91eHX4vfB54PPC54HXwx4f9AD8Onw6fH7o1g8B1gOs+9kXYF8Qup89AS4MkjtEbj8XBrgwxL4AfF52e9htIcoHnwc+D/we+N3QPfDrCJeiooRKN5V/NG3ltHufvfuuJ+7c4ttsleiTddlFIJNZJhMjCaQ43dX4RCuNk5OmL8EJQSqYCgaxsO7SLQ0SnxQX3TrrlfPuvj33vjuHbP/0nHjrAMhsUhmKbJQqZe+xtK5lccVijLV9Sy2xvtLMriROyJ5AmtKgNEgNQoOpwbRB2iEdLJ1MTlb2BA4TNo2D2CmEy4wPAY2EMcC9zTFp4tAHx93z6pwdlVWJUykNxGOICxYUAzqACCCTpz2Fk9NsiyFmScIkQ1l1S5RASCKbQyW6x0slJQsFCWD/wX1vLp93x19vv/7h69/c9EalWb4HtUVmKKQCYQ4F2O9ltweFXri9KPCi0IdCH9w+uHV4AvDq8Pmge6F7ofuSS4euQ/cnV8Ba3GMF2RdiT5jcYXKH2BNkT4C9fnh1eH3w+uD1wuuB1w2fG3ph1/K74Q9wuBq7ikXJ/M3zr37omusevHbJ+sWNqZpHIjKZFVgyCWaFRJfqZKu3tE6E0jg55WThRMIQHKPUBSbAwN7OyMovvvjZY+Ntd9w2aOlbPzhYP9KI9zbjdmFopOzJbbrHYth6+LK4O07skA4WThYOCPtXa6B0x4mDU+YUJaEik0eo7CC7ZVeljpBhk8oulQNwArnSOMuMf2NvXf78ebn33PWHl2csKtjRGI0BgDAhFIgM5ogVkyfq3ikkNYn2JL3b//ciVqY0JAvFidK+xNi0xMAbKCJJUkASlIDpr/JNnPXc9X++bvyMR7fXbd2FyjJVHDb9AeELIxhg3U2FXnbr8Hrh9qLQi0If3DrcfvZYdkaAdX83nOjQfd1AksAJ6wH2J0GS+CFIeoh8YfKEyBMi66ksnFh2idcLrzuJk+6rELoPfiv/uBTlH1ZvHPvUTaPuvGL20lm1+62LCSZFYGbBFCdO2WdWF7C0TozSODkFxQySbMZlVJJh+SIUUNXaNvn9D8+99FLXvfecqXsvaG8bEhe9Tc6TyBHsJLKDjySKVWJCR0MFtuQ+7lIyS4lMUo6T4e+yAXaGkxIurBTwUsuWNEp6PIQ4gzgDsAM2QqZCP8YQYZ7VeuhMfUfmixP73H3HC++sbWxpTV6IkknS5COh0X3o02lDFAYplgrSkIaQIhE1AIhYKVLECiShTIio6vTv0u94/PZLb7l00Ufzg836LlRUoKSI/AHpC7EeQiAAnxdunX0B6F64vSmjhL1B8gVJt1YgCZKe/EjBIxCkrhXg1LIe3sUkf5JGqeXttrrfWAiPBz4/gkGEi7nE3+KdsmzyqLuueGb6k9V7y6zAGSnFiq24o0UUq5dqWidIaZycomIoqcxUyz3v/voxU6cP+fP9A6bPOFvXz4jF8hVcJlwKmSbyJHIZDiaNlA1swcMCSWodhRPYGQ5iF1GWUpmKHCcrIM9wUIIo9tRhd9HlGIftJLgYGYBNQTPJLuAiuIBc0FCj/ayycO7cOQN/+/vbHpng3X/Iipcokke0QCciKaVSCslQymnj8rI6K5skFBERS0kJA5dhsYSBGGKf65+O+csfx4z744rtK4o7QrtQUcrhEOsheIPsC7DPz14dXi97CqnQrQq98Prg9cPrt6IgpIdID5MeJN3fEyc9nVr+Y4EktfzdjRjfcVbKdWY9pw69EJ4CeNzs8yhvCUrqsLuoPTD/ozeuv3/MbQ/eXFITBthy6VmZCVIk23qdJpcNp6LSODn1xMk2qiKxu71T6P7v8Y9k//Wh3EXzz2uoPxfIJzgVZzEygQyFDFNmKuUEbEwOhqMnSKxt+ujdObk1s0uxS/FXnytsYc/GFtjgJGQoZElkSc4gtnfFe458lIvhkmQTysbIUGxT0BTbCE5wL1LDpTmirnbQ/IUDbr37D08+t84bjiVOpFDKTGHDQkj3/56sN/z/XFbreCsorYikVMysiEwlDZIA4mSs/WztDQ9ff/OEm1d5VlVzZRXKQzIQUrquPLoq9LMnAJ8fPh26H36ddS97rcC4H77Uth5kPUR6gK17WlF3nz8Zcu9poPi7U8SP1PLrSVrox6GIDt2fCrdY9GJdh+6Gp5A9Ovt18vvivt3YVW1WLvn8rWv/fPXvRv1m05aNBMFMCkQEa6UTu06o0jg5yTrGLsbJukWgXdCy9R9ceMcdzgfvHfDxhrNaDg0AcgCnQoZEpoKL4CR2COGQ0q7IpthJcKokUbg7To7cnZOOIzgVnHQSSk9SOLFWhkKWQK6JXiZnKbbzcXHiYHZK5RDkADJAdoaN2KE4g5AhOVPIgcQXMIZs2pR7/7j/enLygk1fNMXiAFgJix+p0370VPPTQMkOPZy0uogBU8m4FADaY+2rNr594yM33/Hcne+XflCN6hIUhzgYID0In5/cunKH2B9CQGfdTV4v6X4O6gj44PfB74ffj1QUxBckX4C9OhLLD68f3qNwYq3j4sR3HKIc7TpLuNdYD7Dfw143e/wcCFCgMFYYEsHd2F2DmncK3/7d9b+76rYrP/N+mjwhpEgRMadxciKVxslJ07Ezu7rdsrel9dWNn55/xejsO2/7VklwZEdLXxI2Zs1qkWLCZsIu2abIxZxBZBPSIclJcBA7khXv9q5/ORWHSNkrXfGV4ziXTjxO2MZsHapTwaWQLZEt4VKwH+WdswEOgoPZpshBlAGygzRWNmY74AScCg4JJyGLkGsYZ8cj5+i+nGcnnj/ukYlr19V2RFInOYkQBkBElsvrtBEnZ3RaL42ZFZNgAtDa3rpw7VtX3T76oakPf7FnWxlXhKkoyAEPu/3wBeAJwB2EHuZggAMe8rqlzyN1D+leDvgQ8iGgJ5ZfT1SQePzJRCwfvDo8Ojz+4+CkG0L81vP44T8iaK8fyzrpkQ9GepCtkhSfhz1e8hajKMgBnfwhLipBWSWqttVvv+aha8aOH/u5//NOoxOAkIISedFpnpwopXFy0nQ0S6wUTmuTq2lre3TFqjNuv63Piy98o6TorM5IvpBZSBQeOgAHw8FsY+Vgtnpw2QmZDOtILCsAACAASURBVHsyaysVytbQI9fLij04CY4EUThZffJV40QDJ/OVyQayJ71ejp54sw7SDnIyZSrKJJXB5GBpI0ODNamFbQwnI5OQpZAtkUPIEGa+Ms4WbcMr/FmvTc+7ZeyEZavrOqJWky8iEkJa4ffTDyfd6/UsA8WUAkDEjC1es+Symy6/6+l7ttVur1RVJSgpRrFP6dvkVjcKdXj88PrZ61Uej/Lo7A9xUZiLAxzyc8jPYT8HfQj4EpaKzwePlTHsTS7rv0kbJbH8CavlGMDwJw2OFC2OGUo5OsgfhD+EYIB1r/IE2K9DL1QeL/mDXBSk4qAo/mT35zc8fuOlt1y65pM1hjJgnQupWKWDJydKaZycWCVLj62LouT1sCXiRLpJqq8QQTAUUNzScs/itwY9/GC/1189r6p0uBC9VKIhisZIFLcnqhFJU9JOZPXgsgMaSIPUYGoQWqKA8SicMDstCAHdyhiPUXeSHMXYffXgwT9ardI9LVglCy2P9IB1824pFxlZyshSMlORg6SdpIPJBtKY7YCD4ZTIFsgTyDWRZcKp2MmyF4whaBu2u3jAogUDL7nywcnTqw3DaukvU53YGYqst4aSXZuTLdKO7EJyUsVffjSp4m8mkCCZaOZo+bwACbF0zZKbHrj56def21q3o1rtquSKEAV87PGy183eQnjc8Hmh6/D52RfgQAjhgArpIhiSoTIVrjSDFWagRAVC5A+wnqx1d7tRaC2d3SH2hMkbIm8oARKPHx4/ewPsCbInxF7LT+Vnv2XBFJFerLwh8loBmKRPzG9xJWWddE/uCnAgQIGg8ocpFOKQT/r87PfD66FCH+sBFOtcEkR5OWo3lH0w6i9X/Ob6X33wxfuKBQBWnCjc5GOcVD7yXJ7od/R0UxonJ1BsNZAHMSRBKlijR5Mp8FKBRKKLutVJhQFgZ/2+a16b1Xvc/XlL5o/cv3sEmVmCNZXciDm5UltzqhkwpW5UGsxjF7oTNMn2ZJOVbk/CmuLUn7Cn7sxHAKDnYQAaUdexdT9I6vlH/3/SxuzWQ0QCkHZCFsl86uwlO7KkcErWFDmYrNktdsU2xU5GHtAf6BcX+XHKFsiwwkUscyCHshyxf3/ezNcG3XLXPa+/GTjcaBkj1th0K84gAQlSkAwDFIWMwbJdTt4Iv567W7J/NB95NJzopJD4GClIEyrOJMDWCwQAVms/eHvsQzc++fpT2w/ru7C/VFWWquIQ+7xc4IXuRWkBSgtQthNFhawHEChCcVAV+c1wUJZUiNJGUS7M8li0uFGWVMtgkQoGOOSBvxC+Avi2w10IT4h8lTJQq4qrVLBU6QHoXvh88AXYFxCFZeSpgr9UBYrMUIkqKVLhUgpVSH8leYvhc7NnOxV6EQyjzE9FXgr4OOBVvhCKPOzfwT43gl6EvSgKcklYlQVkiZ/K/CjzUVinQJC9ISoMkO7jEi8qvajSUVWBqjXB5aP+cullt1yy1bdVUXJ+gUpVdFqtu63vKauu+ULcdcLTcPkfK42TEygCBFhAKUiClFAiNaOXAKVYmcwyYZVIAPDX11/95muOcffkLVtwXlP9EDazZTzDjLrirdnxw/nycLa5PzNanxdvyhfNmcaBLGNfrqrvJQ/2ijf3MaKDWAxmMYRjg7h1ILf0MVszI405kcbceGt2rCk3djg33pAd3ZMT258db8iOH8o1m3LMw9miIUccyDUO9jIOZ0ca8qIH+pnNuZ1NeZGWMzl2FjqHcvtAaukVb8gzD+WLltx4c1akKTfe3Fs05sb394o19DWa+sRbc6OteWZ7b9mRG2/PjjbnGo29zMYcsynXbM6OH84Xzb1ES1a8KcdszJYNGea+TPNglmjKMhuzzcZssynbaM42m/OMxvz44V5mW5YQDqGcBLtEjhL9qS1ftLqksNx6ToJLIUvBJWFXyGTklZUM2LF1WGdHH0PmEDKSXZOdjCxGL6HOisb7LX974K133TZzzva6PYb1HqlE5/oYUxxCIE6IgjoholAKBMkwT1ITWk7lNaesDu429Kbb3Tgx6cNkmBKmARkHC4As65fU1m0fj7nlinFT/rK1YWcRdvngL6bCcvVFKTaF8WEQn/vh9sHvgW8ntnt5SxFvLlFbSuT2MlFYS/76aOGu4LKid54PrXnOvXn6rkPv7ePCSrWjhHcUY2cAWz34xI9Pizo3ltS9W7N3Y0Pb1l1tn4ZjnwZ5Sym216KgTnxRH/9Ur10aql93gEL1FKyN7yhu/DCwZ1V12/u7saUIW4qwM8w7y6S7XLor2F0FTyXvLJc7i3lHAFv9+CKI7QHsKGV3OfmKyBtkTwjuMHaGaXM5f1LFn5TQVp19XpR5UOWmsgAHahBarS+87O7f3vTA2JKKasBKm2Q2ycKJBJuAAYpDyoTlkkwo5lPPQj21lcbJCVSy2x4pkALJhHViXUqCwZKkVCIVGwzuqb9u9uzMxx8c+NHab7QdHgJyKpFhtFwgKn4T+/gP7YuvNt8aFV94RdtbozpWjo6tvDKy+IrogiuMRaPjS8d2rh+7f8OVvqVXFiz7U2D1KP2ty0rmjz6wanTL2qtaVt8Qe//6zrWjO5aPii8dHV98ZfuCKzsXjY6tuCq24oro0tHGsj+qVWPUO6OiKy9rXTiqY9EfI6vGtK6+oemdMRVLRrlfv8L7+pjqpbc3bbitZf11h1Ze0/T2NW1rR0fevia+4k/mqptiq69vXTGmecWY9jVXNa36zb75o9tW/Sm65jpj1dXx5VfEll0tVo+KrrzWWHud8e41kVWjYyuuMhZfHll4WWTJZdHlV0SWXdW59KrI0qs6V1wVWTGqc8nlnUsvNjZdyKVDzL2ZIqIJziTZlzpzZLuTpM1qWa/IZnKG4GyCi7kX2Pny9Py7br+guXGAFJlEzkTXZLYzOwAH0Eua5zcdGr5kaf7YW6+ZNXvL3n0mAIBhlU6bBpsCBsEAC6uJIitIggHIL3mbT4w4meKX7OFoObHo6E7APXFiEAwBaYLNxPQ1LinT7/7L9beOG/NheF0Vqr1wB/BhNRbspal7+JlaTKjBxGrMqMLMckwvw5QaTKlTk2vFC/Xq5YPm7Pb4vLriZz5745LVT1yw+umRS58/t2jbjZH2l1qjLzdGZzeL1+vFK3to2h41ufbAUxXeR3Zte/Sw+9m6wgm76yYfEK81G7M7mmdRx9x448zP1oxyf3yb0bYg0vZ6e/us6qrHwvp99buf6Wif2dwxs6Vj7sGO2Q1tc1rjizoiC9pb5saj8xqbpjdFXmlUr+6jGbWYVoNpdZhRyy/vwoxdeLkGM3Zjai1PrsfzDfzSbp5bijVhfBFAwMvBAHtKqaCS9dWeJb+/9fd/mzq1ds9BAJBMhkr6BVgAcVCc0zj53yqNkxOmrivKxL6Q8GQnzGsygQg4nuwjXrb/8CXjn8y+87YBG9d+o/XgYGXmADbFveN7bzTfX8tPb6ZR2/nyAr7KTddupzFb6KqdNGorX/ERX/YFX1tDf9m546oX/zJgyu1D5z3+g5ef/vbUGd9c6/59QN7jpztK1F0l4k6fun4nrnHztV66wSP/VEjXbuert/HVBXztTnXdTrqugG/YTtdsoSt20hifHLu5+poZs0ZOemLw1KeHrVhw4e7q+ypr7tgS/EPhoetCdOd2OWZrbHSRurlE3ryt4fKPa367rXn0pgO/fdN3/hdtlxTzDbq6doe65guM+gJjtvP1hXyzV431quu389Vb+KqddO02+uNmunorjdpJVxbQlQU0egeN3kpXbKIxi/ixcbzgJ+YH/c0KOxlOcA4Lp4rbITWQjaWNpUbKTioHnEGyDyhz0sR+1113YX39EBHLYOEAOZkcStpJWq1csmAMNtsuqK8dvv7d3g8/NmbOfM++BgBgxWwwGwzFzKktxdrLGZDM8itPJT42TpiOE0HhZLNpAQiGUKxipgKwe1/18zP+esN9v1/vXVatSooo4MdnpXitAXe08sXt+HEbftiGH7Xipy38n638k3b8rI1+2iZ/0qH+K2L+0uz8HTddoS8+b9usoa3Bn7f7f1izIa9sbU7j9vNk3a/54JVU/Ztoxa/Mpt9HD/4yUv4zM/Q74/NfH5j1nZopI9t2/lY03dAZ/FXzBz+UBZdw1fX+18/WZw06vPmiRvdPaP+lournRtnFsuj3yn9JbOcvDn/8b52+X8m911LDLYbvssjGi9SOi4Xnl52+/zD2XSzNS+Pylx347yb850G+6DD+oxk/bcFPW/iiFvXjDrqoXf3qgLq+hiaUY36QPvTJrUVUWMGeKvhL4v4VO5dfMvaqCS+9UH/oIAAQlFTErBIuBJZHD6zrAjYn42ppfZnSODmRIqRmjVKXGzYxBz7CqpU5DgAoa2z+w6PjHdeOGbx6+b90HB4gYy5TZDCcjH6dFQ91vlKD35roJ1UeUW9Cf4P7xmWeonyJvnEMFDgH8sK2DecW/EEruVI7OPPfGt77tX/aGaVv5KBxBIxzUTMk7hlo1gzg6FCOnIuGc6PhAXJvXzKGKB4hmoe3FPWJVPehzhGEEQL9JYZEG0cULOhb/NaQfRu/W794ePOsTCwfqJYPOLAwtzMwGLER4lD/jqJ8Lh+Axn85sH1I6Yrsg56+8YaBLXWZon0w2oe0VfQ5XNGbYn2FGE5tZ3H9mfHigfHqQWwON+XAuOwX474x9DXRR3Fv4jyifMX5EnktGBTCLxfy+NHmq8PNnU6K2GCN/CJ7sqlXInrPykFmJosh4NzJk4beMPaXBw4NEzE7CzsrF1EGKTtJjYSN4g5Ec7nzDI5+u6XxvA8/6fvIhJvnLQg3HAAAjkF1glWyTyJIQgmr7yYTKXUyWnPwkT4t68L5eNsaJeZ5sARbQ9FRf7h+xpuTbnzoDyu2vVZm+qtRFuJgEJ9UY1Iz/8KkgUSZpFykXESZpDKVzGTOMUWWIXKZ+7Loi9gwtJxbuyaz4CX7vnWDER6AmoGR8j7Vbzn2f3AG9n1LrMutmZMTC408uHnI7oU5an1fLO1z6HF79X1a/IOz9208r3hG9sHZ9tJn86KbvhV4tnfBX7XKN+3hNzI6P86jz3rJD/vE3um9/7W8munZ9XNt+kvZLQXf6fj0ggPTctum2eueyax4Jif8rKvpswHoOBOx3oJyIsiMIjOOTIFMhUzJLkEu4mxBg1rpR/t57C5+sUi9XUo7S6Q7bOwoVXoVyoJRfc7G13548Y/+NvlZ63yZ0pSsVFcwpdvZPpLZRwWs0jqW0jg5kUrN7FFdH1UrgUtCRllGmBko2t8wevKL2tgbcpcvGNnUMJRFthKZUtkFHAoDIjUPRV6sw792JW0pDWSHsieSgWGHyET7sM53h1X+QWu40oElv4B7dPPUEfXTNFnq3PeZ1rxSM1dozSu09s3ZsmDg4TmZscUZDfO1dj2fq4Z0vG2PL9ciy7ToJ3aqzwJlAJnxA9nbZ2iV0/rw+99HwYXYcYFaM6D9WW33Q1rkPVvzVlvdYs1YrrW9odGmvL2zM9yPavtXawjnxje74M84/L62d7G2b7lWv0FDRX7b+87WRZpapDXO1fa8l4lILitNsaagcarTceKlaZJtdfj+Wr7r+sjz58Q3u6gzlWZmQcUBclhN+Jk1YWRADQPyXnzpjGvH/q6+6UxD2EjZiF3ELrCD2UbSTnEnx7IhcpQ50DC+1dE5dONHfcePv2fRgl3NhwACRZQ0FDFZ88YtnCi2WvQynfSZS6mUM3V05KRnVpeCNAGlYM5a+MrFN/xs9vuTqilYjlKfDOtUFubC3ZjSTv9B5Ep0cBbJky81kKaUZpImYVNkB/VCZICq6bf/PWfxbG33bK329Rz5xYDmRfbmxZn4rF/rs1rF/Vps53erlwwtmaDJxRoWaPFXtJaXNLUup35JRtWbWnRb1t7VufEtI8JP54enuBoL82pXO/fO1uJLNLFEi7yp7Z2j1S3TWjfnFkzWDm0Y0DAvp/q5jPgHZzW8MXTHrdrmMdqB1f3QfgYMlyItDi2eSvvgrukKzL2i9L1DfGMdv1TO68tZL5GBgOEOSV8x/MWsFynvQzPu+fmon761ZhGDyOpdpoS0rhUYXf8e++SncfJ3lMbJidQROLGGVoMFVBzSBAEoP3z4pikztGuuca1ZcWZnYx8Ry4jHcoEcghaHJjA4Xj/OnFmFfwOcICeEg4UL1AvIB+dCOSU0MpyIjGhed3bBxVro1/bY387GK8MP3ZXVMNUZL+tT80HWocV2XqJVj9fKpwxsXzoyeKU98kz+/un9mjb/S9u75+y5S6MXtOjftPLHtENbckF9wL1UpO8Bd371zKzDz7kOzhxy6IPvouA7nVOz6h+1xTf2O7hpQPUrWcarmfUP2uJTHE3P2yufszdtyDO2DNj7ki0yT9v7WuaBlb0bV+ZVT8+KLs+tnmDfOyWP1w7a91zuzsccsrEvkCPhMKAZsEtkgDOgHFA2SE1R9n7861q67Ya2v42MbsmkqEaJLC9rYqNDkZOUE2xjtimpQQ0Acl+aNnTMLb+sPTw8Tg6CRnAoOBMjwjiDZRarLIbDVPZovDfT+UZk4Dsrho1/6OHlC+qaDgAgJQSx5TBSlhmpGCTB4hQY49h9nmC3zAA+aikrYxCr1iz91ej/fmDGPSWmrxRBLwcLVIlH7S7i4lp6NUI/gbJw4oRyJCpclR1kZzgENMPKrVMuxPKjtb07Qn2aCwZVvzWo4sncpolOWpWjVue0TrIfuk9rHedUa84/9Fr/xikar3KJZQ5624G1NvWOZrytCU8WOgehYxgqv1k+pXfd2nzQOSKcXzvNHp+XgaWO+EKtaa0WqcwSzcNqVro61vXaNzNj1xtDcPhSDv936C/ZO0Zph94+Cx3fhMxj2ATsMdYkJ8uWZIKCrPKi6geH6ea9eKUSmwLCGxThIioOKN1LO8IoLEaBP7L5vpduu/zWy74IbJVQAExlKiWYuGsg8JHqljue1pcqjZMTqdQOQF2z4JhhAFEQAS2RyIOLF2tXX529cMHQA3v7Ag4mh5JZBKeEU8CuMCS65+H4jGr8EGyD0Ni0k3SyymTOJs5idhLbSGbDPL/x3W9s/aUW+K0tNmEQpgxqujvrwDNOcvcWvn70nguLHDX32yonDou9+++1d+TGH3MZS8+UO7/XMnfYnhvteCYLk7IqxzkbPukD6g8zh1v7GnVncPDMzlV9Qo9mBR/LNt/qxwtyMc+BHcNl8Dyxtp96Nb/jrw450aZmaGq5C74zxLazDr9gb3tao3cHofxCBL+P1X0ik7Xd47T29Reg9peH3jqv5G82tS8byCLYJTQJh4SL4GLKgHJC2hT1qseF76o7bm577l9i27M4lsKJ3UKIUE5Jrq7yfsoDXFOmDr7xjp/VNQ434bQylSVslBhd7GR2MezSYhc0IE/Gv9V2cNCKhUMevHfC8iX7O9pVIusHJkMmq4RYmiDjZA8Yt+CWGswpu1u7Ry0GsLum9JLLLx5991XBDm85igtp53bl9qDIh5oQh3ermZ30I1ZOSA3KyZxs80YOsJPZqdih4CC2KVODmVPxkaP47d6q9geouNB454yDT9hj64YdXn9G4D6t4XGbnJrT8KijdXoG1rhiK+0tS7XYSpuxyh5bndGy1NG5ycV1fYziPqSfXTq9V817+aAzY6Gcupdt8bk2LNQ6X9cOrtWidS6zuX/V8oz29fn7XnVVz+rHJT8xN/6g8r7Mwiu0A8vPRfv3EM8F2cAOSXalUmVLCaNWqdw29d0GdVMdXi7jjzzxQp8RLkJZgAIFaocPO8IoqIL/k13v3zfpz3c9cVd5fTlZxV9KKlNBJOtRuirBLCW9iOmpwH9PaZycSLFVq5hkihWGV7AmA7YTTX9/3cC/3OucN/vcg/uHEGUQNKvviCS7QA4hkzG4o/KRyORa/BCwvFuZRE5ih2BnXNkU2wAHjGy0nt229mz/FVrxNfbY8gvhvlQsOdecYou96tg30Rl/xYal+fVPufa+NIh2/MRYfR7Nydk1PuPQGwM6X+29//5MWngulp8TX9xPBPsg3huxnPju3hUrs9rcA2jP+dEd5za+knvwMYdalIOlDryf1/JW/oHnHHjZIae5aIazfboWWZ4J3xnqi+GtL9rbn9TkqsEouwjBf8eq/tGpWuV4rXXDeWj4RcOq84PPabI+E8gGHEwas53glHBJZClkgZ2C++zFT9ap+8e2vfRNoyAb8aSzizWSNiYns4vgtEodFVxAb8A5edLgG2/92cH2MyQc1hR6BU0hgSKCTUGT0JLVoBkkByF+XvP+PgvnDb/3zxPXrt8fjQIAs0nKVCQT1Y6CSJycraSH714RpIJI1ij1xEn3kb1Aa2vzXyc8fPujt60PritHeQChnVzohqcQhYUIBrhwF01t4wslO4k1q19PBLYI7HGyk3LBzIBwAVmAE9IBzi/6MHvbZEfrmny1cciB6ZnNM2zkG75n45lbxmt733CaG/ptu8ux6/XBCA5pXa81rnWY63IPzXZEPxy4f0X/6ldssQ2uutnO2IbeJbMyqj7Mhzmo1e+snK3FlmhYocUWac0btGiNM34gr2ixo2XjgIbFfXZPcqr52W1/y6q8yea+SmtYORLRf0U0F3ErcGa3phYwNGKNWQNsJvKa+Ht7cXMNXi7BRp18AS72U8ij/B7WC7nQSzuLoFdz1ZJty2545IaXF8+ob9sHMEGwVBRX3SuMqOstT+Pkf6o0Tk6omJkYbE13T+BEQAERYNamjy7460N95r5ydv2ugTKWCzgYGsFGsBPbCE5FDimHRcueNF7cyxcy28CaIqcim4LNgM1kjWBX0sbxbMTOPbTu7I9+p2250tY2ZyCtO3v3873rJmZ0LsgueUCLzHSKhVn++xzFE/tEPv1G+St9Wuc7A49oe97s17q4f9UDduON3h1v5B+Yndnpy4HoBdErXtvX95otsMDZuL33oTW99zzvjM7UaImtfprWudB26BVb7VOaOUernWBveNF++DWtZp7twMbexuaBDVOd0QV9aqb13r+gb9PSvtVTe3Wu6e9/znngw7PQclHdmrN2TLaJlhwggxPl8A6wUyFDIFMgk5Fhom8tfvaOeuj6lqkjYzuzOJoo7GfWlOlkcjA5mZwETVpVKXwWkD99+oAbbv6P/Y1DDLZTopxeo0THYnuq3j5ZaOkAOyAGgc7es7vX5Cnn33b32mDYyowgloKk5fUyWSqWJ8fR0Q0nDKUgFYSCVJB8POsEaOvseHPZghsfGPvWZ0uqUBVGiR8lbvgKsbMAmwvhDmLbLp7UigsFnAqagBaDrQ32djjj7CLKhMqGmYW4A8oOdsHIad/T9+AnOYfnaQfn2NsWa6KwHw6cHykZ3LBR63A7VdXgfctcrVsGo26w6dfMcC/lHbr/dVfHx/2jvqEHl7sOz9Paljmkb3DTp9mtwWwY/c26zI7NmtrmxLYs+twhvJo64FCtOY0FjnhosCgeaazPx3ybMSe/+i5HwXVa/dtnIPJNiHyYVoWuA2y3WCigKdgI9jjyDuH7tbi5CjPC2KDD40eRl/yFSvch7EHAS94ABSpQFY6UvLru1avvHbVuyztx2QkQSLJgCEB1ATqNk/9fpXFy4sQMIkgFJQCTQMksLwDvF5V8+7FH7ZOe+UZtxQhIhxFzEDm7daxKFJxLMcQoflJOsnBC0AzSDNYEbJYjR5FNSgerfJjDOwoGlkzSql7QYgs1sULbs0Br+DTfLOt3aK098o7DfEfbPVfb/35urHjwrhXOvSu1vSu0dk//qD7s4JLsjkVay1Lt0AZXtDYHlAHlUq15B/XM6vVa7dta3SLt0GonAr15Z17dPFvrWnvsQ8fhpVrTGtv+Vc6mtVp0W9bu91w16+zSn9u2MUsFhzS8l7dnvrZ/ibZ/Q6ZZMXDfxoz24sHovKDJ23/XxzYVz2S2sbBBOCEzQA6GneBQcDDsMeRX46cr1UN/bJ16Tmx7Jkcs08TObCPhZGljYYd0MmwC2RJnKgz36jljrut/7Z/+vXLX0Kh0kDXtERohg5ENOJS0MaVmA2vMNmaNKRM8jOiMcHG/5yf/YvyETcEiAACxMiQrA2yATJDCyeg53A0nBKUgZTecMDMp4q6EpESO686Q+/LbRj+/bIreFipFeYBKQqjSEXbzTi9v0dldxF/U4cUO+jFRJiW6iWpR2CJwmHBKOAmZRC4YNph2yEzEM0C90N4n5s9q3exERTbahyI6HK35aHSg1YWO3tifjYN90NIHjRlozuNDwyKhPmZVPlr7qd15nd4sVGejeQia+nFLFps5iOeiMeP/sffeUW6V57r4rmrT3Atu4IYNmGZ6CslJTnJPkpvckEYgIR1CGiGA6cWATS82YEzvBmyD6QQb3GdG0i6SptnjcRn3OlUjae/9fe/73D+2ZjCclPM7+eVksS7v+paXRpYsefRpP99bnufB3jh2V2FXAgcjKJoI4uiOoHfk3tTYLY9VdCww9s2v2jNX3XS70rFuMApHcJAA6+XUhDRmjaBJVgkawfB58EE6aTv9tA33NOA1G7U2HIvtFDlpZFPIWpR1ZGOWm9qwLXXIunL+rK9+79/fW/M2ACY/RI1QxOJjcMLkM/+LMtRPVHwKJ/+8YAkRwA8gAiYhmQWDQYCzpf3rc+6M3Tx7qJscD1HJpEsZYeiCdMn6hwolrEAO83Kz/NnbMZOh+VCKUApQvPDMzaqUaoAYYTC8IdhTgVYDTRE0xUSzzntNyBpQDToNL6PJnIEdBrqjKNVgf/xQxvC3muiuRs9I3jW04Ea8Rh3d1eBKkA7SIE3IOO02Oi0936DjYAX6xqB7XF9jlb+hEjsqvCa9q1lHVxz7IugYlN9S05EzsTeK/TH0DMbBqkKj3tOkotdAIYqDGnqrUBomO+N+h8JSI1ZZ6PAjCEyQNqD+xVD6kNiIM56nS7/bc9eRpXVR9CmAgtBuUmoINAQqhAaOGD1CNwAAIABJREFUEAb5PKWrWHPrHcrY8UO//e1TXefIkm+GSZ5kVVKUKSaFKXyNRFgWUcJEh0hlNoCo5GF+MLGlpep3l37zd5dZDc0AQD6RH0CUQAWw9y9xXTqM9xAObAmIUGEBofh8qMtVPkITgKZNLRde/usfXf/zt7au2IA2izM2NWZ4oysbbZHKcl2W0s20ahfflffPYpEAhyo2ikR4RlECKKFWNUGHMOBHIA2QBopCVMKrQDAYXjVKlfASCOKgGAITXhRBBfsJKkXhxxFUclDNIgEZAyVYVsBPwE9wUEVBnIXBHAFFIWII4hzEWUSZTHCEEWNUbV4Tzz6o731C2fGIVlweLab0YE81i8HCMyRMgs4cbgcDrDNpYB0ckXJ4tzhlN/1sK+5pwTIX60OnrzTsJJx6ZNLc4Mhmh5oy3LQRm1a0LT/rG2f+8frf7zmwDSiXEgaEVkJwkUTMkuSncPJfik/h5J8XLCBKCHyIQAZEFFqYtO498PN7H6q5/Ophq1aNE0EloEkywXGwJgJNynAqaUDAapjXfJV3y26cDCghnPRB8cIWAGtgPUBUoJK5Cl4leivRW4PSUBQTCHSwCcTAcfRGka+GqITU2VdQirCXgJ+AqIBfiWIlF6vRFwMlgDhzhFlnVsEGihHkEyhWwE+wrGGM5GA49w5GXw1KcfYNcAQiDq8SpUqUKuHFUDKZYihGkY/AM8sSlJ4KPwpKyMD0fY1YZ+ggEyICYZb94PttfAuIb8Dpz9El5/TeMcFbFwnhpDyjRRqkxlJjobOMM4YW5ZjNuxI3zVUmTh701X8/cc3KicVihKEKVgOpSTJJaqIYYWGQVEmq5X+nLCMWypeZRGN6eo6rT8a//s0LrrxmW1c3AEBIBCUERZD/P1/t4o/V8VlCinJqIpn7PVoYRGWB0UKpcMcDd04785hnUy82YKOFXIozDjc6ssEVGVc4OUpnpd1Mq3byHfngDBYxsAbWyoO25fEFxYfiQxPQmQyWBlhjKMwKS40RA2rgV6I0CMEoyGGQFZAR9jUmQwS68DQgAtKCkiqEQlAFa0IaQBQwRVGVnskcJVL7TRI0SaoUKrEeSl3LQKW+StpexQ0ab61A1zB0xeFVEKp9aZRYD6BLDjlIBkjv3zwmiSG9wcl75QXtuKsFr2awPjSft5BOwqqHk0bW4QZLZm2ZaUJzti/zwupnf/zH8x5ftEDIAGCSkrgMKwQIJl8EQgrmgWHxT+Nvxadw8k8MCfZAHksiARYAuvr8O5e8Puxnvxzx6mtH9hQGAWoA1ZcGSY0ChQIDbIZ2Jv2aiSOKm64r3bYPJ4EUCcWD4kGRofCjUECahBFAlzCBOKgCMgZUMqIyHMvxtPAMCFkFipdF6xEDohwOU1GUZZRLBoQJxEiaMlCFUIVQmQ1wBEgAFQJRH6aPqEDc96PSj4c+XhAqAg2+Dj+sP0UE6yWokk1wFNDLV2w2EBgsdYbJiDAMYj10ZmE2QSakCWmADLBaREUrzniBfv/d3tuOKq2PcVFhaGEhLNSul8KQIsoclRhRpHGb2hOPPK6ceWbV586avGzJER0HYwhfhg1mA6Sz0GVgEOmSNVnWXAmvoCG6RIAhUh7Z1Tn8jdcrfvLz393/UL81ii+o5HPwLyh2/QU4CXV6iIFACBEEIZZ4QUmyIMjXP3jtgj/++IZHb0oXMjYa10vbQoPDWYfsHGdylHWEYweZRlrTjtu76VTJJqBAagOMH7DCKNeOJAwBXUIdONtIqfiBzqhBMBwHx/KuybzvKO4Yir4EZDSAHpDKrBFUYoVJJWgCqoDJlIAfBUeZdJY6OE4U9wLVl6E6qM6IMkeAKLPBZALV8CrRbUJUAFXgKNgAIgKGz7qEydDB/dYK5XeuEVX1yhl76fx23N6CV7O8PlOGk1QSqSRSZbNIdhx2M8hu4tYNpaar5l3x2+suSjfUI2TKkwyEDISUof4AhwkKSRlIEfwPb4FPXHwKJ//EkIAHeEws/ZAK8MLS1yd+49vDH3ti4oFDQwl6AE0iItkgoYiixiICmAQlOAxOCptvKN55gGeG1h4CKoXX6EApT7mwJqEIViS00MREQivfFgZ8A14UQRQygSCGIAKOAQkgAVQiiCGIAXEWGtgE4iwNCuVLKMJCh4gClUDch+mVC+sRSVHiBCPGQoVQIDVIFYEKMiUiBWgBIgJm2dwLmmSNYSLQZaAQDCBGpJPUJGsCmoTJHIWMluGE1BJXbMIZi+j33+u5fWKxNkYlhcpwEqr0a8QmsUmIBBhR4lEbNsWeflr50tkVZ86c+NJzYw8diIauMARVSo2FAeiSDMmGYF2ywdDLosisMIf/8yijhukorxhd+Njoi34/f/n7fWBAMgUM+S8Q2DgMTvhDRCnLSJEkkqH8G0kKCNS2u+2KO6648MYLUx1WI1rq4KS4yeamlEw7VJ+DleWcKxssasrw+i24vQMzRYiqUkegQoTHfAXh74Mjkk0PeoD+sQZWJKlSRuDX4EDlllcq6m+trLurIvtyXB6oAQYTx0hooPC4EIU0IaNMFRwMDg4MPtBk+N0xcAxUBTkEXrWUcclx5ji4ErIKpQr4NfAHwa+Gl4BnsNR96EXoAppkhVkLDyIMg6Axa2VEkeUyKVGiVx67h3/Yjtta8GqW6zJkZ8iyOZ1CMok6G7Uu6hwkbVgW2zmZbeUNq7asvOCKH//p5kt6vG4GS5aSSBITcWiHI6UkKYgEfZqd/L34FE7+iVFWU2EGCQCv2dYpv7oo/ts/TNmxeyQQFdAkDEYU0CFVCnRmg1krk8XLcDK82HZd6a59fDpEBGQyR8ERSB0lFQUdvg42GLpkLWBVssKsCKkEpBB0wISIoGQiMCHiKFWjpypojbS+rjW9rG16LZZvqkShkkSEoJcv+qxDqiATnIBfgcLQ4o6qwh5DsilhghKgSqAKSLAMD5JRsAk2gQqgimSixBGPTI81j1WfdQ+mYJPJgFBJKhIas8FSZVKJ1QCqgE4wwjp4yHb3OLEZZ7xEf/hB152TC8m49D6EE5ACqYF1hiLZkBjm8ZgtWyueekw5+/Sqz8889o3FU/JdESkVIoX7jWFkEGUYElrApmQzNIZhVpgUlgpIY1YZJmMo4cidu+L33nfslbPeaWstXz/+qq7JPzM+SsQeIMQPTA4zISTtSwgP3l1P3vWDS899oXbRFmxtQKOFjItWi5pSIp3lpMt1tnRdbEhjo4X6TbjrAGZ6MAAdFIOIQsQho5DhR2CCIsRRgYjk0PRSY9KYI+Aa6hzausxwF0QanhpmL6isfVDZ9oHp76pAfggKw1EYjEIl8lXoiKHdxJ4R6J3Rax9lL9C73Qj84egZQW2VcmsC3ih4o9E1FDsq0BbF7kHoGIe2QdgzBD2VKJoMM2DVY0VAk1ApnImHDlJZaswGs0nQictHL0mVXXLGbj5/G+5sxusZTrmUyZDrsJ1GfQrrbazJYK3Fay1OOnAskc7JXDva715897cu/N9PLXsqL/vCqQeAiUgEgikMyf+S0b5PWnwKJ//EGOADAMjs3fOFm27UrrhiWsvGUflSVMIEDLDKpDIpLMKqkCKlIuXhtu3DShuu9m7fw2dAVEBWQFZCROHrKBkoRuFHQAagM0zJpiQdrHOgChnyKwyENAIRQVABf2SxdfD2Z9TknMo1Nw1NX6HvecoQbXEumBKxgEwEKnwNQQR9EbE/hp4RODSh/fXKHX9W4EcgE+iuwJ4E+qohE/AiEBVciFO3DlHJpcHUWY1SDYuqkjBLrAbQA0RKiAvEw3Yuh/QPUvothlVR5hqG6KmCVbDiIb4Vpy+Rl5zXdffUfDoh/ZA4ooNV+ApKKgcqkcIwGMM8Ht26KbFgnnLm8YnPHDt1yVPH9nTUCGkQGcy6lCZJU3pRKXXJmkBEwqABW7CwViLLNlyEqCfHACMbnOq5N3/n/vnZffslPjLl8z+9gf4inDDAIMEkCGCJoLZp3fd+993L5l+2gTY2UEOGMjZlLGpKUaNL2SZYNq23ybGoqY43ppDeiHv24pQ+mIwIqAqiCrIasgIyCgpzRBMcBcch45AGpAYyIRPwh8r9Y1ffFcksrAy2TsTOsZ3JROtblfve1oPGoeg9prh1/KH1CbFlcH59vG+Zkl9a0/fBjM6lx6y8yDj0goK2YaVkdfcSpfNNvcceKXdNzq8d3ve84j2ndC+tzP95VLBI7Vwaz7cOQRDWuDRAAetggyjcORoCBUJnjkrEfUT8cv6kBFzdSSfs4h9vxd3NeDPDtku5DGUcttOoS2OdgzUZrHFonU1Jm+0M3CyyjaIxeSB1xfxZP/jDuS17WghSwpfkEwkKRGjdyOW88NP4O/EpnPxTI/TnwV5fXvTIY4OvuX7c2nVH5fOJoqdJUplVIpWESkKTwgi/OlJqUuoD86ygYV7DVd6tu3EaZAKyArIKfqR80Q/iCEwWKrMKmECMOQIOv/wGwp4EoowoEINMgEfsXF2TnG32vj1RZM6iN0b3PhHr/nNUboujtwresOJW098Vlfur+myje4VeqhtCDRMy91S79ym8M4K91UEqKlaofioqdw2jPcO8TKRYr/TWKsXG6oKVyK/W/Y01nB/CXBMWu3xESohLroCIQEYAU5IWyA89wKh/8WHujj7HtuH0pfKS8zvvmZpPJ6RXpuOAFfgKSgqVFBIKOAaM6Qvii5aov/qVctwkdfKIQdddMqO9bSIwAqiWVFEsDRNiJBDxAkVInWFKGIQy863cieZQ/ktnjjNHRXAEeePq1w35/R/++MTT27t6APxLyl3/GU4+1LulD69wXX2HZs297MKbf/l261vNaEqVkrZIpUSqPsikZWOOczlOOVybQzYtsutlo4V0K+7Zh1P6YBJMUCWLSlAlKAEZAYWZogmOgmKQMZAB0phNiCiK1dw9bseblZk71F3P6P66ylJujNh89I4XEh2vJNA+Zd+KMdZ9Rj49xL030j5H2XOzsfO2UV2PTV7/E7PzEaNvsdE+X939kLLlfiV1m9mbntByX82mq43Oe43mS9Ut12jd8yN1l+kbX6sC14TFN2aVyABFpTQDoYBVCAWkM6IS8QDR4C/BSQvezFI68yGcJNOodbDeRW0WKYeSSVmbYdchJyMzW7B1sbX0Fzf+cv5z8w707gdkIPqY+63tAP4XqUp/4uJTOPnnBYF8QBaInq13Jv3p+pqnFk3qyVeWigkpNeEr0tOYouAoc4TZlDAkNOawm2lI6BIKxDDfvcq/cTdOApngCHGMw0FeNsEmkRqQErBCpIHMsPcAoUDG4VdyEJMw/bBQJHWIyEHLzMxV99ydwLIJSM+gppN6Pxh9aLFG6Sjax7c8ndi/asielSMyNykd92sbrzXzS45wZw9ae7lSXKEW3tS33aYWFijb56i7lx7RuWpy9lqtY56y+3al6Wr94D3q3rsU996ov2cEMJjJCFgpQi/ADDjGXgxeHCJCUg1IER/y0/sXq+jXggw43o4zFstLfth19+RCfYxLyofWxaGccKBQSYFfBUzceyj+w18ow8Yrg2qUmB794mnTVr9/TF9+Yik4Mu9N6eo7vjM/LV8a7AUmswFoKOuyKP2TZDrQXy6UhpS6CAZDTMp3jVz0/KivfX3RB6uAv6bm9E+OMqmEP8JTHMh5JQAUvfyb77923u9/MP+1+5qowQnsRsrm2HbZcrjB4WaHXCuodWRdE2czMpeUuQzXb8VdhzDTK5cPI6AIEAWHRxqNoRMMggk2wAZDk1ADaIINBHH0DJI7hva+E907X2merTbcmhDvjfHeHtT5jFl4JV5cHDvwtFZaW1V/k7HlKsV/bLC3/NT8Gyc1XRbPv31U+8ODN16rdD+htN2trL5S6X63pnmO0bZwbLBuUu98pethw193XPr2Ia0vG/CrQDpDZRigOKiauEKwIaGDwnwynATTqd9EVFJFtzxuD5/fjjs2YFmW6zLkZijjsJOGlYZll33mUxbXJanWhpXmtMNuG7Zs8DbNfvKW488+flX6AwBMHkkfTCAmIsn8KYnxvxKfwsnfCf74T3/husJ/+YfQ14TdXTu/cPk1w2+9d/Km7UOJFSlMlv0+HNIgaUqKhqdmEc6sQJWICBgCCtMw37nKv343TgCpgErlsRYtpHiHwlQCGpMOaYRsYSYVogKlavhxAbPAig+VWUOgyQOR/JpY9zzlwGwld8OQ/a8fRclx3U/Hup82qW5C292JQ8uGb3tuZO2PFO+2mo4Hp/jvn7bhtuFNd9b0vDdm6y3KgeuV4A6l7SJl+x1DOh4flflNrG/RpPz9g/ddoRefGrvnwfF1V5he+2jwIAidWClBzUMrweAghmIcngmpEWs+1CCkqPNhi8pDqz4ntuGMxfIP53bdMalQG+VSOIVlMOKSK4SoFIUq2Vsl+oYXipMzLYnPfk1RoopmKIqiHTWyeu4tg15/vfr1t2veeHfo4tdHzL132LU3jW7dOBgcJxFjmAT9sEkmjWBSmLWQTmSQTEhxBIJxWzbErr/m9FlXr841fGwHHPZZ8+Gf+Ud0Gf9/6Lh8BE4+8g5C7wNg6462H1187mV3XrJu9+pWbHCE47LlIOkg6SDjoMFl15VpV6bcIN1A2Sw1NdL67biji2cK1vtLSWV1zXDYjcIp4fI9akhJKUHxoAFx7orvWh3vqR/uuxP3v3Lk9vtGbL4p4a0Yt/upmuYrlY5HTKwdQU1jOt8Z0vugvvf6+L6npva9c2zLtYn86uM2zRu55SaV3or1vRI59Eo0qBu86W5jx9Kj0HYMLVb81yLUekrqwREblxgo1UCagMYwIeIIqpkrA0S8sAkfqgiXt03YilclVfTIY/fyedtx20Ze2sC1WelkZdbhTBpuGq6NjAPX5rTDKZfTKU7a7NjsZKmhHTvebHrnnIu/c+v82Tv3tgNg8pkEmJhZSAro02LX349PKJww95/YiMIZ8XBYnPmwD5253EgrP6E/VQ3v/y9mroeLAvcP1xw2bdP/aoIpCF25CQgkhAhtfNu7un4674GqS/44YfWayVLGwqOUFBrCrzIpJBQpdUYowhcq4CoEXcCgAd7JzbtxYvgVYpjMJshg0vpLRhqHrewQS0JJERlFEIeIEkyfNcEGUwyiorQj0Zuugjuqa9nIllvibddr+ddGF96esOE6s/eZmsIzlcHqI/PvT95/Z6WYO6jz7sn+8jPa7xy256kxHStPdC4x6MlqPF2dvydSfHlo11NDWm+uEqkzsGw0HjZQe+ye105M3WB67cOBoaAIQwmgFqB60JijCCIsdCKNWJdsEBskVJZayHYHa5AGBzqk7nPNFpy+WP7mh51zJubXRakYKqbUSEwinChwqiiezoXPgE/pLo5/8U3zhM8rSkxRNEVTlPHDlZ+cp1x+mXLOd5V/+6rypa8pRx+vHH/SpLdfny7yEyHHA4OBaDnRYYXLGh06hYPIrDNHIKu4dESp86iWnPLbP/74/ke2HOws752yyiKzJJAMlYb/k3C8BGToufnf3+IIrSDL7Xjmj+hSh9Ttgt+3bPmrX/vxV55Z+eRmtDVyo01OPSeTqE+hPo20BctFOotUhlNOkGoUmSbRtFGs34vbe+QJxGELSaPyFbm8Pkp8KtckJSuCVSBBh+LpBcqGpyuwaTLcqYceHrzhMqWwZtLOF0as+omy4c4EmiZz45iDr1Z5i+KbLlNzsyI9S0bZlxn5dyfumF+5dbaCP0flO5E9L+qeM2rjg9HtLw5B46i+xUrv64poGb/6vorcKxEE1f0qLxqEgcAEGRKaGHhj1L/Kk12q4Kpueexe+f2dfMsWLGmWtU0ylxXNlmy0uMFCNsVWGmmH0+EAcYqTDrsWWZa0WrBhg2hdtH7Rd3797ddXvkJlB2ABEBEJISV9Wun6+/FJhBMmElIG4XeLKCASzDKc5AsjhApmllJKKcI7QwgJI/wRH4WZvxgEBEAJCBAaS4vyqbM8tgUwBMuS9DzpUzgVUhLwPYD7St59b6+M/+TC4W8tG5/fX02FCEudWSPSqNxkVEAqaKDoM/ANVmV5mHVIYctVpTt24+SyIwgZoAhkFGT2n+v1sCgB1lBua4enNj2UwwKZkDEElRBDdq+LpxeY3S0TsWuaXDN823XKnkdH5WuPt/+kNc1SisuGoXVGKTU9/9II7+5E84/VnoeHbZsdb18wsm/55OarjM4nh/M7owpLKgprhx98e7h7Z4XnHsPv1IhHFa4fs+OdSStv0UvbB0EOAkWJVcGqD9WHKqETdAlNsEZkQMQgohRoTAbDCMdAIU32DchIEYM34dQl8sIfd90yOb8uJgoKIcIY1VGYurL21NfePeutNz/zzutfeOe9U15+u+aym5Wx01XFUFVd0RTliGHqed8dfOtNQ37wfWP8UUrVUGXYaPXL/z72gXunvrpo6sr3j9zQNnjPvqhf0oHIwGKYEqaEKaAza+ybXBgOb2pPx5jFb477/Y1zF79VBCQoYA5CLoIUkEFIcKR+H8Sybwb7ID+0mv9vJygE9lkEkOX0hPr3Wygmygwg3VL/2xsvnvvMrcl9yVZscqSbJsuCk0ZY3kmmUWtjnYN1Luqz5DSKTKOfawvW75N3dstTfUpITgRcE8gKohixKdkUbAqOCI4IRMJfCSFCHGURg1+FYDg6Rm19s7rlAe3AIuXAc2b7XLPnmcFoPuHQayPTf1I2LKjBthPZOnLDfYkdj0e3L4jseHRYYfnE3Jz4/pcGHXp5+I6HEh3PKXufUbL3V+WtKdteHLT7jSHYOLb450jP+1G5ZUz6+Wjr+wkEo1CogV/FooJlBckKyXHBMYGYQERyhKTJIsIyyjIiOeJRvMhHdNCpu4Pzd9Pt2/iVlmBdC23IBm0pf4PNLRaySapPca2LlMspi1I2LBuWzZbDTo6zrWhdt2fdz6//2dX3XNW6ayMACSlJCCGk/NeI7Hzi4hMJJ1IGQeAxD5zWiDksbzIz+74vxIfe3szseV4QBEQ0gCIDfzWQvvyNCOkjZTgJAeQwOGFGUZRKokQshQiYmCWDJAPvZhpnXjNn+EOPjd+2YQh6Nc4r0jeBGMMQA/SwsgFQGVG4zDhRQ26ExLB829XFO3bjZPDh3lkmSC+fKFkHm2B9QKQEh7W1wSqkgSAKP4Gger8dW/uA0rRILa0xDr2g7rhTKbwzkrNTt9+tLr9I2ffOWByctuuNQQ13GX3PVeydo/jPG+33aJsfSshVgzueUDbfrvQtNjc8om57I9KxJuo8GvFbx/O6WM8ihdxBu9YOX/Ow5u+rRsGArxApgVRCGV/Rr+0LqCAdIoIgAhlW59VwNBohT570PFduxMxX6Nc/7Zo9o7iuWhRMgeHA2IZN0a9/25w8LTJ9unn01Mj046Of/1/qt85Txk9WNUPVDSViqiOGRr719S++8+ZXV6444orLtRNPUqZOU3/xi8htt0Z+dr7xy5/qCx5W335bybrmptbKffsG9fYO7/NGl+RoD0cIDBeIk1S5pMpCnP3RQXDi3nz19fPO/NONy9u2FoASoSSJZMgpDCD9MDs5TCNQgjwERYjgH4MTCJAPIZhJHuZ1EpSxpE/2znv23n87/wvvbXpvK2/LyqwlHAdZC67DGQeug7SDegd1DmodJF22suQ2yFxzsH5r8NBBeW6XPL1DnNVBX+rmL/TyWd1yZg+d0k2ndtOp3XRKF88MVzfP7KZTCuIMr3SW3/d56v2K3P+1/fUnZ58f3vTsEb0rP8ubz6Wd5257fVLuofiBlSfzgR/yru/3pj7f9OLYtlcmBi3fEO0/2L/y9NalR3U3f60z8+XcC8M3LhtfzH2Jdp/T6ZzV23w27/vf/obP9G08LTj05e256ftaZ5D3pcD7fMk/sxCcnpen9dBp3XRqF53axad28inddGqvOC0fnNYXnNZHp/XyGfv8mXvFF3fSee3i6u14vFW+1eCvb6AWV7amRYuFlhScFGotrLNRZ3PKZjuLjMVpF04WGUdYOZFtDppeqn/x2xef8+jLjzJYQATCJwrdOD+tdf39+ETCCbMMsYRZhulF+QQBEFF4e6CcRYSB2x8reQ3E30aUcI6GULbp4wFDaQFIEBAwSSkgBUkRiKAkpQS2dPf+5pkX45ddc7TjTvA64+hT4KkkTUJCIiahHwYnA75FWiilzmXnQS3gI/LN15Zu2YkTgYEysVIeoAw7kIhIxFB28fhLizQEJoII/JjsqexsjG1drOx8Ttm/WCnWVWH7RLQc4S1VsvcqnY2jIY8sboxvfVXZ/KzS86aCjYP9bGLvK8q+FVFqru5Yqux4Vtn+ulLYpHvbzf0pjfcPwZZoYCnYWdGzpbptvUp9lQhMCLWsKP+fBrcAtSzk54ecGJ2hl0KwYRVslDBkC85aKi8+/8ANJ+Y/GCO6RvlyesE7ui6lf+PrypBqJR5X9Ejs5NPHXX298Z3vKmPHKKamqKo2eJgxaXJk5szPvvP2V7sPHbOpadDjC5VL/xRb9PLopg3DHNt4/13l/XeUN5cpd9+lXPATfc6t5uKXq/68fHLzppl7Ok442DW1t2+4KEYhDJKqV6yQPJ4wNrc9NmvOOXPu2E3lbYfAg1/iMCHur3QFYB8kIcA+KICkf0SFlsACUkDKgS0YMHnEkqUUAGoz635zw69veuyGbD7TJJrSXtqhTBY5l7M5mWkU2QaRy8pshlyHHAuWhVQaSYszFqdztGw75u/D7dv5nq14cAvPa6O5W+jmHZizk2/byXN24JZ23LwNN2/BzVtw82aevYPn7qE7tvtzdnp3dvPDnYUHtu2Ys7P9jt6ux/Jdj+7fOue1p85esfgrvXvn9HTf21d8+GDnXVu237jr4B2dwYID3sMH++Zt33fbnvy8vYX7t+6ZvXXPTYf67u4OHuzonXeoe15H4aFD+fv29tyx37tnd3HuzsKtu8RtO3nuDrp1O9/Szjdvw81b+eatXH4/W/n07k/iAAAgAElEQVTWdr5tB9/RTnO20S27cHs7zd0g57TIBzfyohy/keU1DZxNi1ytdNKcs5FLIpnktQ5qHa5Py6TNdobder8uTUmHLFtYDZzbii3NfU0X33Lx5bdd3razjcDE/VUN4k+bJ383PnlwIqUgEv2lrICImD8OGOHfCTFQ9/p4hAg0UO/6q49DuVIeztiE1LEPfSUorHSBABAhCEAiINHHFADz31txxO8vHbp4yfSejqGU12SfDmkyjABxH5USJg+kJjKEE51Zp1CkAiHH3QjkuNLGPwXzbXzzAKYdwuQOTO3A1EOYehBTDmDKHhy9C8ftwvH7cUwHpnRgUgcmHcKkA+U1OXxKFx/dxdO66NhunFzCqX07TtjvTu/YMsMrfc73vrTDmVD/krKxdlRH38xenJaXJ+w/eOyW1hmdB44v0md7xYl7d07Zs+t4Pzi9sG/GgU0zuvYf20fTu8S0jsK0bnF8b+mEnvxxncGJe70TdvQec5BndGNGF6Z14egOTN2Hifsw6QAmdWJiNyZ1Y3IXpnRgSgem9sgZveLEQ3TsPhyzD9P3YmInpnRj2j6c0oLzX8FtvywuPKmwbtjulqoV7w17YP7gG641LvypOvUoZfDgYV/5jy8++/yX/vxO7MtfUIbXVBx5RMWIEWpisDpsjHHiqTNee31GX/dIWRh8aG9NY1P19j2jgMFATIrKQ7uGtjaOefvtox56eOjjj5uLXtAXPlJ97Y2jfnfpiPkLhi5fUdHWEin1VgGDgSpGZYCjAtS8+PqY3/5p/orVB0oeAEgfwgMLYu7PGbjEogAvgPeh0Plh/hn/X4PLKsIkw4YggUMVUYCYJORDzz3ww0t+sHrryiavsUHkcjLrkJMWaVc6jcJt9rNNfnMu2JARzQ41pOGkkKxD7Tok18FOc10LrdwPdxsabGmlRG2G1zbxmhZau1Gu2yDXNtHqRqzK4QMX7ztYYWOFxcvT9J7FK3K8tpHWb0RqK7JtnNngp7eV6jfsfu3ddbfXNj2yR6xqD97fQqta5MpW1LagLoNVDVjTjNoNSDbwqiasaUNdK9a28Momen8T6ltFqiWo24hkM61v4fUbUdeMdTn+wMX7GawYWG7/jSzez+KDBqxrRH0Wa11e2cArreDPtljeyLVZ1CV5fRIpB0115NSxlSJ7fVBrc7IBtkv1lqzLsJPlrC1tVzhZzrhsu2TnONscNG2mtiXJJT+69Pz7nrhv4FrBkiGY/4Fc8/+R+OTBiRBCStFfqZIDZwZmEP3lT5vDKZvDspDD4QTA3+rMh21PSaByN1SWPRXLmY5kSEksypV0yVQC1u7a8/nb79JvmH303t2jyTNlSZF+aPoU8RH3kCh32rl/8lWEHh46sxbO1kjoBEPSEH/3V8TyG+i+e4NZ9/qz5nlXP+Bf+YB/xXx/1n3BrLuDK+8Nrrw3mHV/cPkDwWUPBJfNDy67P7jsvv41L7jsgeDyh4LLHwqueEhePd+/ZmHpmiVy9pLSTc8Ftz4r73yheNtd2Qt/++a/z9/12yf9axYWr3jYn/UYX/8kZj9Osxd61y3wr3qEr3ySrn7av/YZcf1z8vonxFUPB5cukH96hK5aKK5aKK9dSNc9IK6eL696iK9+ILjywdKsBcGsh4NZD5Yuv9+7fJ5/xQPBrAf9Kxb4ly3w//Sgf9n84LL5YtbD8vqF4sZ7/Kvu9Gc9GFz3kHf5U4UrlnpXv8K3PO4/dPn2hZ/74NZRi25Tn39Ueexh5Y5bE/fdNfTpx4zvfity3venvb3sux37vvLBe7GZJ+hHHlFz7NEVI0drVcPNkUdqx5469qHHx+/ZWxGUouChwKCAo4J1iRjxEFEaXcpPKXkzBI3dd6CqdVNiXW103oPGJZcpt92tPPG08vwLyuOPRJ95clDd+kRz46Ddu6YX+j63c/e0h5449dKr1m7eFm5DohI4QH9Tw2PyOCihFMBjCGZZPnr8AxPGDJYkiTjwpfRled+SBLA+s+53N/5m9mM3NRWbWmRzo8g1cM4lNy3SlkxnycmJbFY0uWKDTS0WN6Tg1iO1HnVrULsWaZcbUt3J+1699/XW93JyW0rkbNgZtrMi1xA05YImVzQ4lLM4k4RTB6sO9jpOrZX1dbBTyK6T6Tq2HTSlZa7es5vQ2FRKteTXtRbrNsr0BrhZth04WTQmyV0v0xYySbZT7KTh2HBduDZbaUpZ0nI4Z1OjRY0WGtPI2WhIspNmNw23Dul6pJOwkkgnYaVgpdlKs22zY7Gb5lwKjXXI1rNrcWa9n6z3UxnKuHAtWCmkk2TZyGSQtYVlBckG2E2BnQtSObJylM3IjC3sHGUbOGeTleVMIzVYhVSz39jmtf5m9sUX/OEnOw/uCofz2GcO+B/5KP8fiU8enByeiIT39BeseABOOjo6Wltbm5qaNm/eXCgUB54ohDj8WQPN+b/3kgxZ1gPu9+clAgUgATCx9AT5ARAwB5Jpj5S/fOb5QbfMnWA5R8ogykJjVgFNwAgQE0gIRHzoEmq50iU0BAbLATjRmHWQAdYJul8YInZNlg1TivWT8smp+fQx+fSM3uSx+eTRfemphdQxfetmFFYfU1gzrVA7rVg3rVg3tVR7+JpWLK/pXv3UvrqjO9ae3JM+oy97Yk/mhHz21HzDSfvSx2xfO7PTOjmfPqZz7bTuNcf21c3Ip2fk01M610zvWz/Dq5uWX3dMvu64fGp6V+3U7tVH51dPL649tlB/bDE5vVQ/rbh2WmHdtGLtMaW66YX6yV1rZvTVnVhMHdNdd2x3ckY+fXzBOq4vPT1ff3S+7uhC3fRS3fRS8phSenpfamo+Oa2QOslzP1PIfHbnmv9oeeecNc9+cen945+5S7vhD+alv44+PN9Mro/tbh/b1z1p//7Kl1+sTq05UnSe1LV7xrKlkdNPi59ykjlurKLosXFTB596tnbUjOhvZ41t3jwC0AgRQiVD96AJRIEYU1z4VZJqAqr0/ErPHxTIIUIO6umLtrVH1qfjz7xU+ds/Vpx7rnHLdcqTDwx+68Wpb7909tpVx764tPqXv5n1xDMdpXBHlT21uDysQT5EwB6xB5ZMRMRE/1AHN+z2gRH4IvAEM4ipJLySKF0598rz/nTe2va1TUFTEzfagWXLdAYZF5k0WxYcmzMW59LckEZjCg31cOth1SK1HnW1qG9G6+r2dRNOPOraJ67bgR0NsNK8yqI1GWlnRWNWNGRE1qGMzW4KdhJWeFlPw04hXYu6OtQlkUxyMo20A9ulVBOlWzndHNRng7pG2Fl2XHYccm2ZcTjjcsaWjivtLLlZdl1OWzJpyVSGXIsci10L2XrYdbCSsNZR7Xqq7feOTKaQTCGZDgUc2XLIdqXrkJtmux5WLVt1lHY4m0VjKkg5lN6AxlY0bECuEZlmNGZFppEbdmBrKxob/fRG4W7kXCNyTWhsRINDjkVpF84GbNiE1gaRbRSN7dj27PvP/erqC59c/JRgCYADlB3UPoWTvxmfPDgZiAFQCYJy4wQAEe3Yseuee+772te+ceaZn/n+98998cWXOzo6B5DmY52S8jf2bweV2yRcroQzICWEB+GDRCBJMKQE+wCXmF9yc9Ovurb6iaem5vsqAz9UQTcANYDmISoRIxhlzeAP4UQrt09CRolUqajB00BldVaWof6KTjIiZMwTkUDoQupCmqIUFQVDlBQpFPrYChT2+5enkqdLPypFRIhoIPW+UqTkx4WM+TIhKCYoJmREBKbwTOGZQRAloYmiSkWVPZV8jYQqpSGFToFKgSo91fd0KVQOFOrTqKiRr4UP84ox4cdJGp6IlGQskFEpdSkVKRWSCkuNpUGBERQT0htMcmjRH9nZN353R7XVZCx5O/qHKyI/+JH20CPm2++OashN2Ld7WPehymJ+GHgUY3CxGJfFwfDH79s+bMEC/bOfj55yijlhgqJFo6MnDTrlbHX6ycr5vxidyg4HFMkal7UjFQq95UkhoYL1UDO9/9OJATUeje7sm7J934mNrcemUkPef1N/6VFj/s2RC/5P/BcXxB5cqFx94+Bv/J+la1YXCgXfL0jhkSj30TyQBy/gAokSpAh35z8iztJvZ1IWTCfJQpIE+RD1TakfXfrjK+ZduUm2NYnGjHQdsl22LE5bnHbgpOGmkTl8JeEm4SZhr0ddPeo3Y+vK1vXjpk244bFr27HR5TUZrMuiPgMnww0ZbshwzkXWRtaCm4YTAkk9p1JIJbkujZSNVBr1FlIuW0l/nSXWNyDtymTKrwsv0C4y9V7K9p1GbrSFbft2E+UaRMYJ0o5MZ9jJcbber68T9TZcC04dkvVI1qG+Hslarq3negvpFFIWUjbSNiwXTgZuBpksZzPI2LAt2DbcNLsp6WS5oRnNjp+u7Vm1vvuDNR3LU/l1Gd/J+hnXy2TyrttrN5aclsDdIBsahJvsq7cDO8vZHHIpP7W2d22ykGwIGnJBwya0Ofvd3938+x/95sedfZ0AWH44hfNp/I345MFJucjVPwcuJQlRzleKxdIbb7z1ta994/gZJx099ZjJk6eddOKpJxw/88JfXbxy5ZpSKXRu/Uia8l+Fk7DCFV4dmMABIfAgPBCF7XmSTD6AzZ09X551TeVNtxzZtnkUseYHSv8QsNZPLtFkSMweqHQFKoLQ5zbkaauQGhd1KhgclAe2DuMC6ISIhEkwKaQFl63RB4a6Pj52/OH8MeuESD85LSqRkNADKIL1cMQ4gCYRB2ISSpHUMhH9MAJCOMQcvp/gwzk05WMPG7iToIl+Ms1HH6MGskKUxiAY09OdsJuMl183r5+jzJ6rPP288sZbFavX1GzZNrSrayzLURwMFl61pAqJBCECaKCh4HGbtxiXX6ec/nllxozYiSdEjxinDhqtHzFJGTFG+T/njKmtHw4o0o+yH4VUSSgUsuJ5QI1dJVZFWXDTBBKMap8mSEwRNDrfM7x737C9Wwa1pIesfif27pvKW39W7n9IOfuLR591xsWXXvrSK0td2zp44GC4R2RZOjAAiVCRhfunh//blyAmBiPwfCkkAMEEoEje7Adu/dm1v1hqv7oZW1q4OcMZhy2bk2mus5F0YFtw03AtODbSNtI2bBuuzVmbcynYNuwd2Ll+Y2rSSVNuffr63diQpTVZWdcAx4aVLi87XKn+GzZsG7bFaZvSDltZ2BlOW6LekcmcdGwO5d8z9WTXcdqCa8FJkeWQ04TGJmp0fbtBZrLCTQcpV9qNnLPJSslUmlIOLJtTKapNoT6FOgdWiuuSXOfASqE+BC0Llg3HYddh16WMy45NKYvqHEpnKOMEbtbPtaHt2dST51zzjS9efNbZF535vevPeblx8W4++Lyz5Iezf3bv2/MfeO/Bd7e9s5PbFznPfveG78x9bY5VSG3BlrlvzfnWDd+c/drsFxoWpfKpzWhb3vreuX/8/pe/9+VV9asCIcpzN59mJ38vPnlwgg/rVOXb4Q0iTqfts8/+oqIo48Ye+atfXHzLzbeff95PFUWpqhzyrW9++4033vJ9PyxwfawP/zdfbGAauf+wWYYT4UF6IZ1MEoQEU6fnPfjB2hEX/W7Q0lcnCJEgMogUCQNQBemSzVDpO+B+nY8BOBHKh2Nb0MAmAoNKBnsGpDbgeQ6oBIM4RjJOMi4pJjkS8u/6l04hUwARglFW8SYVpEFEOIiTiLLUITTpx6VfKYJYIAwpVBIasSZYDygmKSHJ9KUhYQAaSGFSSKpMBqAGrEo2CIaAIULVJ6gElWD05wFl/kvoiCRhMkwK1RipAqgJJe+DYkV7y5A/L65+4C7lttuV++cNeWDeiJefHZSpryx0VgPVQAWokvxEUKwQooIQEdAJiiBF0jBgTCqnnHOBetT0kV/9yqAzTtarq+JHHDnu1M+MPP5E46QTRi1+cRQ4wkEFF+NUNMjXOPTdkioolGJXJKuC+wmM0BmqL+OS4lIavlcJqgZXQQ4BBjFX7N4/2naPfHiBcuz0s88/f8Gzzy98eOEtt97881/9ct7CB1bWrWrfvuVje8cHB/9IuYsBhhRSChn6BArIzQe2ffui71654NrW0qYmaslRLousDSvFdQ6SWU5blLTYdZBxkHZR76LORcplx6WcS40usi7Z27A1uSk95aQpNz957W5szHF9VloZdi2kU0imUJ9CKoV0SIQMgcQmxyU3w64r7SzZDeRkAisj0o3SyUrHZqueU0l2knDXI13HVhK2BdeGa5OTFZkGmc1RJkOOIy2XHYedJNc7sDNsZZHOcMqmOgdJF2mXkw7XO0jaSFpIppFMI5WGlYZjwbHgOOQ6bNtc71BtllI5yjRSU7PYsCS79Lf3XXTeTd+Z9dgllz782y//7t8unve75J6GO998eML/mjF78d3fv/GChWse24f9d71+x/DPDPvSb/7tg90rdmPXz+/9ac1nq34499yH1j5oF9NbsfmxDx794eU/+PoFX7/osov3HtwP9KeZn8LJ34xPHpwc1vz4yP3btm3/5S8vrKioOu64Gddde+Oqleu3bd354qIl06fNmDTx6M999uwLL7x4+fIVh6NISDr5O70T/hBRBFiCmAVYEMsAFITUZ6JQ8SKza89nr77+iIcfOXLL1kFCRphjBCNAlGAEpIdJQGgcwXQYnIh+DyD0wwkMsMZCY1+D0JiUMnE8tH1gk6XJMkLSJGkwq+VFKpPGHArdG0zah68iVQgTIsrC4ECDUNjXRMkUXpSlCVIoUJh1QJNSFVIPtSSZy/8CS5WlAUQQephwBIgQFB+6hNmvMKYT1DDxIiiCQ00unRFhVEoeyhgFjCgUa9q2xN//wFj6kvLik8oDt6t33pp47rmKutoJB3YdVTo0UvZVcKCxVMEKSVWWTPIjRGb/aLUGVpiGA+PeW6PO/Kw2YeKoL589+t/PrBg7IjFm3PjPfG7Eiccbk48ctvDBsdKvBsWoaMq+CAsDpJFQSWrMWj/LJ6x06cyaJJ1Yk6SI8Lc9IPBMBiEmMURgGslT9u0adOftn7/uxqff/PP7y1fMvX3ON7799T9e9cd5C+9/5sknnn3k8ScWPlG/vq59a3tXvucf2+hl6jsTE0nJkoHuoGfR8pd/cvXPn1773HbszMicQ04Grgs7jaSLdJYti+oddjLkZtjKcDLLqSylM2RnpOvKrAPLkrVt2JDaWj/lxCnXPXr1Nmx04djIptm1YNmot1FvhyUmtjLsZCiToYwrM67I5qjBlZmczGZFxg2cnMw2cYMlLJusNNUnZdKCk4RVx+l62Ek4SXbqZKpepDLIucja7DhwbNj1HPpZ2Rm2G8luJCcrrRzZOXZcmcrIdIZtB2m3Pyuy4drI2HBtuA5nHTihpGMWaVc6Ddy8Cdt+P/+P37/ueyva39qDrfux/dWWxXe/de/qPfVzl80/7rtnPZ1c9sVff+PO1+ZnepvmLpn7xV+ePfPck9/Y8Fqmx7nwvl9NO2fqebee+1T68QaZ3YLN89+Zd/HcX//sqp996ZwvrU2vE2GC8leyk799ATlcg2Ng7vQv3h8+/q+RFpqaml5++eVXX3112bJlK1eu7O3tBXDgwIHly5e//PLLixcvbmpqYuYDBw68//77y5Yte+WVV5YuXdra2gpg165db7755pIlS1599dUPPvjgwIEDADo7O1euXBneBrBv375333139erV+Xz+v7ljP4lw8jEM6E9N6PnnFxlGZNy4CY888lhnZ28QMEm0b9t19VU3fO0/vnnddTeef/6Prrzyas/zBspcAznK32UyhgpMAlJAMAKwYJIUKmyEX3ogXyzd/ca71RddPG7NqqMCP05sEkIWb1TCJGgf1oXKl3gFop+a+BE4CWmMKqCWOfM0kGGo/V6mZZvbcomMVAQqPBXex56ifAgnUutfav+P/X+GDxvQYgyfKz+2dGaNKcyBQg8jRZR9+0wBk6BLqBI6l02XQh2oKJAABvX1jdm7b0LaHvTWO+qzLxjXXBO79JLIEwsNJ1V56OBI4kEiqPR6K0VvnIXZ75OoAipECKghHUeBVBHoFIyScsyil/Qp0xJnf7b6czPHn/NvI04/3hg2pOqYaYnxR2gzjq6+/+7RB/YPZmnKksZ+BDISWgzKfmYP9xchwQaTSTIqKUKkM39YweufsjMkEpKHUjC21DM+61ReOuuKh5/0pPQh+kTP5u2bPli14omFj17wvfPOmnnmDdfc8Myzz76z4t219esyuezefft6e3v/2h47fCTkIxed8jwhSEhJQkIC2LJv66+u/fUdL95tdzjNaMlQ1oFrw7I4meZ6C/X9B3w7Q1aG7Cw5OXJy0s2QmyHb5bSF2jSvbUNT3fa1k0/+v+x9ZXhU1xb2eBIsuLSlftt7K9TobS/trbdYKS3FWrQtFHe34FY0uIfgFC/uEpuZYzPxBBIgRojb2Dl7rfX9OGcmA+31fj/ud7/97IcHkjAzmXNmv3uvV9YzM7bPvEVZNnLEk9NKEk+chAkSJkhok5BzgOhkkpM5nczpZIkOJUli2hQhUQSnCE4BnSJIThCSmN3JOBF5gXg78Vbi4/0zgfgE4q3EW7XqGWcju5XsduIlEJIUKVmREhUpkYlOJjqZ6GCiCKKIooiiQKKgGjNrp5Mn0YpxNrrOYQIPogPSMuju1zN6913U/y7dSpStJ28dOJa2/8ztU2mezEWHV7zS891jyZe7jOuz9NDaqGt7pm+dsfzIsm4Tv9p5PWrzxU0jV4/sNatnnwXfbo3bLPmEm5S55lzk0CVDZm2YOXbumKXrf8rJz1UXgeCr9mtUoAeBIbBeBaI6gp3UACDL8q9L7sG5HsFj3rx5L774Yr9+/fr16zdgwICrV6+Wl5efOnWqX79+vXv37tmz54QJE7Kzsy9cuNCxY8dvvvmmX79+vXr1WrZsWXZ29vHjx9u1a9etW7d+/foNHDjw559/9ng8oii2bds2MjJSZQHOnz//3HPPffDBB7du3foHi+HfHv99cEJEiqLIstZoU+XYMzNvDh48xGIJfeONN0+ePO3zaR/d0pKKQz8f+6JLtzlz5k+dOnXevPmFhYXq1Qoef893QkTaThEVkhnJoKVp1O4mGCIRnU3gnhk2Nnxn9ONFBc2IzEhGoBBGgVwII4LfAK8u67JBO5fUYom2zAW88f6sXT2RgcBEsgkVg9/KGMAJPSl68urJpSfPg7AUsNxDbVQeaWWxALmi/y26JdA3VU+gR6YHRc8UHZMNCHogPSMdI72/Va9BJrNCIVqzb6qP1Iiovo81cHsauWrqFd4zOR2mQ4csg4eafhhi3HOg2YXLzyUmPZGb26S6OpwoTD0ikGIk2QCgZ6T3L/p+OAT/r+MzkiscWXhJkWnFcsOrr7T4otNrk4Y/1rGdObxuw2eeerVH9z926RDy0nOGEcMbOBObKUooU/SghBKaZTTJGKL4EUVlsxDNCGYIwAkaA+8MakU8PZCJyMyY0edugMof3NUN12/9cO7SS+mZPu32kN2umvKSspzbOalS6tWr13ft37No6YKPPv7gr+/9NTJy9cmTJ5OSkoqLi91u969vNsZY4H4m/4Ki3nOgqE0BNQv+JeHyR998EnUl+i7ddTCngCJHvBWt8Sw2XomxQZxEdgfxIllFShCRF1GSwCExpwSSiIJANoGsAiVkUNKVm+eefu2pObvmZ1FuLIoxINpIEpFzgNUJqppWcDINThzMKTGnxJwBCOHJEeD5BRKTGJ+i2JMVzsl4EXiOeCvxCb8NJ5yd7HatksaLKDqY5GSSk0nqMUgCUYIgIPmtyZEgEGeHuAQWL2FKOt5NpdudJ3frs7B/CRXGFF/sOuWTtn1e/HxCh8OOIyt+WfPa12+dz7wxbfPcnw6uHrVszOhlo60FCcsP/jRz84w+076duWXGov0L+8/vv/naZt7FZdGttRfWDpw/cO2xNVGnor7+7utLMZe1dcB/4QK5TRRU6gi+poFdb/BGIfg4okLIr+EEEWVZVv8ZDE4zZ84cMmRIfn5+RkbGTz/9tGzZstOnT69bt27x4sVZWVkZGRlDhgw5efLk/v37e/fu7XA48vPzU1JSpk6dumnTpsOHDw8cONDpdObk5OzZs2f69OnXr1/neb5ly5Z/+ctfrFYrEZ04cSI8PPyFF15IT0//J9fhX4//SjhhjKlceoBBiYxc89prb4wbN2Ht2vVDhgxbt25jbm4eEblqPKdPn+vdu8/atRtWrVq9bNlP+fl5wRCC/0QcJGoJFwgkA8mMFEYBA4t2ixW65al7j+qGj22dnNwSmQVBryh6BmYgM6AZ0IS1xwIjyRaULSib/aX8BxZ6VYDkj9jVyHkkI2IIg1CGZghWhanIpBj8BIw+eHNNpNbBDIhqw0E9kgHJwsii1qaQ9GocOSOj2obdP/3/BfWIOkATYB1geqboEdWQSpWT1zM0asw8mpBCkMK8nhaK50m367H7RQ1FwbJxg2HEUF3kKt3hn0MPHWl5NbZVdsEjhZVPeukxosZEIUxLqzcQGYAZZBbCKAwCrxCDWCXUk9tClQ3lqvrZNw2bN+k/7xT6p+eadPiwZffPG/zpeUuLlk3+/FbD994xtv9YN2ZUg+s3HldYI0QToNEHJgUtgCFMsYBsQMVAYAIMAbQAmgA1Dyk+9CaQkZGJkRHRhMzCFBODRxk+70htOjXim2XLi1T9+INZjzUeb05BflKK4+SJo1u3bNq6bcuqVavGjRv34YcfDhky5MiRIzabrbLygVKYelYO/F29w0FhyNQblCFRTlHu8qiVoxaNPp9x4RZlS8zJk2p3t/No48EmoF0kO09WjmI5iuXIypEooFOAJBESBZR44u3ICSTcpltXM88//epT83cvuUP345gjVhYEShRJkNAmoV3SchJ5EUURJQElHiUeRQ4FOwo2EhKIiyd7HNnjyGYjuwO4FMYlK7yT8RLw/INMPqeqsFCdnIB2Ae082RHNDmMAACAASURBVDmVX0FtcijUTo0p4bRfkOxc7bRxxNnRziMvMAfnTU5mWal4+8upvQcuGnSPCpJ90h7bjuUnFnYY+emyo8tW/7L61a6vXL55cX/srojNUzsPbj9m6ei78p3YWzFDZg959t1n526Z+3Pcwe/mDtxwfoPkFgsof+2Ftd9E9N55bWfsrdhvR36zcc/m8poKImIPgkTw5XuobBVYW9QSyEPrTOBBZFlWzyjqFacHpafBzzJ37twFCxaof1+9evWcOXPi4uJ++umnr7766sqVKwUFBU6ns6CgICoqatCgQS6Xi4iKi4uHDx++dOnSM2fOTJ061efzEVFFRcW0adMWLFjgcDhee+21zz77LDIysqCg4Pz58/Xr13/hhRfU+ti/N/4r4YQoYCNEIsrOzu7UqfPrr7cVRUdhYdH27VHr129cu3bDkSPHBEGaMmVau3bvbt26fcGCRZMmTSosLKQgJ3zwx/hvjSCdsEIkK8R8qmJHdUcyIqLoGOuLk+e02vfzE+VldQl0qBgZMyKoadpqYUolMFRKPJQpoUwJYcwEoA9SZPnhBA3qDyME4MQEFCZTmEwhilo3q01nMfrRInC+qVV5+YNbDIGNNqNQmUJlMqt959VSlUzmQCFIbX0Img5NzcE3AoUyMiLqFVnPmGqOUfHSgmRRKAyoAVEDwrqVJfWT+EbRO8IjV5o3bzSvWNZ88fxmJ4/VTU1uWF3zKFFLooZuCvdRXYXMDA2M9EzLKDMxxeyDOjLVYxQm+7l3fzaLjtBAnjCsaKVUNeU549Kluh49dc89Z3r/nYa9v6776sv6ps0tb7xp+fgj/Ref63r3arz/4B+8SkukEIV0XjQwNBOEoNesibBlC7AwxX9eQX+KWhCcGBEtDEMYGphsBDmESMewgUwvu3x1t25rPWn88Zupbqb4zUgEMvrkh5QdeOfObavVumfPnvHjx0+ZMiUyMnL58uWzZ88eMWLE+vXrOY4L1K+Dbm9kak4UEiEwlIno7LVz73b6a/SF6HRXRhplODCRJ8FONjtaebIJxAnE2cGWALE2irFRjI0SbMRz5BAwSYAkAR08SVYUrMDfolvxt6//4fVn5u9cfIcK7czJMQcPokC8+jgCcQLZeRJUukKNlbQRZyV7AtnjyRZHCXGUEEvxsRSXQAkC2RKBS2S8g/ES8ALxPPEC8QLyIvIS8g7kHaBOTgK7pCEfb9cUzJqO+aFpI5tNzYahBE4jdTRqxwY2ER2JmGb3JEpyajrdXv5LZPepPSdvm3JA2H8q/dScPREdhnfYennrymPLnv/0qevZZ9NKE3qP7fjyp89EHlhZTmV3a+70HduvxQstV+5amVKSMmHVxK/Gddt4adMvSb98Pa1b53GdruVclUqkxTsWT1w0yZ7EERE8SHho50j/Jfs1zAQOLgGQAP8IPMhvrjlutztQClPHtGnT3nnnnZ9++mnRokVjx449efKk2+12Op1z586dNm3a5MmTt2zZUlBQcOzYsY4dO0ZERCxfvnz+/PlLliyJj4//5Zdfxo8fH7jNZs+e/f3330uS1L59+23bto0ZM2b//v3nzp1r2LDhyy+//L8FJ2psY/AbvWLFildeeXXq1GlFRSXqV/Ly8rdu3T59+swxY8a1bfvnjh0779q1Z8qUqVOnTlUprKBH+8eVrqBGeEjIFEIPkZfUvDBCoHseX8/VG3QjxrbJut3C6zOCoiOmRsb7aQnwF7UUI8mhIIcpqi4LzP5W14EalLpSq5SG6n/UExoQzAghDLXetKjGC8t6UgyIKiXgP16gnlD7k2qPJgZAFSHMjEIUClHIrJCR+eFEeQBOjIwsaoEO/OCk0uygGGSvTlGMRGZQTLKnMcEjBI94Pc1KixumJYdeuWD65Yhu51bdvJnGhXNCj/zcNCX5mfLSp901rdw14W53mCyHMLQwDEE0KEyvoElttYF+DkNBi49CfBTmo5AH4USPaEYlXHa/RPjEoaO6Tzqau3R/fMz4R6ZOMnTtpHu0hbH1Y8179Hpp7tz6332ne/XVpnPmPVdS2dIDYV7tVzMimNFnRI+efAZSguHEiOpJCHWBoGZEEzIzMDMyI8gGUPSIOkYhjFojtkpPabB4fo/ZM+9UV6LWfIQYQ49XYYhA4PW5Fdn90MGltLSU5/mff/550qRJH3300ZAhQzZs2BAdHX3w4MGzZ8/yPJ+TkxNQtAcGI8XldW+I3vDmx29eSr6Yi7nJSrIEDoF4O9msGG9TvSDI8cBzYOPIypGVIzuHvICiiJKIokCCQDxHvJXZb1KGWJDw/Jt/WH5weREVS+BwkpMDjkeV9BbUyZGoTrsGJ7yN7DayW8mmCsCsFG+lOBtZObILyAsoqJMnQSBBQt7B+ETGJzE+WdFmksI5gXMgJwInEG8nMYHEBA1OBHXa/FM9nfBk58kmkE1E/ySboJ6cQBIVMZElpmIqX8PN2Rvx+cQuE7ZOnrB12pdTe45cMy7mXvzO2B3dJn2eUHipkFJHL+3bf3K3uMzrt8pu7TwW9UHXD1v98ZF5kfPvs+JT3JleE78dsWLUxK0Tu0z8fNbumbcoM82Vdibp7Ncjum/Yu5GpXFZgWQCQZTn4SPGbbMrfH4qilJSU3LlzJyMjw2q1HjlyZNu2bdHR0fHx8RUVFYEnIqIpU6a89NJLI0aMGDt2bFRUVGlpaWFhYXFxcUlJycmTJ+fPn//ZZ58dOnTowIEDH3/88ZAhQ8aOHbtw4UJJkhRFOXjw4Pjx4wMc+5w5c0aNGiUIwmeffeZwOHbs2DFjxoxZs2Y1adKkTZs2/1twwpiiKD4A7UiRkZH+4YcfdujQQRCEqqoqNf/R7XZ7vd4LFy5+8slnr7/+5saNm9esWTdp0uRTp079+jL/Q0SphRNV34Xk1cL+QPUW7IrnXliwtP6+/X+oqanvY0ZEvdrIBAMsd4B7Z0ZkoYyFKRCmYIi6ivmxRDWR+LtKQRCVwozkMZHHhMxvWJF15NGRW0+yAdAYwAMgP0UPfuJd4+2NCCZAk9+tYgItkt0EtdPo35WbVMqHgUltgoukRzQAM4I7BH0mYiaCMGL1mLt51f2n76Q+zV1rcPKwfl2kedoUy7w55r276iTyDYvym1dXtHC7wqurwz3eZogNkBmZT6/2OUGmJzCpGjbQ1G5GQhOSUSGTj0Llh+HEAGRRqKkHXvfC05GbdM+/Fv7lN+8tWd4qYladkUNC337D8GTrlv36/XnpsiYTJuvefrvJuHF/yLj9SIVcz0cWQBOqjaKYXotlBgtgQChhAgq6WGAgMCEzITP6E9UMhDoAvQ9DgOqi8gi4Guzc3Lpz51MZmRWI6k4Sahl0RELU8uxrG2kFNqqyLJeVlWVkZJw+fXrx4sUDBgzo3bv3rFmzdu/efe3atcTExOzs7OLSksrqKoaMiBIzkiKWRayIXpFY4sxUMiWPJCqCgBxPdhslcGTjiZNIdKJDQqeKHyKKIggScBLaJLSKZBXJypNVIu4WpFxIPP7Uy4+PXzkmoyYpmSQHchLyAkocOTlycCQ9OFVcEbSyFXEC2VUmRiQrR3Y78TYSbCTaNcuLKKDoAEEFkhSFT5X5VJlPVfhkhU9kvBO0QwxHgo0km0bD1P53dQqkEvKCqJ5ywD/R7iROBBvH4kSMd6LVCQkpJDkV4eTtUysvrV96bt2hjHM2d3IqZV0vunEocZ/kis8iMTb3zDnHsYvC2Y171n8z+Juvvu32UaePB40ecuzyCWdeUsyt+E3nti4/vuJoylGHLKVj2m24nVST1HviN5OWTymovgf02wvFPwwmBwCfz1dTU1NaWnrv3r2srCxJkmJiYmJjY0+dOrVjx47IyMiZM2d27dr1T3/6U/fu3Y8ePVpWVhYoiBFRRETE+PHjfT6fyqwgYlxc3Pbt22NiYioqKu7duzds2LBNmzYtW7asT58+2dnZsiyr1S0A2Lt37+DBg7OyskpLS+12e0RExN69e3meb9eunc1mq66uXrFixRtvvFG3bt3nn38+LS3tn1+NHxr/fXCCCP5oevJ43BMnTmjWrNnEiROrqqq8Xm9lZaXH4/F6vUSUmZk5der07t177tq155NPPps4cZJaUqSgT3WATPt7T6hFrEAgYkXRuiMxheiuzLouXFpn7oI/5Oc1k2WT22dmYETQqVLXX7HiRgSVn9fOGX4OXF3cjdrxopaZNyAZUTGRy0BuvUaxMJV415FHT8zIyCyrcIImCKDIb0w1FsyEYCDQqwCDYMRgnRjoCfVIJsBQxkIZMwHqiIxERsaMPndD8jYidz3ZVcdd3aimomlhjiXusmXLypBxPxqnTQjds/uxq1efcDgey81p6XU3IaoLisXjCVMUs08JBbQQ6lDREVObtGinKMZ0iqJjmmBaD2gArfWIWS2vaYoAMgCFMGrhoefvFDZftd7Qu3+9AT+Ev/e+5dteb+zd+cKP39d5+YVnhwxp2KGjqeuXhj59G0yf+dSV2KdqlPpAJsYMoKitZQKlRSOSGcjCKISRCeFXcKK9VzpVKg1gILIghREZFHcj8jySIrZcsuSHvfuTSsuQiAEwYICgKKCAqvdTo681OPn1bQYA1dXVBQUFqampHMddvHhx7969c+bM6dGjR9++fTds2njp2tWMrEwAiD4Y/eXAry4lXrrjy86m7HRKTUKHRIJ2OiErR7xAIg+8XRYElihCogSSBLyINgnjRYoTKUEgK0fWJHIklN6YsnJ8eKsGTV5osuzEgkxKFuUEETgRNQ0VjyqEBIBE5EkQ1PqV1iKXF5F3AOcEXkSe8xesbAE4IVFEwQl8oh9RkhU+mfGJjHcArwrAOOI5ElR7yq/5dg0Rg6bK0ksgiiiIZBPJJqGVxxtW5YoAsSImOElwUFJcDX+pzGqTUxPpppNSHMyZxBxpTLoJSY4y+65zO4ZMHjRgRP/te7bHWGMvXbsya97s7n17zl4570ryNXshn1SVlAHpyZgkesUkb1KqnLrhzIbxKyaejTurXTUGD1W0Hrq4gbVFURSv11taWpqenh4fHx8bG7tjx47Zs2f37NnzT3/6U6dOnWbMmLFt27adO3cePnw4ISGB53lRFDMzM8vKygKNNtRHnj9//owZM4JvnqKioiVLlnz33Xe//PLL/v37P//88wMHDuzdu3fo0KElJSXBL2bPnj2ffvrpmjVrtm3b1q9fv1mzZlVWVkqS9NFHH9ntdiK6dOlSx44dGzZs+Oqrr2ZmZv5rK3LQ+O+DEyJSjwqMKTEx19u2fb1Ro4aDBw9KSIjzeNwej6e6ulrltQ4ePDhw4HfLly9fsWLljz/+eObMGSIKSCboAY3m338uBVVTbMAej0TIiJRK8EU7Hc/Oml0nes8zXl8DBqGMmRjqGdNj0MqliYVQR2ggNAWob7/RXaXHQxiZNCzRZLtGQDOACRUj+fSkqGV9AzEDeQzk1pOsJ1SLVxZGJkADMr+7nv1a72sgVKdeK+loQKLXOBjZQIrK5BsIzaiYUVHd7EakUIU19HmfUnxPeavD7+WbecGybr15+FBd5ErdoQNhZ042sdma3s1pVVnzqILNAcMBQ4CZmGxWFBNjRgADQ9U9Y1Tt6Mwv1UU0ABgRjCTr0KNjPj2AicjIVEmCqoH2GYjpEU1ILXzYNN5uHjlK/9Xn9WZPeXH5gicWzGn9449NXny5bptXXpg66elVS5uu+sk8eLCpfeemq9Y/61bqExmQ6VEJEFHBZJUZ1AOK1hUyUO9SyXm1AqYnVN0qRgUtDIxMqYe+p90VT1w633rsqP2i5CUChSEwRAZqZ1BCJECq3bjgr8ZDt5rL5crNzbXb7ceOHdu9e3f07l1rNqyfMmPqmIlj3+vw3jud3zkaeyytIuU23b5FmSmU5CRJ0IyHdp5EkRw8SHZF5CCJo0SeJJ44jhJ4iuconiMrRzYr2FIo/WLOtQ79uxoahOp0ulErhhXQnVSQnIz30++8gBxPHEe8yn7byc6RXes3VYsogoSiA0QJBPEBEAqcMAQeNfokMAXkeaxl6XmNrbGL6kRO1F6DoE6BameAtOdJtCPHIS8Sz5NVAJuAdg7tduQFSnRQqpPSHZRila28bE1B5y3KzKG7ZxMvfPldty7ffr5q++pj545mZGeWV1WUlpdzvBi1Z9f42RO7Dfp66e6fhFIpi7KTMSlZSXTIjlRItZbYugz6YsjYH7XrBH/TWlBTU5OVlWW1Ws+cObNjx46ZM2d26dKla9euERERK1asiIqKioqKio6O3rVr19atW48fP261Wm/evHn37t3i4uKH/NTBnDwRXb169cKFC9rz+5VgKSkpO3bs2Lhx47p1644eParuS06cOFFeXh58d0mSFBkZuXv37j179uzbty85OZmI8vLyoqKi8vLyiKi0tPT06dNLly7dtGlTaWnpP1x//9b4feHkP/eMPmA8xYeNqBhUicZjx4506dL5r399Z9q0KatWrZg6ddL69Wuzs7O9Xi9j7Pbt27NmzerT59t9+/YNHTp027ZtZWVlAWEGaYiCqigcEX/j2WqflGk98NTu72rcAlOIMF+u/nrKhObz5zyZkdHMK4cBhSGZGekY0yMYKIjafchTEhChYi2chDI0IQtYGvWEJoAQUEyo6P2Nzf1w4jVoFhMyMwpVyMwCNnv82/PXyuDaHlsGzeGBBiATgpl8FvSGEAsjCidqRBReVNrUamuyarV5RaRuzyHLyvUtZ81tcfJMvbv54USNieoThTAKQbIgGRWmUxQTgJlIB6BHlYZBPZKRkUGFExVTSS3QyUbyGtCrA1kVj/mLfkxPPj15DOTVEzMStWRQ79hRXddOuo/+XGfp1Lftl55as1rXtp0uNNzY6vEmPwx42X7tWSHG0q+frm7D8MEjn672hCCoZS4dQrAeWq9httZ3MCARDsi6/GLlWpWEUUGzDCFIdYA9hvITmamGmdP67YhKu19MAAiyqs0A0OxIqmQkoAoNyBEDx+LfVAqpIycvNzYubueu6L6D+rb9sO03I76Zs3H2+FXjhi8fuuDwvN2OnReKziWSI5My0yk9iZKdlOigJAETOUxKpIxkSpfIwZGNowQ7JdjIaiNbAtrT6c7x5AvPvPqSzmLS6XTjl40voLwkWUwCwRFUFvP70hPU/6660zmy24njiBNIEEkUUZRQlDR7iuQASSCRJ9FOoo1EKwkJfq9J4E8rcVa/jNhGHE82kawSJUiYIFKCpLEjtbgiBPJdSOD81TA7iTYUbSjZSeCIF8lhR95GIkdOOzrsIAkkScTzSmwiJNykxOu5VxZFLR0zb3qPAQMXrlyWlpNRWlNSVFZ8v7j43r37VRWu8sqq89cvTJo/efSC0T1G9ZwbPdfhkXIpJ4PS0zHtLt0dOmdo/xH9K1y1fEZJSUlubm5SUtKVK1d+/vnnWbNmTZs2bdWqVZs2bdqwYcP69esjIyMXLVo0YsSISZMm7du37+LFixzHZWVllZWV/b0V0D8eoutdLpfb7Q6m9NWfd7lckiQlJSWp/3S73dXV1arwNaAC8Hg89+/fz8vLy83NDTyRz+erqKgIxE0xxioqKv6OQeqfGf85nARWYdB6mz6IBxA46v/W/wRS843U4ZdQqQ1EsLbDHRAxbcUnANnhcKxbt+aTTz5u2bLFxx9/GBW1PSbm+tKlS378cfD27duvXLnC8/yGDRtGjBixaNGihQsXjhgx4uTJk2VlpS6XS71QiAhM3UgqjPnU4HkMevbaV6S9UqZeQQw0jgdQAM7fufV4r+4NNq59XvE2AMWIaNTYCDQwCJZaBRs7NNWQnz8PiHdDGJq0IBAwEBoJTMDMqBjIXzfT4AQMJBtIVjO+jIjqztpPz9SulbVBW/6Cmx7RRGRCMjJUqftAZytVl2wiDGFYj8mN0dOS5Oayq+H9wkYOR/0Ll3QnTuq2bNUPHmKJWBByObZpdsFLld4/VstNvRCCWo+W2qfWBMqBjC80qsldQHqGBtXzoZBFJhOiDmUdufXkNRBT7egGJCOgiZgefTryGshnJFlPipmgleKtt3RBg+5dmk0cph81oMHkUYaB3zefMLPxJ1+YWzzRsHv38NmTG6+Y13zUyPqv/6XukNGtCgrDmGIhMKKiQ6ZHUDvUG/0qapVP0oqNAYdjkFRaQ1wgAyMzkgXQgmQBaICsRXVVgwuXWo4Zt/vaNSBS1NR6IFDUHMjaOx8wGDZqwSO46Krea7/GlZ/WLPn6+6+jz+9YfXRF71m93vvx3R5zvh6zdeSk3RNmH5m96vKq/SkHLt6/mOCyJlPKbbqTQbeu3btxteBaopKUTmmJ5BCIs1JCAiVYyZ5FOQdtx+s0aqDT6XQ63dgl4+9SLuexi8hJZNMWdD+icJTAaUBi48huQ7Unrib8FZAXgJdQcILgBEFivAC8iihW1Oj0BOStyNtISEDORgJHoo14K3I24jiyC6Q9lwpjElr9cGIX0a7W1vjaspgacS/4pQGCjQRVkWwFzoYCRxJPDp5EO3Ei2ZxoS2Hc6dSjQ2f/2K7zu7N/WpJxO79GgYLSwtzCnOKSoqKikoK8wsL8kuKistLysnvlhadiTnXq0alzv04rD608Khx1lEnp7tSkCue6Y2vHzB2zMWrjqbOnDh0+dPjI4QMHDuzfv2/Xrl3Lly+bNHHip5980rlzp1mzZkVHR589e9Zms92+fdvtdv+D1dO/jQhACD1YO/n1z/8dVdhDHLDydzo+PfiYf/8H/vnxn8KJdpzXsETx51v5iUciGUkBCjQi0WoAquKOSEbygbrzVykJL5GXSEECGciL5FG/hCqcUHlZ8emTx7t2/eLxx1u3b99+zJgxnTt3/uKLLxYuXHj69OnTp08vWbJkzJgxo0eP7tKly7Bhw9atW9e/f//o6Oi0tLScnLsV5aVqHyIiAKYgyEgyoFcN6wNUGx8piKCCFzKtZQUiMk21ScRI7WKUU1Y2eMuWeitW1HeILcAXQrK6fdYDmdUG6Az1frHWQ1ZBlVXWThWg6YDNgGZQLXVa4d6EzKgVo4LPFuivX0GgYPWA3Q/VLT/pEHUAfiABHSgmpoQRhTIMkZlFBpOiGfp0RHoEC1EdgnBiTX01rYrzn8nNejRRCDl53DhvjmXEMPOK5eZTp8KTkpoXlTX1sEY+aiJTQ5lCWLDh/5+d6jsQJpMFUE+Kjrw6UlTmxghkAgxhShj6jODWo9dIYAQwgBJGSrPy++Zh3z37zVd/3rLONLBf6MefmPv90G7PkTY/jA5/5S8vj53YoP0Hlg7vPT9r5hPT5ugiFtYTpCYedx30JwiAzwAeMykhyIyKbGRgRjIjmfxyhkAF0m/klHVaGIEWTqxK0QyIBkb1gFrfuW8aPmrUzu13FZ+PfEQ+YogyoXZQeeBjEvR5efiD9NuTyIPV3/zQu8uAzum+5ERFjK+OvVh8fk/S7gUn5n8zv9fLPV96uWebb+f3WXB4/vqr6/ZKe2LvXecKrfO2RYxdOnr35V1CKZ+BGSmUwpEtnuKsaL1DOUfsx+s2qqfT6fQG/dgFE+5QnoCSlaw82STVUa+t5na1RMaRXSCeR87KEkQURBLsaLeDnQOOB04kXgC7gziB2TjFKpIgkmAHjkdBINEGnB0EAR1WZueZ4ECHgLyd2Xi0ScSJGquvPZ2IdoG4AEnz0FRxJQhgHp524u2aEYdzkJioiHxFwrilo5o81njgsAFnzp/Lz7tfWVVTVlF2v7jw/v37ZSXlRYUl9wtKSu+XlRaXlpWV3S8tSstKizoQNXDUgAFj+q/ZE3nw0r6oU1sXb1v41cCv2rz1ynsf//WFV14c8F3/JYsX7ty54/Lli9aEuKQkZ3FRUXV1tcftkX1ycC+l/6nxu8OJUrulx9r2prUlKjVrGxTGZLWroozkZehTFECZyEtYQ+hBVHwMXEguohogNxIR1ZQXTZ8w6rmnnvhz2zfmzJkTExPrdDrPnTs3e/bsN9/886effrpr167z58+vW7euTZs2H3zwwZYtW1avXj1u3Li4uLj79+9nZqQXaGEJqL500qpXsmooIfIB+gB9iP67AYnJBIwYA1lW0F+/UPNiLzqcj3/2aZ1d0S183rqk6MGjR8VIpFc0K6IuSLXlDy9Rhb9kArW6VQsnmkP7QTjxYwk8yOpr0VVGP5Ee4Eh0BDoAgya9BR0wPYBRjXFksk7xGVTlq0+uxzBUYRYFQpFCGYXKUM8rh7s9TVzVLWqqGufesZw9FbpiqWVehH71irqHDz4Ze+Op5OQnCgtbK0pTojAiI5BB+XeAJJguCpPJAqAnWUeyLmDYBDIDWpg3BNxm8ppUwbSiWBTWlPnqJIm6CaPCPvuo6bBhf1i7/p3DJ56M3tt40LC6z7YxvfTWM6MnvL9tXZuNK5qNHBLa6xvd+EmWw0dbFpU0UJgRUAeKAZQQhFBkRsVjZooZ0AhoBNL7yOg3zPuPa8wf9izrSfHL5IK2BUhmoFYlnkY7d7+1aum+RN5HoMIJczPwgtZB69+GEyJA2eqMHb9gzLL9izIoOZWc6ZTiJEesJ/Zq6ZVzOWf2Cfs2Xt60/PjycRvHfT6x0+t9Xvls2EcTV4/95NsPmj3f9E/t/jhl+eQbd6+nUIqDRI6sAtnv0t1DCYfrNqmr0+nCWzaavW5BBt6yE5dACTxxEooSCJLGltuFIAuhnWx2tGlsPAkiCQJJEjp44OwsQQLegTwPVh45iUSJRJEEDjgeBBElkSQBRZtstctWEXkROYk4EWwC/k3w+Jdm7StUFdJgd6KUielx+TcGT//umTZPDRr2fd8+fZcvXpaanFpVVVlZWV5cXFxeWl5WUlFRWlldVl1RXF5aWFJeVlHjcuXfy4uzxSxdvfjd9u+817nd8GmD1+5e3XdYn3c+fTf6wK44W3xaWlpu7t17hQXl5aVerzsgNP2tFfJ/KDfyP4cTjXL0F7tq25kiaTptVZUfONwTMkKGByZE8wAAIABJREFUoAAqCmM+BRQkBQBARnQT1hC4Sf0WkpeomhEjKi0tWTo/4s8vP9fjy8/37d2TkpKan59fUFBQXFwsiuKKFSt69erVrVu3QYMGde/evV+/focPH961a5caUHPz5s2CgoLTp08e2L/vzu3bwa8fmFapY0xGVBj4GPMQyYAyog9JBlAQAQFBAQICH6JPJqL8muqZJ0/UHfJDc1tsSyITKjrFYyAwExkY6UAjwx/kKtTDBBq1swiZwW8WUc0lBEZk6jQQGMmvvMIHEQW100wIwxAFLQxNoGY1qtJbNCDqmaIDWY/MiGAExQiKBZhZVQcA6GUWRmRkPoPirU/YguHjHvaCF1vdygk7fjp0eaRxyTLd1ijdzl2hp880ksTGhYUtvXIrH2sB0BgxjECNmzQiGGsJmH8NTlRMNWvqAzW7rJalMCKaUDahxwBeA4KByARQ38dal1WE/nxI1/Fzw7sf/GF55JeJ6e0zs1tE79R99YXuiWd0j/7B0uWrt4/v65ol/fX80SbDBuneezd08tRncgubq21mCAwMjD40MjSAYmSKCZgBwABgBP85spYs0QDbqFYgNeXbA7+FUaHmNcqLGZnhk8aM3blZJiJSCAkURIYEga1LAEX+FkWnfTgeghMZPMvWL5mybMKFm2eSUXIQz6NdQN5JjjRKzaKsO3QngzJt5dYTqcfXXVozY8/UiVvHDV857PHXW6u1rCatmnQY0H7rjU0J7utO4p0kZlDGnph9j774hM6ge6Xd68t3RdpL7YkkiWQX/FS8Rpv7LY08cXa0cWiXSFTNiQLwEogSOgUmiijyYBeBSyKHyHibz+pAp8DUOphDYCKvCE5yCiBwCsczuwCcg0QnSSJwvy+ccP6iHI9cIjkyKT0m5/rQiMHvdvjLpu0bFsxbMHjAoGE/Dtm1a2dRcaHLVVNVVVlVVVVZXllWVFpWVFJRUl5WWlZeVu5213h8rrSs1C27Ng+fNPS9Tu8Mnzxk3oq50+ZOi+Pi/4lV8ddX8n9i/OdwoiFKbYx7EJxo3wBSWG2rRKrFHgXU7G31oZAhegldxFwEXmCKwpgM6AUioqSkpDYvPNe9a8cbVy86HNLq1ZGLFi2SJCknJ6ewsLC8vPzMmTMfffSRTqd7/fXX9+zZU1hYuGbNmm7dukmSlJeXd/v27VOnflm2dPHsWbOmT5956tSZ+4XFwb8IY4AIgAqAl8hH5EP0EHmQPAAeADVDiZgb0OMjogvpqa/Om/3oicOty+7VR0WHsg4UA5EZ1XOJquVVHmS/UU9gJDD7Uz30fslQoH6l8eHE1G+ZAE0QOIIwv5tPY4/DFKrjozCZQjTHCeoRjAyMgHpgOpANqpsSFDOwUIAQRBNpe/8QUOoS1CWoC95GBfnNL119YvWm+qs361ZvqbNodaONOxvE2BvcK2qoQDhRXaQQmZkVMAEYAfWo+jF9ZvKZUTb4X9i/gSh6TRj9AOuj08BV0ZNsAFmPoGfMorBHgF4qKKk/Y17Drr1bjJv59OrNbddsfvynZWFrlz99MKp5nz4Nnn/lD+MnNYtc/NKmxW9sXPLknCmhXTqE9B/4evrtp2tYuIcsCpkVMsmoU1Q1BKg0lR6ZsVbzpr02Y7AjB9CgXYWgqiOSRaHmXuWVirK6K5e0j1zG3y9US1z+bm4ED55O/sHa8qtFqMZb1euHHmMWjkqpSkoCUSLejjYOOAdKEkoSk5JYUjKmpEByJmVk061syuS93OJfloY9HqbT6eo+XrfF080feb1Fv7m9ttrXx7uuJpOURqlHpV8+6PGpsY7pzfff3nBws6NMTEWHyBJEsIlBiBJUZeJEEhwoCSBwzC6iyMmcqAiJmCjIksQkB4gSCg4QRR9n99md4ORlXmCCA50SOARFlJjEybwDnU5y8sAJwEkg8MzO/85wok2R+ER0ZFBabF7MjzMHvdfpnesJ11KSU6O3R48aPnzg930j5s08c/ZkVXU5oFJdXVVeVlZRXl5dVV1eXl5RUVFVXVlRVe6Wa7zkcWQ4lq5ZPGXu5FGTRg0Y/F303l0+JhORwhggMng4XOuhy/g/1STld4ET8hePguEkcBghxlBhoMEJIgLTCIyADAZVcgUJfAhuYi5SXASyoiiyGldExPPCE60fGdivty0h9vz580OGDPnhhx8EQbh7925KSsqlS5e2bNkydOjQdu3arVmzJiYm5ueff54+ffrChQtTU1Pz8vKysrIzMzOuXbk8edKEtm++0adv34hZc6N37uU4vqqqMuhWQFIzg0khUhAUAFlmHgV8SEiM0IMkg1eWl5w7rR81+umkxJayywhuHSkGIoOfZ9YTM6jS3gcW0ACcgAVq/R8PukPUzoxQm6YFaNTkvExjyxHNDC1+c3uI39BuAjIwNMiKGdGIKhkORiIjkQnRxCAEWD2AJkgtERtWljcqKmjgtOvPndAdPaiLXGkY+IN5yYo6MdZWeUVPu5RWbqUFYKjCdAzVB/G3wFINNMxAshG9BvD86tf8Vyf63R4PfEVPTIeKkdBEpFcUk09+XFbezM4LHz350YUrHl23Xdejr+6zDrqOn4asWPBp/s02c+Y88UHHL6L2GH/op3v/dV3bPz09YdTLixe2HDnmkxiuXVF16yol1I1mmULUUqRSm42mxmgakRlRhUwy+l2lgWlA9CdpaumQJqAwRo19vseryx+T7E8unjdt65YKIjWDR92eMAhSDP/zcEJERAxYys3k3kN6/bRrSR7lJIIoIicSbwOrDawccAITHMzhUBySV3AoYjIlplKyAPxOR3T7YR1e/7rtwPnfR+yYNWXzpCk7Jqy9vupy+bkMSrlx/3rE1rnt2r9nqmt5/LknB0/+8Sh3KAkEQYkXwBqwlTy0XksgikyQUEqjtDRKS2ROp6yekLIzKCMZE5PImUJJmZR2i25mUqYTEx3gkMCRTCm36FYqpaVReiIlSiA5yelQ+8kzjv/VE/0ucCIA5wQpA9NjcmN+nDnovc7vXrxxISMjMyM1UxT4JcsXdv6q04jRQzdsWmvjrDXuKiTmdrsqqyrLysqqqquqqqvKKsoqqsqrPVWVnspqX5XdYZ82a3rXbt1mz52TnJqqOgQVYApTkDRu+KE9dWDX/L/DovyOcBL07yBUfgi3AVQLutoKSNZKy4F3nMkguwm8xNwEPrVIpjAkoqSkpFatWrzZ9tXNmzdevXrtyJEj+/btS0hISEhI2Ldv3+DBg7/44ospU6Zs3rw5Pj7+8uXLkyZNGjNmzKVLlzIzM+/cuZOdfbuiolxR5IqKUps9bnXk8rfeevORRx55//13Nm5aExd/tbTsnleuIdKCXVUqXiVOgEAhH0OFfKh+X8jI/Hz9RtO2Xa3ulzVCNDDZgGAmMiio86lNDNGkOfUe2o+jkcAMLASYBZgJmBFV/FB7xTMTKSaSjQhqypbmVK9d8pgRmQVYCGMWhibwZ3wForcYWRD9BTc/bcPISBRKVA+xsdvdurj4mZu3msfFmw8dMkXMMI8aYly/whhzqcHtjEZlxY28roZMDkeoC2j0ynrGjIFeiqgmP4LuQdtKcOOv/3wGjnFa20S1CwuRGbFFWcWz1+LrjJtqmTW/7ow55uEjDMuWmKZNMEZMfP7Q7kd/+LFFu8/aTZnb8MMPmw4fVH9g39eGD++16KeO02d33LyjkzPprYrKx3xKqBcNXrCgP0sf1fwCxYCKBZhq3gxR39sglVdQvwCmJ9AjGhlZGNUBaMC8TXyupyvLLJMmvNe/f4ZX9gSO3sD+JlnyDz9URBXV5dv3b5u3fu4Z5+mbmJGIkkic4E+y4okXUBSZKIGUiI5EdEgo8oyzKdZ4X1xMdVxMWQJXLTrcTnuVkFCVkOCJ55j9NmWtO7u28R8bW0IteoO+QdPwsJZhvSd0d/rsSSiI/n5ZwSu1iIJEkk222T32ROaMK4+1ViaksdQMlu50O/hKwV5uc3glSRbjK2KuFV2+WnT5RukN0SemUqpDSYypiLt079LFwotXy67F18Q7FMnJHFZ3fLwr1sEErXr2O8CJOjmO7GrLSCdIKSzlxt3rw+YO/aDr+2cun05KTk50JKenpSWmSBevn1+0bMHLr7w4bNSwOFtMbv6dyqqyaldVZXVFVU1lRVVFeWVFtava7XVVu6q8srfG7Sq4d+/0mbMTJ05etGjJ3bs5RKQwQEQgkgEDBPKv5/+Hk392/F04UQPTatMxAYCh31CqdQnR8kuC1GCMmEzoI5AJFUQFgBGRM9H56GOPdPv6q+9/+GHAgAGLFy9eu3btqlWrRo0a1bNnz9GjR69fv37lypXDhw+fMGFCRETE+vXrr1y5kpmZeevWrczMzJKS0iCtBRQV5cfEXlmxcsl777/VomXzF17848hRP+4/EJ15MxVQJvInBmtNGFFGrw+8ajWciFYeOFRvxNjmXFIjF9QhMgLTg2IhNCPpGRr8EYrBS1Jg320gxUSyBWUzMDMoZvSa0G1CjxkUM6jBHooR8UE4UfkJ1crOLKCEgmxBZgja0aspWyaFDIB6AJ0MBgUtQGEK1ZGxIVEToPDK6rCMjNBDh8KmzzCPn6hbt6Hp2bN/5G1P3kptWlFYj1gIkZlQzVDRk9qBEQ0AesZ0iCp/Hjip/JYQ+T+BkFrE9TNMqAOmAw2S6xI9UlZWd+Nm/Xsf6Xr2fWz3vnacvU16cptksdnJ/aFD+pkefzLs2VdfHTSm17pN469e/XpN5Fvf9B42Y8acNWtf7NWjzbKFHdOl91wVT1a7Gnt89RUWimRQWyYD0wOzEIQAhDEWFgQnv3qpoCfZQMwIaFLIwigMWF2Q66DSGliDQ4eei5i9VZCKNausAiQDKf82nOQU5w6fNmztgUhnuSPJlyj47Dza1J24Da0ccQKKAggCCE5yiijYFaud2RwoOcmRSM4sun2TspMoLY0yUykjldIT0ZlFNxfvXmRuarSEmMwmoyXMpAvVdfju0ysF5x3IiQ+KpgJwIqIogXQLbl2+d/nj4R+PWjcyrig2l3JPpZz6bu7AgfO/O3Pz9NnbZ0asG/7O4Hfa9m/7+aTPj2ccv0k3r9y/NmPfjL8O/eu7Q95tP6H9TmFnNmafyT2z6NTCrbbN8TWxieQQf284EUhIxEQnk9IwNS4vdvDM79/u8PbZa+cyb910OpOcTmfWnZu5BXfsgnXXnqjps6b26NVt2ozJqemJCngZyS5Pjcvj8vi81a6aiqqKispqr9cHDInI7XKfPHFq0sQpDoeTiBTGvD5FBlTwt4GE/f9i1+8x/Mc+ZAha3hUDJjPGVOeG/w3Ov199OdZx7Nz1Xy7Fx0vpJdX+wwFTEGRiPmI+tSCWl58/bOSogYMGT50xY/78+QsXLpw3b978+fPnz58fGRm5adOmqVOn9uvXLyIiIioq6tixYxzH3b17Nzs7Ozs7u6ioSD2cMqb4fN7Aq/R4a65cOT9r1szOn3d65tknnnnmiY8+/nD8+LHnzp4qul8QdBsAA5mBDERuony3e9DGzYZps5+9X11XVmNRQMe8ZvDVIQwlMgMZGOkVMrAHcnn99S7FQLKRZCMyIypm8pqpxoIeC4CFYW2N3l/sMkCAH1ZN9WBGFU5kQ1BLYIO/e5W/ByILI9aUsDXBY25XeNbNsEOHjAsW65av1O3cZYjeU//Eqfqis3lF9RNELQEbAYRqD4U6BAOCkZie+bSgEVAC0mQDgkGNrUTSqxKy/wxF9KieErSvqHEvegQDgEmt2gHpkOoQNcu/o4+Yruv+te7tv4SPn/h++s3OlTVvZGXW37ZK1/cL3WOP6Os1b/f1gIlR+3vMXvDd3LmLN68/dvbYdeulxdtXfb9uwfNDej27bF6Xe/mfKPLj5SUNXFWhoFHrBkQjoAnAjGBGZkJ88KrVwokhCE7MDENBDgWfGbEJ0BM5ec22bPt06bKbNS4iIvQx8jGS/3GN628MR5bzw+4frjuyNh/yM1iGyAQ7Wu1ks5HVjjaeeA55G9h54CSSJBQ5ZrMzG4+cHWwC4xOZU/Q5BNmZRKkCJHJeMQkS0+SUBVvmNXos3GIxmox6s0kf2tD8Wf9PDoj7nChJ5OCCesXzwXCC0m26fer26SZ/afx0+6ejY6MrqfKQ/dATf33i+fbPn0g5MXnbpI5jO648tnLKjilfTPpi0rZJ1/KvLTu5vMvkLhEHZk/bM/2LaV/0W9L3l/QT0VJ0v2V9D6Tt532cA8V/D078Fn3O/8/A5HjkeZmXFDGTMhLuxQ+O+OHtjm+funomNTMtKSkpKSkpPSMt+/atnNzbxSX34xNily1fOnjIDyNHD9t3YE9h0T0FFAbMJys1LpfH63W5vG6XTEgIWHq/5OLZi5PHT3Y6EokIEH0KyIjKb6CIKutDfHC//f/2+L8NJwooGh4oADKA+sGq9GGsXVq9dvuPI2Z27Dn8g64/fPjVj537jB45Ye7mHftTMvztwJhMzEeoIKGsKJzkGD5m3Kix43ZERe3evXvLli07d+48dOjQqlWrJk+ePGLEiJkzZ8bHx9+7d+/+/fvqoSQvL6+4uDjQHIUxxpiiHZOwdsOYmOhctGhRhw4dHmnVymTQv/Zam5Ejhq5YuTg29lxh4U3C2m6XNUS7RemdVasfOXj0qWoWpubvIhrBZ2buMFDC/C3NDarrLcgc52cFFJ2mi2UGYmGEDYjqMk+ogpZalSpowR6BbPmgXBAzQohmb5RV66KBmBHRxNACWIeoAVF9orrgbpiV2uL8iSZ7dxp2bjcu/Sk8Ym6THbvDHSkNKl1NiBoShSlo8jKjjwXYFz2SDrQAY4PiM4FiImYk2UA+Pfn0xPQIevC3TiEtNfI/gROD30KoKty09DBkBkD1cGYEMiKGEdRPd5gmjnhq69o2yxY3GzOu+bI1L6za1GTRovqLpj23e81rU8c/88c2b7V9b8T46YPGTlwftSM1OyWvKCP/vjOnxHlFPDtkwoCPRwz4cNvGtiePvnv35ovVpY/I3jBFUa0nOoZ6rR2AWsojAz1wrNQRGQiMpBgJDIh+RYPPAl4DwzCZnvGxBkdPtBw/4VpOHhISKkFw8i8Pt899/PqJLwZ33R+77x7dS2NpEkp2tFvJmkAJNrLZibMhZ0dOQEFAXkRBIJ5DzoZWK4uXQJCYKCqSkyUnQqoDU1IoPZdyr92++t3EgU0ebWwxmQw6fYP6deuEh7768StrTq9xMqeDnHayB+CEI573w4nAhEzKvJB7/sWvXgh/I3zV8VUFckHUpR0vdXjx5c4vnU47882cb9t+++bp1DNCtXAy49TGyxt3xO4YtGzwyLUj71JOFmUfTT8ya//Mo5lHN8Zt/Gr2l3HVsamU+ps8zT8JJ2ruy298C3m7bHeCI5PSb+Rd/3Huj+93e//MjbOONKcj0ZGWmpaelpaelpaddSsvN6ekuKigIO/kqZOTp04eOXpkxJzZJ0+fqqyqIiJFYQAEjHxeqKpw5d3Nl6zCnqjdk8dNkjgxeKULPp342WONPfm3NxP/jeP/Dpz4610IMiheFU6Y/33NLa3e9fOpT7/sH97sT40fff35d75+9bMBL37U5/E3Ooe3fKlp65f7DB535Ybd65WJNGuI+oF0y/LBI8eGjxozdeq0jRs3bty4cfPmzZGRkf369ZswYYIKJPfu3cvNzc3Ly8vJybl3757L5QrqoMkURVEVASqhw9gDDedv376zY8f2r7p2ad360ZAQs06n+/Krj3bsXHL56p6U1MvFJTcZeN1EgzZvbzp74QvJmU2rPGGEJmShCKHEzOA1KbJZJotPyxp5yGv9azgxIdQrvNc8NeWRKld9L6o5HzoiHQZKW2RSjRF+CkGvldHQgIGwQsVCnvroawHsUcXXoqK08Z2b9a3XjZfO6g7s1s2NME+fbtm5u2GC8HRByR9drLUHGnohTCGLv9qjxVj5SCVj9H6RmIlQD4oe1Swv1XuBqqnFGFht2b9f7wrOOAnRAh81ODESqGy5DiiEqD5iuKsqNOG6ed6UD2LP9chOf3rDJt1XvXTvfKTr2On5zav62S8M2r72y949+/fsHblqlcMp3Lt3Jy83NS9XvJdvz8+PLywU7xQ4D9/4pdvsyc+PG/7h4QPvJiS8e+/+yzXeZtWuusxnVo07WBvEEpS0BmpspareNhKqLlETYgjIJpB1CppkakXUMDGlyfLVi8+er6ipJq3fmvIP4eQha7T6xbv37y7dsXTW5ogbuTdu0U3ezQmMF0kKtDK0ktVGNjUtUXUU+jfpdp7sHNhEEFIoJZNuZdBNhzuRK+eP8ccmLJvY5v1XGjZv+NhjrUMsdVq0almnfp2mTzWdvG6S4OaTKJEju43s9qC2VwIKEooSk7Lo1qW8i69/88az7Z9df3rdqaRTszbP7DWu59s93jrmPLHl0tb2Izv0mNFzxs6ZO2KjEkqtK35Z8f2SH7bHbE9RklMwLY1SMyg9ndJXXlrZ96c+MZU3UihFREH4veFEIMFBjkR0plHKldwr/ab3f639a8evHkvOSk5KTU5NTU1PTb+VnpWbnXs3+07e3dy8nNyiouKcnJwdO6O+7tFj+IgRBw/+fOtWliwzYKTIrLrSlZmRzVkF6424/dF7po6ffPaX016XN7DasQB61Nb/H1a6/i+M3w1OHiBRVDjRtFsBkQsS0f2qmhWbdj75XNtmT7/1YfcxQyO2TV/3y5S1JyatOT5x9ZEBU9a89ln/uo++8spf2p84c0VWVJWl6k0nJHJ7vanpmceOHV+1atXcuXOXL18eFRV17dq1goICNX1TURSXy+VyuQJ5ag/ZU9XkpKAWaQ9ca5/Xl33r5t69OwYM7NW4cYM333ruy6/f/vCzJ7/9/tVd+6YLjjP2/MwPpkxptGj5m265kacqDD0h6AkBrwVkI4IBtW4iobKWGexPPg/e5DINTpDVJfo/7J13VFRXu/+nAYrYa2KMJpaYGI2JGjXWxBg1iRqNxhq7sZfYS6zYQEQRe0Es2BURUGwg0mbm1Kn0JiAiICBl5pyz935+f5wZRE3ee9+Yd/3WXfeetZcO4ziVeT5nP+X7rR10tf5vSz7NLW1qBxcEGgAVIQqMlUAUBGsAuxJJQwQNkdyAuBBQSaCUHEFfieUaO66Dy5tVFn5UlNsxzdw48pbm6H71lInqRQtVly67xOqbpuc2LyxvUo4aC9BQgnoS1HE+PXXN0s4bVKhpLVw9gPmqL8srJsH//sJKIJoaFsi1HMq+SEmIAoMSg4KAG4HmGJqnZyrPn3U5dfDTyJutz59ynTvXY/a8Fp7b68yd02nNstHem0bNn7pi1XxtzJ20DGNefmpBXlJBluFZFv0sV/csT1uYxxY8NWU/tVBp1N6rZ75burTn2s2jwiNHJmd3z3/6vlBWDyrdiF0lVqmQpAG59YuoCDgn9kWnlfLL0RMNIW4YuWAsJzY9AOoXlXicv9x/4xZTZiYA4FcHe//qkKVnX1NboS301NXTD4Qf4l7wVmxhBYYjHAOsDvSyC4iWaHVEKwdQHdFTQDPA6EGnI1oKdBxhecwZBI4rZaJSIwMijq/Zv7JT309admr1fuc29Zs2/PTzLzzqNWzS8t26TRqo66nHLv6FLWOSIIkCSkt0OkJRQNPA6IGiCc1h1kD4DEi/+/hOj8lfjl45+kCY/+I9i2dunO55cuvAXwdc0F1KKU+9ary2+dzm4b8P7zK6y4bTGzad2TjPd/6puFNJJDEFUo2SkbWzNzNubg/d7h3hFV8RZwSjvKn6J3Ai6xA77o0jHCMxFjDHF8XP3DqzZfd31+5eG/YwnLXyySkpqUnpWSnZuRm5Gcnpj9Ozs9OzH2flPMnLT0pKiX4Uc+TIsdGjx6xYserx41xBQAUFhSkpaUaDhaXZhEexl84GrV623H/vvscZ2c6Pz3EK8GpWq+Yo3v/h5N88XmmXd04xApGASABYkhAAlNvFY2evfPBRtzZdBoxfvGvz8Xt7LlG+V5hdF/W7LjFel5lt5+KW7702eNKKZh2++nLg8NDbkZJjzJAgjAVEAEDCUFT8PDMzMzExMT09PT8//zVhHFn7rOaPrz1VZ8oLSZKAkCRnRUkNrthsLzIyTNeDz6xaPbN126bvtFHOXNTFc9e3ixZ9Pnpe79bTBrU+6ftVWV47XOphL6otlbmRKg2RFbQc4+5usj/8y27gmnVmh26HCkhDgDqHAusN/aVHcn5bDG4iKCWHgIcCkIIIKiJqQNSAoMaCGolqhNwI0YjgisADQ30RGorQWBTci/Pd2FiPkwc91i/XeK53OX6oydkzHz6IapOR07iovKEADeU5dgIqDBrkMPd1eWmv4mhbqjaWf7NTq6bymFOZ2DEl86e3/2/iRAFETV7ipDYiGuIUAnBWTTSi2AZBe9qgWL9Ouduz1qqFrlvWtwo89cODB3MZZviRgx/+OHjcvCnXgk8nGmMK8xPzC1Nz85Oe5VrKcy0VecbiXLogW1+QzRU/sZQUJhUVJWVkGCOjHu4NuNBr9pIO67b8wDLfVhW2Kc1pUlFYV6ishZCLBErJYRGvwnYFqVCATVGjUiVvWVSEuGDigkApOkpc9RFuEqttsmDRDZZBAEQ+qfrraFK9KanpDU4wAYCr4dc+7v3JVfZ6Nn5sREYD4jnC6UQdTRgd0WmJVg96HdHpsJYjLEVoCmgWOD3R64iWIQyNKDMYInPuLPdd0nVA1/aft2v2YdMW7Zt36d+164AerTq2bdqqlcbNvX6LZk3bvKtpoBk0bpChlE+BFAooHej1TgctPVAUoVnCGgifCsmhaTf7TP/K87znzgs7uvzYZcLK8YEPTg2e+e2hO4eP3Tt2MibAUGIMsYSsC1g3euXopf5LFu9fvP3y9lRISYd0bWnCtuBt47eNW3dhbUTebSMymMDEwn8GJ8DxhDODySJZTkWfGjC+X/OPmw8YMfDwuaPWZGtGamayKSUjKTMnI/e3fwrfAAAgAElEQVRxek5qYlqiJTktJSPncV5uzhOz2ert7bNmzbqoqOi0tIzk5DSrNclitjI0HfMw6vrli2tWrpg357f42DgAwBjb7eLrQYZAdfHY8QvwvwMob40T8vLvV3ECQESC7EAQEMcM460HsZ27DWzTqe+01Xu8g2L2Xjd4X2Z3XWK9rxq8r5l3XOJ2XGS9LtFbAu6NnrvFo2XnQcPHsSarfP+YEAGTvzrTe/To0bJly7y9vRmGkVXP4uPjjxw5wjCMIAgGg+Ho0aPbt+/w3bvvzt07oigQQgBEhGwI2YgsrkSQJAhIrCmWYE9Opk+c9NvkOXvab/2+/a751k11vf0aTNv9UafN/Zt7TWsecbrF0/QGUrkL2JRgV8qQILKLn6QhNg2pUoGgBPQyHBNQEVlxHSkQ1AdwPxDYaMSvA5LyO2BwEUGBiBKwkggKXKmAKhWIanBIrSgwUhBUC1BdhN8l0AHD+/nPPWLpWucuK/wOKvz9FUePqQLP1Ll9r4E1pVV55YcY3pOgsYRri6IGSwoiKYjDkkvWnnIY9Do6qZCaCGoiVHvOvxL3ySt7F2e/rKACmwrsr00g/jtLzumRat8RV0zUjlFBoiKgIaAi4IbENnb7B1eClV8PUsyd09rP94uI8FG5meN0sV9v37L4oM/2w7tCQk8X5hjJiyclT9PzCzKePM14/iS1PCfxRY6lKM/0LNdSnJtW9iS7KDex6InRXvJYKn6WaU0+dubCb94+X23d2Hb/rkEW3VB7yWdCVfNKwd1G1CK4OLKLNhVUqMCmcICzGoRIRbDDggyBBkABUAfgneSMFt67VwRfTX1eDAD/uhZbUwiy5mW7aDsbcm7o1CEPHj/IgAwe8TzhWcTSEqXHlOz3zhBai7V6rNMjnR7rWGAMYGCAZghlBAOHGZPEaotiZ66bpnAeUxdPnbJwWvP33/2oW5e2n3ZydXfXuLq+91HrBi0bf9avS0xWTCIk08BQzuj8Ck6AT4PUkJQb3Sd+Hhh7avnB3+t+6jFv59xzj872mdz3yP3Dc/fN/W7xkCDt+cvc5YV+C8asHXM64fQfp9cPmvvN/gi/0/GnZvnMnLxz8oi1wxcfW8SITCJYWcTS+G+OMf5rnLDAsJjhMGcmZrqMDooJmr91fvdhPT7p02nWwlnht8KzMrKy0rPTUzKSranJ1pRES3KiJTk1OSMjLftxdl542G1f331Xrl5jOM5gNJktVqPJqKd1cfHR169fWrJkYdu2bY4cPQwAhDjOld8Yhccv1//h5L97kJcEeR0nGBHRTpAk/5ibXzDlt2Waeq1nrPbZff6hzxVq9zWjT7DF94Z1f1iKX1jKnhuJXtfM2y5yXlfpLQF3+46a41K/1Y49/pV2EeQzOAISJvLkSrWuspzj2r17t0KhaNeu3cWLF2XzssOHDw8YMODUqVPl5eUhISF9+/atV7/hh+06rN/wByIiACHEBmAnpArhSkLsQEQkCUiSCMYYCxjbneSyXw/e0+ur5j8Oc0s2dgEYxGcPHr/zPeVQd8UfMz7IsDZHNg0IChCUIMjCUwrASqhUQqkSyhRQpXDiRO0I4kTGiQaRhgC1/QKajJz0tTXngyqsQXL+x66GKg2pVINNhQU1RhoMLgRqgWN5lBU1NxveDw9vfPiEwvtA7e1+DXb5e1wIcU/Kqi+Q+gQ8MNQHqIOJiyS5AXIhkgLblVhQEqmGgr0joFebnbgSuwuxa0BQvRI3nSx5HSeSEgQF2BR/HyfEWZaQPcHk94c4Js8JKDC4AKiBuBNb4yePPQ4fVQwYrBgzse3pc9+nJE/OTv3qgE+rwX3WbFuWnhkHYqatMOlFTmpJ3uOCgrynz3JK8rPKclKe5yQXPU17/iy7LD+/NCe/8HFqaUFSVXFmaVZyVV4OVFRYrZY1+7y/XbVo2An/fmHB32Zm9qrELSvAvQrUsiIZqVJBhRrsyn+BEwA1xkqM3QFaFZW2C73ZeePaaxwNNb8Y/8XX6BVH2Ky8zIMXDmwL8owuemgBM4c4ClG0RBvBQBNKT2iGMBTS6bCWJhSFdSxhGETTEsUShsMMJzFJYH4M6dG5kZPXTFTUVSgUivc6vnfqRuDvG5a7uru1/6xT5y+7165bp3Yd945fdHqnfauPun98Of6KAZkY4PRA02/sTnjgkyH5Tu6dqTsnhybd8Avz/WXN2IDIk8Hc9dk7Z4cnhx1/dPyXzePm+M1dsH/+xC0T9t3aaxZNl/lL03ZMnbPnt/l+80avG7X37l7fO3u8wr0M2GjABkqi/kM4oYGiMMVhzoSNFmzJhuxUKe1I6NEhk4d06v3piLEjvPZ4x8THpmWkp2WkJ6ekJCWmJFpSEi0pSZbUREtKyI0wX999QecvMBzLGTiD2cjwjJaOj9VFXwoOWrRsQfuObXft3lllq5LPFzDGNcsmTkUQmSX/h5N/43hVVeXVGRSCJCQK8k+BF6637Trgs69/2XI0ZH8w5Rts8AtLORSRcfh22pGI9EMRaf63UveFp3rdSNx+hd1+Pn7+9lMtPuwx9KfJWt5KABDGGBMJEUlCr3kpAsD+/ftr1arVtWvXgIAAOfd18ODBb7755tSpU0VFRQEBAbNnz54wcdKYseP+2LihoPApJhLCdgCBEAFhO5ZHJuUpEyQhVAUgANjKXuTEx51bsbL/zJl17tzqiCr72aUhsdYfph/t32jj0Dpn97bOy24qCa4EKWv4lCiAKMCmgBcKKFeAzRFtHSPuoMYOnNQi0BygzqGTjX4a29eS0qpC0CCsBrEWVHiAUAeICxZrSUJdhBpjaCrgRqUv6udk19LFKu7fUpwNUK5f67JqXa3Ai63Y5A65pe+Vik1EqEeqXadACaBAohILGsBKsKtAUDm6ANBrI+jy7kT2y3JxKIY59OQdjVVObTG5BK1ySMLIQlvViPobhZNXtMgcbV2EOPUFQE1ADUI9XF5H+1Dl7e2xfXfDdZ61N+5sd+Tk5wf8uyydM2HRpCP+a+mHAQWp94RnFqE4ryT/ybPCgqeFT54/fVz+NOtF4eOS4rznhU9K856W5TwtzX9cVphW/iy96kmG8OSx9Cy3vDAnvyjrPv9ozv6dny5f0jPw3DeW7M8LpXfLwKVSlvayq0iFithUf4YThx8zgEJCChHVJvABwu1YSjVnxrZbYeJLsdH/4lv0Gk4iYx4s3LQg4NFJbXmCCYy0ROtFPSuxPOY5wlKE0mKtDmnlYGoA1oB5StDr7XoWMxxijCKXREwxuVFrTqz8bt63Pcf0fKfTu79vXxYcc2Pa0hmtOrbp1q9Xm45tNbU0Ldq07Dts4Me9Onfs86nXeR9dOcWBQQeU3uGdJTd3MQywLLAGMGgrE26mBScUxyYUxT7Kf8hXcPoiXVhyGPOCSYTE2zkR++/v23N7T2haGFfJmiVTIrHGFcYeiTrsfdPrduYtA+LvF9x78PSBFSwMYljCsn93jPFf44QhNEX0HOYsxGwhJrNostgsaVK6Llc/dcU016au73/aZtbS2UHXgmgTk5KRmpSSYrEmmi1Wiykx0ZISevOWr+++02fOJui0NEvRPK1ldXFM7EP9g6CQM8s2/D5/2bzDAYdSM1PA0eMj1tSHdX7i/1eK/7ePV3DySp4YE4eLEAAArPhjR7N2X05f6bMt8N7uS9q9N4wHb6ceu5se+CAt6GHm6ajMI3dS/cJTvG8meV7mNwdp1x+/M2jC0tad+/keOll9l4S8TAvIBUz5+sOHD7do0eKTTz5ZtGhRQUEBAGzdurVbt27Hjx/PycmZMX16QEDAk/z8+w+itu/YFZcQbxcEAKf1CXaIWGIRMAIADMSG0PO8POrEyY0zZnfe6d0mMaWPaB9cXjYsJK7XoBlNGs0e+H7MhXYF2c3KK+sKUm1EXBCondrASiKfv4tKsCudyS4HTpCME6QEpES4IYDH0eONx/zUPzOltWR3xYIHqWgiFtWvfO5eKbjbcDOJtK60d3ha+GFict0HkZpDB9QTxyq3/KGIvOPC6JtmZL1b/KJlFWoqQH0MtRBW2QSVhF3BKfSLkRJJGiBKIimxoCSCM/qjV0bZnW5RNX3jXTC4YOyKiBsiboi4IlntuFrDSt5mvc3QSbW7cLV2gCPxVf0E3ABccHkLqGp47XTdhfP6xiQMYVM+OH7JdeRE934Du078aeW6GSFnNkecXn8rcIMl/npFcY7NVm6T7M8rnhcVPSkryikvfVpWWlhS+LTsaUFlwbOqkoKK0pyK4myp+IlY+KS0ILOk7HFJ5eMnpanW/OTTUfeG/OHZftv+L+OTvyiDxgKoRORCsAbblajqVf1Hhx2AU1oYqwhWIqKRoDmGdk9yNd47Jpw9ZylyGiX9xR6lZk8XAFQPPJ4+Hzhy5oiHT6KsxMJgWifqDMhgRmadXUcjPQsMR1i5J4oDlsaU1pbAi5wFmw2Et4ApCZvDU0LGrP2p76w+eyP8LvPXVh1Ze8dy/9LDK/1G9G/7Wbsfx47o1PVjjbumUcvGw3754eufBr3/xYczNv32sDDGDBYd6HVEL5f3aVk5mNCyTrCBGMzEyIsMa6OMIm8lFiuyGASettMmMJnArK1MSCiLM2OTCRlNyJgIVoPIJ5TEsxVMElitYOYxZ8QGM5g4wjGIeQuRFVnZ/hWcyJk6GhgGGB3SxwvxelHHI84g8lbJmgEZ0VnR41eM7z269+Rlk1t+/l7Hrzqu2bH6fvx9LtHAmXiTxZyYmJyUlHLtWrC3t8+5c0GPYmNi4h49jI2OoWKjmYchD6/vPeO7dOsS7yNevsf23I+95/wY0RvJrreOrP8Dj7fECak5+/kGTjBIkowTmwiTZy5t3rbnOr/LPpd1e6/zB8OTTt1PP/cw/VJ02rW4jMsxWYEP0g7fSfOLyNhxI2nrFYPnBe3ktX7uzT9etGxt9cMRLMnzIjJLqjcoJ06caNeuXZcuXSZMmJCRkZGamrp58+bRo0cfPHgwNzd3ypQpixYtinoYnf04LyMz52nBM4QwACCEJQkDASKzRJJbmglApdUSPX/+Dz+P7bLXf1RS+q8Efigo7Hn0WIuxS+t12zDks/DTnxRmt0JCA0zcJSyPjKglcBjWEocYlAqQSi6TyDhB4CKBBjuuVyDSCMDj6NHGY4YPSjd9hCobSOVtxNJWqUaXO7fd9JbWZajJ05I68dq6np51ZsxQ+3jXOnu6RdDZd+MeNS58Us9uqwdQD8AdwFUCDSYaQlRIUmGkJlgpiUqENEBc5CF54pAcVrw0SqkhAOOs61RvRKpx4oZQLYxqYeSKkQtGLpi8xMnrA///Nk40BLvKz9Yx7eEwbZTNj1UIXDGui8salma7nvJrvnndYEti24gYj19mN/ppcvt5C7+ZPX7dmonn984L3j/v1omVwQGej+5dq6wsxKRSlMrsVUVV5QXlZQWlJYVlJUUVpUVVZYUVZfmVFflVZfnlBbm2kqLyimelwrMSe25ZRYYgFpRXluqsyd8vWtVi6abehZXNBaTGREUkDZE0BNV0rHFKdjo8mF0A1AirMGhE5CEI71VWNLp/r9Nev7MJOvjznfur36KXRkmOGx0+cWjkrBGxz2M4YBlMc4TjEMuKLIMYhlAMpjjCyEa5POH0oo6XWF5gaRtlAXMiWC/xF35c/v3Q37/zu7dPX8mYcGJCsT6xKvXwjaODxg3u3Lfzx906ejSoo3RRvtv2nR7fdP+096ftun/06+pp0c8eJUISBbQeZHurV3BCYb1e0huB5wlrwkYrsRgwzwusFcxGbOQIZwCDAQwGwhsxb8JGg8jxAmfGpmRIToUUEzYYJNYKZhMYdYJOJ+hoRDN/txT/VzihgdETKk6MYzBLYUqHdRxhrWBJhZQHWQ8mbpg4ZvWYi/TFh9lRe676Dp42+L3P3+s3or/fyf20iTFZzTTLmi3Wy5ev7tixKygo6FHMo0exjx7GPoyjY6/fvzZv47xvJw/2CvSOMkat2bna7/he56eG4Y1P+X8hWd4SJxheWia+ihMCgLHsSEcIZOY+Hzp88gefDNx+6r7vdd4v1Hoo3Hrmfsr1uKxwbWYElRmuy74Sm3n6YZb/3YwdIYlbrhq3XNQv8D7r0aLTb/OWOu4SSwQJGIuyFXdNk8uTJ0926NDhq6++Wrx4scViOXLkyIYNG7y8vPz9/cvKyuLj431996xbt2HlqnXnL1yxCXbsEA9GCEkYIUkikiCnOuXeYXtWJrtu3ZSfRn82a263I4FfMtY+0XHdJo5XfNJfMfjQgp/zuJ5VRS2lyrpyIy/GKrkNCcuhGct65moQ1Q6Tc1Bi0EjgJoILImqC1CC5EGgK4LF3f9Nhg39g47tVFLcVylub+HobtihGjlct2dBw3wm1/2HFscOK/T5u+/bUvne7SUZaG1F8D3AjJNbBSIOQRh7CF5BScqg9KmQzR4QUCMlsUCCscEivOz3PCXnF1KtalgqDUlaIcZTrsQtB8tI4lPOxunpWH79eU/lbuxOkJrK0JVYTrMFEfs5KBAoEdQlpKZXV5R4ojni5b1nd3HOrYvcBD0/fHsGh/a5dHLxu7qrV409smRC0Y2LwgXln9i4Mv7S/6DGbmxxbnMvjiscgFAmVxS/KisvKissqCsoqn5SWP66oyrdXFpUVFpaXlr+wVT6rKnluK7CLT7FUCCC8sL0Y/etkj59G9y8pbSHZlURQgKgiRO1Mx6mra2AOvTKiJEQtSG4iqkWIWrKr7JX1JfHd9Ay3latXBQRKb5YW3wgwBDDCEgFMCAKA0tKSw8cPrfBarivX8oSlJT2DaZpQspgKDyyNKBrrKaSjJB2LaQZTVjDzImcBM1VBeYftHrFu5M+bxhzXnjCAyQKJFpL4GHLTpczlvivb9mn/zdhB4+eMa/VxK2VtZcNWDYaOHTxm2uiPvujQ4/svb6XeSoFUOWtEA60HvXPOnGKAZjCtQwkcMKmQnAUZyZBkIBwvciYwGsFoBEMqpKRBmgEMHGKNiGPtVBJY8yE3D3KyICMD0jIg1QwmSqAYiWElliPc3+7s+he7E4rQekmvFRIoTDHAcsCZwHT/yb1JWyd9u2DQ8dhjaZCSDqlpkHbDGDx/x/xOX3f6qGfHX+dOPR54nDcY0tMyLl24vGun17mz5yIjI+PiY2/fu7VgyfwRE0cs8Vr6x7GN0ekx2fbHM1bMWLx+EQKEQMJ/hpP/hYMnb787eQUnuCZO5GIUACbAm9MHfP3TR12H+FyM87nG+4ZYDoWZzj5ICk3IfMBkPeSz79NZIfEZ56IzDt5N3XXTuvkqv/5c3DK/K83afjnzt6UO02AkAhEJlojTArM613zy5Mm2bdsOGzbs6NGjt27dmjhx4oYNGy5fvuzr65ubm/vs2bPMzIybN8Pmzls4afKU+5H3yitKMZEISJiICIkIYXlrgiWCkczIirw8w4WLvguX/LB0fXefk92XbWkzYJhb1x9ad1n2c+cjW9s/vNHiWUZTsDcCsS6Irhg7Z9dlWSdRVlLRgFiNExcJaongioiGIFcQ6wA0LKlw/WNz3U8+6bZzW6+MlPYcXWf1RkX7bgr3d5UffVn717mNdu+ufyfEIz+jAQj1iNSAoPoAtTDWIElDkApLrgTXxsRNRBqE5YEVhcMvCxSYKLBsB0mUGBSYKDF5bWqkxmQJqSl3+Fqh3unN5ayRvH6zv4cTWRDeofquAjmZRtROSqkx1EdSB1tp44D9iuljXRfNavrHuqahEe2fFg+sLOsVE/bVjsXLVo8P2DLxzNYxJz3HnN0zSx9xuMB8O/banvhgv5S4q6XZLKkqxFJlZdXzksrc5/bHZbbsStsTwV5aVV71otT2vEJ8VllVIZQDvBAqc4ofGyMT7vYd/k3jqb8MKHvaXHqhwXYFkRSEKJwaMK9I1jsamrHKLtaWcC0iKXGVEtndMHqv+Ll64+aJ+/yz7XbHjvdPcUKAOBzlEAaMCAIAg4n3P7o/IOykQeSNwOmlBBrpeNmYHTE84VjMsoShEUVLehYzLKFNYEyB5OhnD7de2Tp8zYjxXpOvpYdYIInFPCNyFmxJh7Q0MW3UvFGKZsoeP3w5aenkgWMGujd3b9ftwzEzfxo18YfWHd5t8UmzG8bgVEhliEOZUdZ00csavUBzwBiApSVdIBfgGbrlQuJ5M5jMYOKB14rak9wJ/yi/kJQbUSVRBuCNiLNIxrD0EJ9w7z23vH1ve+8M2R7EnYkpfcQIjAlMBmLkwfAfwAnFAMsDHyfEJqB4IxgtYLmRdWP6vhkDFww4+PBAElg5YHRSggFxGZCWLCYeDTs6eOKQtl+07f1N73Wb1kfci7h85fLevXuDzgddD76+03vH+s1rfxz9w4R5E29ZIlJwajbk5JC8RdsWL9q4qMheJIKIAcGrB/5fKdv1T9VOcHWPV/WXRdYykW+UnJY1aPDoDl0H7bkY7XON9b1hPhqRdP5RWkh8+l19RjSbfZ/KCo5JORuZcuRe2t5bKduDjevPxCzde7Fp2+6/Tl8kOO4RASC581Ju1a8uxZ84caJly5Zjx46Njo5ev379N9984+/vf/ny5Z07d9I0vW/fvqioqLKysoT4hDVr1vr7+xU/fwYAEiAEomwuDASIREAiQIAAwsQGUE7Ic0F6nJR3d83BSe8OrvfRtG6frvm53uT+isGdFbNGuR7f927svXa5qR+8eNbSXtUY4dpYUoGgAEEBSA1YQ5AaI4cAlxMnLgg0RHIDewMiuScmKhcsUnjUc+vYsf3hQ3WXLlO0/ljh1kzh3lL1xdctjp3rkp3TwVbWUHrhBoKLvPmQM1cAKoIVSFIh5EaIO4AbgBpjhYQUcinCKYKiAtAAKGWbYWeXcA2cvPQJ/ou4T2rUWv7qNn+bKC+XikBNnChluYHKsg+fP2u0fpWidcu643/pceduj5z8biUvBpQV9ogP77lr8ZJVYwK3Trq0c2Kg59gzO6dytw6UmMMjT667uH16iN8yfcihPEu0vSwH0HOb9KRKyqsS86psTwV7mb3SXlUpVgrIThBCFRVl6RmGO/HhJ4PDA/v/NKDB1NG9CrOa2ErdCFZipMRY5XzCmterR1gF2A3AFYMSiSpiUxPJDaCVzdbs6o3+/scuGS1V1V+U6tDiXEQW/sFYcpyXEQC4cuPyhh3rIozhPGJ1kKAnOg5YjrA0ommJlvtfDcDzwPHAmcDAE44RmFvZt34//vuw5cPWX1x/93kkCyYeTLInihmbk3CSodTQd3ifOi09vhzZ6/Nh3b78/kuPFh59hnw1dNzgL7/5olP3Dm2+aHXq0UkDNrCY44BjgKawVke0etDRQNFER2OdBYzaytgRG35sOKDBrP0zH5VEG8HAEu562vXxnuO7Tu461WfaKfoUi1grmLMhc9GRhe7d3PvP6TNowcBuk7oOmNf3QLR/MqQYwUQJNI0YlrB/L99FEz1NXscJCxwDDCXPYBJabh8Izw2fe2Ruz9k9j8QcMoHRAJyOxCegeCPhDYg3S8YsyGSeUtuOeXb7rluzdk1/mT5u7Za1yzcs27l/xxafzT+O/2HG4mnXoq4mlidZpEQTslpxciZkHbp5eJP/JiaZFomI4RVLdvK6ftc/ebw5SPdfXvMPusH/6+NtcVL9vajmCqkmMyESkghBAORpQcGIn8Z98GnvXYFhXlcSfEONh+8mn3mUcTUuMzwh854++442Kzg67eyD1MO3U31vWHZeZTefe7jQK7BBq09nzVtak1LV9ZKa71FgYGCbNm3mzJmTmpr6yy+/TJo0KTIyMigoyN/fPzMzc+nSpStXrAy7Geqzc9dvs2bHRD8SRAEDCEAEgp26KzXE2whBgDGIACIAeQHC9tCzjWYN7xay953gXapFwxQ/dlUM7q7o2tGl5xfv7tjU4d7Nz9Itn1Q+b2wrqePIbhEXAi6YyDkoJWAFwS4Y3BCoJVABcgdbE6GkviFBPXuaonYdRf2Gbp/3UHfrpfywk6r5h8oeA5Ubdrrce9SksLgF4PoguRBRJVc7MJbFfR27B0LUstW5Q6z+TUl8hw3tnwZxJzD+NSf+jtni30BLTfcRBYgaEOpWPG9g4t02b1X2HaTp+22dOUveu3itX0rKiMLcvjFh/byW/L7q57OeE6/snHxm6/igHTMNYYcrzLdjTqwNWj/2tu/8W/uXXvdfxkeetT+3YCEXS08JLhaFYlvFc2S3EyRhYkOouDCfN2ivaCMOxd7cG3LrcP8RXzWaOrZPSUEze6WaoJrP8M0lU9mFgBpjFUEqLChRZS1ALQV7e0NSM+8jM89cKZJ/RzGAiEHCL6GCEZJEjCQMIABUEZCbIP/Yvm783JFMUZyRcBTo9KDXE50O6WhMs5hlJJpFDE94uVBhARMnMlesV0asHTFwwUC/+34xL2JYMNDA0YRhMW3AvIVYTIL5TtKd7oO6N+vQfNOxrYeuHe4x+At1LXW9BvVmLZt1OjTwpykjG3/QaKHvgkcl0VawcrLBIugZ0OtRAo11HDAs1huBMYj0+qA14z1/mbFnuleYlxmsBsm47vT6uT7zp+2Y8ev2qYHa07xgsEJSNuT8umtKx587hqWHPsi+F5x0/YtJn0/eOSkTMhMhiRVYWmAYJDd3sSz5y/UGb/QM6HUoQY+0Lzc3mGEQYyAGA+L1gp7DLItYC1hCs0PHbR/XfUb3/VF+rEhbwcoBQ4FWDzoWGBazBsymgCUNEo3lfLglbP6OuR9++WHjNo07fN1+wMT+I+ePOBDsH5cVk2JPSYV0I5hZMPDEYIHEm+ab2054ng8NsiOb4/PF8t8EAUaAHSB5u+JJzWkk+U95rk6OhHLOv1pHCpx1uJqn2vKP1ZdfQwt2Hv8Icv5BnMhe8XI7l8OQDhPZylcSRWH6jNmNW7Zb7RvodSneN9Tkfzv56N3koOiMkITs4JjU6w9Trz/KDLyTsv+Gec81k9cVZuuZyEmrdjdo02XZ+k3yA0kIsC8YM7EAACAASURBVLOz67VxYpZlfXx8wsPDy8rKrl27du/evfz8fI7jKIqy2+0sy547c/bIgYPHDxx6EHG3orxCRJLdabsoEoIwJhgTQSQiAgkwkp1NCCEIAZiLK5dcj2i5d3fn9LhWT2M/oK92Dg9432uDa/++ilpuLu3beAwd0GjjsiaRIe/mJLVBlc2w2FDEdatQbRuqhYkSIRVgJZaUCGkwqCSikKQ6uKo1LmvyMFQ16nuFWy3XFi27rl7f88yFL89f63HuSrvQOw2sqbUKit1tdneEXZGkwpIKiBpASd6YV4ca9f+/KXnyH6fFf42Tl5k3SQWiilS5g/1dsbzWiRN1vPZ2uXr74wOBil/nqH4Y0XT+3F4RoYNj7gzbtXzZ0pHH14467znx3PYpV/YsMoQfL6Cu3z+47KrnxBs7f73uNSXkwLyIs3/cveSVzt0h5Y8BlWCxFEmVQCRkrygpzMjN1Fro69q7h6m7+7XhPqER/v2H92o0dXzf0ufN7HaVQ7/LIQr5JqpVciVJwipM1ECURFRgmxvYm4vCp4UVrruOD9514KkcVhAG2f0EEYIcNqUES0gSRYQEgCoAO4ANyIK188Yv/D5RoFiko0GvBz0FNENYFlgeeAMx8IRnRMaIjKmQakCG4/HHBi8d/NP6nw4/OpTwIi4REnkwxBMtRWgeOAYxBmzibYbzMUG/rZ/19bhv+v/y9cjpI36eNrLhOw279u76/cTvB44a2Hdknx+n/bDm2OoH+fetYKURrZN0NNIbCUcjHYP1JuCNhOGQlhV093Jv38m5NWP39O+Xf58IKWaU+MOS4Z7nth2+c/TXzVPPas+bJYuFJGZD3mzfOV0nfH43+05sQcwF7kK3CZ/P9p2VAWm8yPOS0YytPDEwciPyv4kT2WyYJpQOaRlCcZhlMcNJrFHizchoBUsqpN5IujF87Yju07p73/Ki7HorWFnCMYSiHTr2NAMMRxgOUUbMpkFSBqRG5t3bG7JnyJyhn4zqNG3HtBOPThgrTY/hcSJJZESOdlb7eTA+yIvccHSj91EvAdkBXuZoMGAEkiSHq39CUFiOddWEqO4pl6OfKIoIIUEQ3vxXmTTyiF719TKNZKGp6svVUKlm1d87/iGcOMokyHmJYAAJI1ESnTIDsG3H7mYfdhk9f+P2c9E+1w17b1oP304JuJd6Lir1/MOUoMjkwPvJR24l+oVYvK7wXhepHaej+oz6rXWXPocCzoEDJ7gayzXZizGuqqoqKSmpqqqSL4uiiDG22WzV+itFzwo5hn2cmQUECCZ2SbQRB04kAphgQhARRSIhkIAgIhEQnTMDp2OoL7b5fRoe0b444z0obAsvulSWdEpJ+eBG2DubtnrMnq4Y1l/R+1PFkL7uv89rfjmordn0eWl550qhVVVVQ2xTSRUKJCqwpMBYnuRQibguktoTe5Pb1xSDv1Yo1XXaf/w9a/gWoIcofYnRJwDNnV1bbgi7SEiNsSy/+Fen9tVnym+hoPX/b71UcCFqkFyxWBfZGyOx0bMCzYZNzU+dHWCTej951iTsVr2dnopfx3tMmNB24YIhK+ZsWT4+YO2Yc9smn9w+5bTPAjriRL4hJOLkyvPekwK3/xzo9culgzPPH5pzas+cqIu+7O3zuRYtCMVAqqSq8uf52anWBBMdxsYGUQ+OsPf3a8N334zY339Ez0ZTx/ctKWlmF6vLS/8CJxoMGiS7NTvUnTXEVs9e0UmAOgHXu2zxicl7aicEMMEIYYLlbzwgDBgTScCSIEioChE7gB0g70Xxmt2r1+5flEEMRszoUEICTqCAYR27DdZADCxiGZFJh/S4orh159aN3jD6580/n2ZPJ0KiCYwc4Sik12OKIQyNaFpirTiJqeA9A7eM/O37IVO+Gzhu0MCfBw7+eVC9FvW6f9dj8OTvPvv6sz4jeg+dMnji2vG3UsKzIJPHPC1RDKaMwNJET2EtjbQs0howzYo6I+ZyIGvlyRV9Zve9m3s/LP324IVDDt07dCbh7MTNk8/qgvhKQyJOzobceXsXtR70waqjqxb6LRy2aOgcn9lhSTeTiJWRGBoxDGIZwjpGRsifLoZ5KepFOZeeAT0NFEX0DKZ5xNESRQl6HnOcyDJ2KhEsyZB07/G9STsmdZ3y+dbgrVawGMHIE57BLIVpGii5y6B6SIUjDI8YI2aTwJIJaTczbu6763cz7WYapKdBGifwrMBxmJdZQmHKAMakyuTFO5eMmjyqwl4BUBMnyIkT9A/ipOYeovqyDAyZGTJvqncn8gVJkqo7YKtx8tqF6kd5+23K2+LEcRBn6cQZggFAQpJgt1WXTx4kcP1/nNa+10+/7wvedZndc818IDT5cFjikVvmgAcpJx4k+98y7g01+wRbdlygd5yJX7HnSrN2fb4fPY0zJ8mPgbFIsFiN0uoHr0nUajU9qAFqSZIIcrp4YSIIAiJEJCAACEAkx//FQDBgDIgQjCWEJOyYRFp37mLtuUt6my0fVhbXBZurKLpXiM3t0E6CjjapVXZ6o7DLTVcsaPJNv9p9einGjG6ydGmngJNdGH3botz3cEljeFFLsmkQ1gBoMFFJ2BVBAxE+loTm98IUQ79TqN1q9+jdOzGpLYC7UF5XKK+PBA+MaknIVZRqIexGQAOyfDq8GdQUf5K/+h+2auiGEReC6oiomYhblNtUek7h69f8UUx7JLz/ovgDobS17Xn9+7fqTZ9dr/+3vcf/vHf9b9HH1t4+vvzQjql+O2fF3j2Wl3IrPGjt0V1jj3j/fMTnZ/+dI4/umXDp8Pwb+5df3Lk8LuT0i2dpQkXh8/zHWUkGCx9t5m6Z9FeYqGP6W3sSwrxD7/j3H9Gr0dQJfUtKm9ml6uY3xZ+9vdU4cQNwRViFJCUgNWA1ETWVZW0k3CKBa+N7xOvWgxeiCAACRqJT0VqOOViwEUlAEraJWAKwA2it3JZDW46E780Ai5UYtGK8FmllaxMKURzmeMzxhLeAJSInYvHRxf3m9ftt/2+3cm8ZwMAj3gQmClEJUjxNaIbQOlFHS1wqZGhL6R9mD3Npruj5Y499l/y9z/i0/qy1wkVRu6X7L7+PP3Dl0Lz1c5p2aNigQ70zUYEFkG+QDCxiOZkloNcTbbz0SC/FGYHhCM0hOgNSA/Wnpu2evub02qVHf5/rPyc8I/RozNFfd065aLhoFi1Z8PgJFMzdvaDDsI93X9mz/MCK7mO7eV3flSRZTcRgBCOD6XgxXof1LDiJ8ifrzdq7cxGKwnqWsGZiZiSGFmhW5BiRNkkGC5hupoXMOzhvyMohXuFeBmIwg5nDHIMYFrMMYSmg5D1fNVFYwnCY5TFrJLyRGCxgToREK1gtYOFEjrYxvGQwEKP8rCik5zCXD0/X+a8bNGJQ7rM8R9T7z+CkOlVV3c76GjMEQagJA+KUuAVn/uZNhNQMmKTG8VZP9B/AyZstK6TGngVhhAkAiJjEGtJ/GL3ArcnnP/2+f8tZnc9l8+6Lhr3XTf7hFr9wk2+40SfMuOMqt+U8vT2IXnsg4uuxy+s06+zjH0gAJEwAJIIFJFViVO2/W92tDzVR/Bpva94MMGCnH6eEiUiISJCEnYaQBAGSAGMkIbvdLr+7RQRmB5x2XbW2W17eu0KFCxKUEnGR9RMFqIfhHbutQ2lhr4zUrx5FtzsV4Pb7IvW3/VUjhqm2b/IIOf8eG9W2KLt1VVUTG6mHoJaAVFWSK4ZGNtSlpOTdS2cV/foqatd3/WpAh6iHLYXKWqRKQwQ1RkrBrhFEF0lyw0QDREmQAkkKIDU82/8cKv/f2fDvgeRVECqBuGDsIeJmErTIe646e0Vx7Ua93NxGyF7HVloPVzTClW3KCr8yJ3b29f98ws/em+c/jjmb+PD4lYC1xw8si757PMN84/qp5ce8fjm2a9TJPaNP7vn5uPeYQK+JpzdPDNu3MuHGiXRzXElBZl5mYpqFTjQ8lHHCPzqpv+2bEOYdeudA/xFfNZo6sRonin+5+ZOL87UB3CSskWTfM0kNSC1U1bfb2j573jbwwvjtu5+UlxMAG4BAADn6SjBIImCJIBEkSRbpsAFcvhu68dDGq/S5JDBwiKaQngXWADyDGVqizWA2g5lHfGhm6NTdU3vO7Lnpyqbo59FmMBvAYMAGAzbQiKEIHY/j9UTPYpaW2ERIfpgf02nQp00+ajhs2tDFO35f7Lnk84GfaepqWnVpNWbR2HX71i/cNP/jPh3qtHT3u7wvCzL4Kp6TOI5wOqzXEVkSX0uDjiE6Gms5TJvAoC1N2B3q3XPKl13Hf7b37p5Uknwo6sCYjWMOPDgYW5SgL2HS7JnTPWf2ntgnRUhhi9kl+xZP3DghIOGkCXgjGHjCU4SigJKn7v9dnLCOgjzFIIZFrJmYGYFlRSaZJN57cmfBoQXDVg07+OigBVtMYGIkhiMcLVEsYlhg9U6c1CAK40isYZbFHCsxHOaMYOKJQS9QPDLx2EgjhiYMDQxNKJ2gT4KkU5GBa33WshbWEfH/AziR9x81s1LV/yRzojrr9Zp0enWKrDokVp9q14QHqnG8fQXl7XDyZu8jcVIay8liDAAigbux3Mjxixo07OzSqn+PcRvmeIdtO8vvOm/yumzcHWzaed3gGcx7BvMbL9Ibz+o3BiSMW3qwwTu9On05/G4cDQB2hAFEwDaCq4A4Wvn/dCNSMxVY/Z6+fI8IEFmpBRNEAGGMMCYEIyQSgpAkYCwBYIIRRggAJAJ0YfHwoPPqE8fblhY1I3a1WOmCJHcANQKFAGoJ6mNoKkotX1R8WFzc7tmTlqmmepGhitNHFZvXKcf86DphZKMLZzsakz55UtqszF5bkNwwcQFoYRM6mAwNl8xVNG+m0LgrW37gtnx1m0Rrc6FSJVaqgGgIdiHEhWDZc14NssEJUZJ/0pj9/zdLiFNn5aWYsYZgdwk3JdA8o0Dzxw5VVFwthDwIro0lpVipsVW8J9kH2Gw9793tvnrBhp2LUnWXitPuZBhDHoQeiLt7Ms8Sfjtw9UWfX097jjzt+WPQrlFndo46vXX02Y1jQvYseHTZL4WPKs5PzUs3Z1rpJGOUgb7BJQSx0cfpO/u04btDI/49nChAFqmE2hK4YdBgpJDsKsCuhKgF+/uYNDt8rPPQH015BSJABRCbXFYkiGAJMAIsAZYIwhgBAagiZM+pg9tP79QVPrJghic0B6ys5sthjhZpAzFwEnvBGPT96mF95/fde3+vtlxrBrMVrDzm9aKeERkjMbHAxeF4iuhNhDcTkxlbQyw3B/769eyNMyevndKkXdPP+naZvWx6iw9aTFs0Zf6m+e93b/35kM9+XfHr4EmDfc/7mMqMSTjZQiw8GBhgE7BW63SBpEHLEoojNI+YbMi8yJzv8H27D4d9cMl08RnkH4jc/+2ib3/ZNH71qXUbzm65xt0Y/8fEwb8NyYbH2ZB9Kzls4JwBM/ZM4wnLAZuAExJIgh70NLxeHaFfdRd+fV/i3J3wwLGI0dl1jMTwmDdjcwqk3Mm7s/jE4pEbRvpH+7MCawYzLdE0ojnCGAlPIUqLdTqgtUDX9HSphgpHeI7wHOF4wrOEpySaxgwPRh4MDOFo4PSEoYChJDoRkoINN7Yd3RZ6L7TKZnNGv1dxAm+FE5klUCMB81q4r77ytd3Ga7epub+ppoggCNU0qhk5/+ZzBYB/AiekWgXyJVccOHG8qtMXQ3v2/7nhez27Dpo1aMau3pM8e03cMXnD5U2naK8r1u1XjJsuc+svMxsvs5suGVYdj5uw9mznoUvrvj+gcctuoybPvRundz6cHYiNYEEejK9+8dV5wz8tVcn/9WUhCwBhggkIomiXc3EEi6IdIzmTJhEiz8cTAEAAh6NjOh4/0YDSNxOr6oLdBVW5YdEVI7WENM75bTeJuItSXYTqAakLyAMqGz/Pf59OeP/4ofqb16u2bKk7dW6jPUfrJj+uJRI1JhqA92yVzUKDNYMGKDQuCk0dhWtdRZdun9+91wlJtQSbCxAVlmSXX9msSSN3CQMoMJKFgf+nL9mNSglI5WhTxk7HMOImkQYY3imx1Y9l1dlPVRJ2zPxj5IqkhlVVn74o7RL/8HPvdSt8l3G6SyU5MVVFDB0VFH3zWL4x/F7A6vNbxl7YPPLylpEXtww/7zniwrZRV7aPu+Y98+HF3emmyMJcS04qn5lIpZgfmpkQQ0IQG3VUe9s3Icz75p0D/WriBP+3cKIRwR1BLQxqRFQYKQlSAygIbgbQ8Oq19rPm3EpKe05IlaNWRxBGDhcfSQBRBKc1qI3A6Mnj5m6Zm4ItZswYCccihkWMkfBGMFjBSgvUvvu+YzaNnrhzwlHtMVqkLWAxEiOHOBazLGYZxOgRFY90WkKxhDVhLhEsbBV/5O6Rb6Z9PXTmd4u9f/9j/6Y13mvGzxlb7526n3T+eNrSaRsPblrrt3bmHzP7je03fe3UMD40DTJMyMwgliGcjlBa0GtBF0fidCTeCKwBM7xAp+PU2CePPM9t2X3V21DBFcCTiIzb265sXx2wZvOFrVsvbb9mCvaL2L/zmpdZsqRAsgWZfMK8doVvjy1/xAKjI1o90VFA/S2cUBSiGMTwmOcRz2GOJ3wKpEQ9jVoSsGTYqmF77u9JsCVYwcoTnsUsR1gGUyymKUzrCKUDWvcqTmSiUITSCjoWsxzwLHAM8BRhGeApzOoxTQNHETYB6XWE5gifCEn3Mu77nPUJuBhQVv6iOh7KOEH/BE7+dQKK1Ojyqj5qenP81V3VzJXVvPLt811viRPyUtAf3sAJgCSh4Jv3Ovf6oU7zLwaOXb3QN3zJ/vsTNlzoO83nq0leQ+cdGrvu/DTv0DkH7vzmH/Gr141Ra88NmuPfe8K2fpO3DZm1s/PACS7vdPpqyKjL4REONok2Itpfe+WCIMjbFPkNkuvw4OyQq97oIYwl7JyBBBBFSRQFJImSJGAkESxPtEiECIBEkEQAwADztu+stWxVy8LCekA0yFaLiK5YUoiCEktqwGqCZVcMVwwaiSgQUQLSAKqPpQ8I7mivapWVVu/uLY/tuxT7j2kS090JqDBxAWhZXupxYJ/i004KtZtCXVehclc1a979QlB3SaonSWoJKZGkJFhuDlYSosJY1shSE6x6o7nrf+JSAnaM5tTASbXOSm2R1BehPkBtCVxESYGwCuPaALUR1K+wdyh/0TYh6qPda5f5reLpa0/TI0vzdHTk+eiQ47ls6IOAdWF7Z0X4zgjZ/suFTcPPe44I8hxxadcvV/fOiryyK4W7nZ/J5aXxj1OYNMtDCxti0gZxD4/p7uxLCPMOeYmTsmZ29AZOXu/DduAEgTsGFxFrROIGoCRIgUQFIY2AvGfgOx897nnvQXplpQQOa0ZEECISIRJIAkgiERFGhAAUVpR9+9PQOVtmZ0CqkbAGiTUig0HiDIhLAmvUs8i1QWtG/TFizv5ZN9KDUyDFAAZGYuSISSGKIxwPvA7ptCiBB57DPCPRiZD8qDh+queMhu0afDn0i6txV3Pg6bGbxzv0bKeopfBoUnfg2G/OR13knrCeR7d+2KvNB73fPxRyIAdyTJKJkmg9oSlgEkCfQLRa0CXgeBbRJsSbBN5kM6ajtGycFZnyYNfpHWciTydWWBNtiTH5sfey7kdk3dG+0Okr9bFlMZxEm8BgBgMt6OLLYrQV8XpJR2GKB54BlnIIGDud3kHuvJLzYNVL7xxapByzJphmEcsj1oB5C5itYIl8Frni7Iof1/24PXQ7IzAGMDCI4QjHEpYHlsI6GuvpGuqWr+HEMU4vUgxmaWDkF67DFAMchRkt1lOE1RM2QdLpCW0Ag5mYEooT/K74rd+5/mlRgTMAyp1d8qj82+IEACoqKk6dOrVv374jR474+fk9ePDAZrPxPM/zfElJiRzfXrx4cfPmzStXrmRnZ2OMy8rKIiIiAgICnj59GhMTExISUlJSQgipqKi4c+dOcnJyTWZUB9K335rA2+IEMBBJdjSB6oyXEycI4bhYfc8+PzZs03vYTM+lfhGL90cuPvBoxdG4eb53f1h0rNs4zy8mePabt3/oiuNDV5wYMM+/28QdPcZt/3HRsQU+t1Ydub94//WvJi9xa/ZBux59roVFIOTcR7764mvmEDHGdru9ppxX9fuFCRExEjFGABg7NlVItIuCDQh2TkdKBETAIhEEAlAgiMMXLlXMX/Juld0NQCGJrphoEFIgUU7UKAhyyJaISF2F1AJxxaABUNglNxHXJ9AQ2ZsSezMgbgWFtZ6X1sXEBePaAO+XlnisXq14t5XCpY5C5aFwq69s1fLjw/u7PC+uLyKliNQvtXtBSbACIwVGKkLkbcr/xDLJmziRTe815BWcyD1UakTUAtFI4A5QC0AlEQ0i7hjc7NCoCneyC211j9ruWr3Ud6WJuv40JbIwPYa6fz4uPDCHDXtwakP0yZWRhxaF+0wL2T35/M4xAVtHBGz76bL/rMhrXlb9zbx06mmG4Uk6m2p6YKSuGhPO8Y9OMPf9teG7QyIO9BvxVaMpE/s+f9HMjl/FCXlVBbL6hYALATcMahGrBexGiBqIUhIUGNcjpMPTJ59euvTtrl10bi4AIAnLJ7ACFhCRAImAJCwiJGEMkJSbPnPNHK+LuzIgjcU0J9CJxJIEFoPEBadcW3h4/uClg5YHLI0quG8BMyPRLGY54FjCcsBRSK+XdBxheeA4oHnMsoihJTYFMkKzI74Y37PDl+1nL5vqf27vnkDflT6rRs8aXe+dehOWTFriu3zSyl89j2xZt2fVt+MG1P3AfcOh9QXw1EoslMToCa0FOp7oEghFA6NDWlqiLMiUBimpQjKVq7sed9XzsOcPk76f/vv0I1eORiU+zIbHWfDYjK0c5g3A80AzRMuBngU9Q3Qm4EyY04taCtEcNjCErRnfKdD/1arp48sSmsWsgfC8xPISmwKJ0c8frjm/5sf1P24J3sJIjFU2U0E0hSkK6xlC05jiCE2BXkd01GsUqaGdzAJPEUYPlB5oLdElIC1NGNrBPJYhnB5TtNNPzCpYd5/f/e2owZk5meCMgAQAAUYO//i3xUlubm63bt369+8/e/bs4cOHyy7m+/btO3ToUGZmpnybnJycIUOG9OrVKyoqCgCsVuuQIUM6dOjAsuzatWs7dep0/fp1AHj+/PmECRPOnz8PAJWVlVlZWcXFxdUPVB0/32aD8k/gBCQAjN8wsUxLzZw+bUH9xh2+m7Bq/u7gyVuvTt52c9lx7aoA3ZqTupVHYhfu/3/cvXd4VNX6/j0thSZNVCwIKqIoVT1iVwRFBURBBAREunQIhBZ6gAQIoSUkhBAINSG9AAkJ6cnM7tPSE0jvvc3MXms97x97EgLq8Zzj9z3lt65lLphrZtiMw/PZ6yn3fXfhoZDp2y9NcTj/lYPvd9svLz4Uuel08jZv9dZz6Zu8Exx8Yjd4h3662MHm2RFvvjcxNY2xHi1+YzrUVXHqOqZ0r8kDAMHWCjwCEAmYRYSRdBthAmyRpuKtOCFmAAsQbAKIyy96/+BRO1//Zy3IOheNQYasPn2qLhNDLNpgsSfBNhgrLEiJiRKDQhIYBqIEUAKxwagvIv0tqKfZ0hdgREND38XLZb0HyOz6yGx6yfo/KX/15SGu+18uyO9rEVWdOrUyIgmQdJqWYyzr1PH9X8eJgoAtJvYI22Br7aRLr14uobRzsF+OidxCVKLVtHGACb/R2v66OmWkq9PGI5v1GSF1BSl1henqmCtp0X6l/K3b53YGuCzxdvw2wGVhvN+moNNL/d1+8to/44r7L4mhR7OZyNJ8dXkBW5KryRZidFSQXn1VSPKhY09mSDiZ9v6AhT/9BidEAfiPcNKlgiwXidKCbQmogMgA7BAa3tbycnT4oEWL7mZmAQCxIIwQAWyR5FFFM4gWwBgATATRWfxm163n4nzyIIcVKR3ms8HIdzAhWTfnH5r30cr3j8cc07SkG0CvBYEnHA+8hBOGMBywDKIpRHHAcsBoRDWLGD0x5MP9q7qA8XPecXR3+NVp8dBRL7w4ZpjD0S03Yq8PHz/80HmXW4bYb1fOeG7cs2MnjVy+85chb76wau/KYnhgwAZGZDmizSB0BqEZ4ClMMyJtBGMuzslqNabmJrmePzxr6UyHPQ5Xgq4cOu7y/fyZa3etj2Zu65uM2SRPQFoeswLQDGRwoGYggweKwxoWaQTCCSDQiKExYxXaAukXFAWafwAnHCMyAuIzwaDDwr2quD1Bu7/a9tWO6zs0HRo96AUQaJGSzFQkwTHu4ZvTXZk02nokekgUitAarKFJp7ExMDSwGiJZlnE8CNJF0pjSAl8CxW4Bx0e+O9KYZwR4WEImgJF1YPVxnPyzwbq0tHTWrFnh4eHt7e0URR06dMjNzc3Nzc3Hxyc/P196TklJyeTJk996663Y2FgAUKvVb7/99oQJE7Kysnbv3t2rV68NGzY0Nze3trbOnTs3ICDAZDIlJiZeuHAhMjKytrbWbDZ3dHRI5YCu+ZV/bf1lnICIsQlhUZS6Vrp9dOfPXeo3YNhbn85edeDKHKcrH604/eP+MEd/foufxsmf3X+V33ed3XWF2nYxY/OFdAdf9bYL1O5L/IGr+r2Xtdt9KYfzqZsuJDr4x284F/7BT+sUz4z4+vtFeQVFAIARftgB3JXL6rRHhd/NORJr1680bCkZcwNBQCxARCAYCBACIrYgbAKwAEAzRkdj4t86c25ISsZgs6iU5A4xKBAoRVAhUElqiQByIsqhXQXtKjArMFJiYouhBwYbEWSiFBmJHcAgUXyxvfXZ9uZnRNOIktInfvpF1mOAzL6XzN5WNuAJ2Ruv9tu6cYhOGPAwo/L4OLq8G0v+16GiIGCLwR6BDbbWJBSdljAqDMpuHbqSGHOXIXE/szimpXVcWvJbB50cXbdmqiNq8lMrcpPTbl9Kjb5Yqr0TXp7kBwAAIABJREFU5eN0cuv38z59dtOCvwX7bgy96BByceN515/8jy1KCHLJokOLc5LL8jTFWel52lgjHaJLv8In+VCxJ9S3jkbEeHTDibV2Iv2/6KTdHzZqKwCUGJSI2GBQEpAB2GD8Ira8oEnus271Nc4g9SdKXksmwBbABFsAidKXtdHUFpV4+9hFtxAhyEC0esJng96IBJ+UsxNXfzJl4+QLGh+qTa0HrQ60AuF4wnKEfcRrnTCSvggNLE1YzkIbsS5TNHgler85fdS7M9+ZvvybxTuWzHFY+M2y6YsdFj314qDvFn+3cNvPX/4yZdNxh3WHV0+c9/HgsU8t27M4rTzFiA0C0bGgzUC0GjMsCBzmdciQC3nGZsOFqPML1v60ZP0v/oEXU9KTc/LyDIbM6Du3tuzZ9sWcKdtO7bhXmGjAmTrQaYHjQMODmgcNR9Qc0bCIZhAtEJ7BUqMUKwVrLehYYNUoQ4PVkgAlBRoKNDTRsEBxhGYxzRGGB04AnjHTWiTkQ35C9b3lJ5d9uOrDnQE7MxoyMiGTx1bESnUXppNGj2GJI50HHdK9bCNpt1CsNcMmpd2kV7EscDRhKKLhgeExWwiF19KuzVo2M5VNRVJB12rMiB8mux5dUqG3MyY9knT6rdgHAJSVlc2fPz8xMREAeJ53cnI6ffr08ePHfX19CwoKpOeUlJRMmzZt5syZ0dHRVVVVcXFxM2fO/OKLL7Kysnbt2vXxxx/v3bvX19e3oqJiyZIlkZGR8fHxjo6OFy5c2LlzZ2xsrNForKqq+q84nRAQEe4QO3FiQkQqcmRl5373w6LeT7328xb3je6RHy09/sGvHsvPJG3257b603uuss7XmUMB7OEgwSU00zU8xyUs93Bw9sEbRuer+n1XtDv9uS2XqE1+aRsuJm7xv7fc7frorxb2Hviql29AU5tFAgk8Os7zj0C1CydISnJKVvYEEYyRSDAGTBDCJkJMAFBhsfx41meYx7lRuYVPmywqQiS1XRUCGwvYWECFJGFdIieiDEwK6FCCWQGiEiNbC+lpIbZmUJhBgUEpwhMInhfNg1Pu9b1yfnBF0XM8Y//DPNmAwbIn+srs5bJeStkz/ZWzvh2cmDi4q+r+B2Hr/w2cyAEk1RnVozixxWDb5UlllacEFQFbRGwwURB4wmIZ29LyTnLSO/t3bnPZlqmJqspLLslJTL7tlxzlV6KLuX1p/2mnufO+fOWXWWO3rJm8adVnN8473Dy77vbFrZpbp43qwKLMe6XZaUWZKfna2Cw2RJdxmU86p4lxV0cfjYjx/GjaBw9x8rgaJv77H74CQEUkVxuQE7Ah5CkiDsrV9Ttzwvluan1Th/UGjCATkHYiImwBUSRIJADVzQ0nL5w+ceVkwoN4HXDZYOA6NPsDd01e+9nsvbMuaS4YQZcNmdLwBA8chxlJo/4xMSsK6AxCU4RlzXQ+ycqoS13hsrz3sN7vfvuOd5SXtsGYUckdu3Ziwlfvqnop+w/tN2fD7OspN/TNRraKOXL10JivR746cdihAOdskqUHA4N4GnMc0evAmAsFWSjnasq1pTuXLN28xPX04dCokPyCvOqq6qqKmtqqhsrK6sT05MMeR1bsWPXpzIkHLjprTbocyNJhTgesQCgGqXnCaAnHIppCGprQPAgCaFnCUoiiEEUThiY0SxgGGDVoJMUwATgW0zTSCIQXCM+IDG2htEgohMKEioTlJ1e888s7G/02ptSm5EAOh7ooK4GWYh454lAs0BJCHtvdR+67b6lswxGJZDwPWopoKJzBEToHskKF4E2HN8Wmx5lEM4CkeQsEiAgI/QYnUtak+3iDNNb+uyCRVnl5+eeff75gwQJXV1dHR8cTJ05wHOft7X3u3LkunDx48GDmzJn79+8PDg4OCAgIDQ09fPjwtGnTdDrdli1bNm7cGBkZuWTJkrt37/7888+xsbFBQUGff/75jh07Tp48mZeX19TUJI17/8dxQjAgkZhFIkpJJJNIJLus0x6+Tw8ZNeHrn7eeClvlFvn2Qtdvtl/bes3geJnfdY13DmBdAxm3m6xbsHA0zHA0PNM1LOtwSNbhm8ZDAQbnG7o917ROV4W1XsnLT8X+6hHjeCHh5z0+A1758JNvF1OGPOjUpYfOlq1/sC2BACAAixUnCIgZiBkIIgQjC8EiACGIWDA2AUCxKE7YtnPQmbPjGpr6m81KguWEKDCxQcROBFvRalAoQ0RGpJF1KRmClQSrELYRsQqBEoFSJL1E8rTF/BSVZrtnW88j+4blavuEByg+/dRu6Ev2Q1+QqWSyHrLeLw1WvjXmqUv+L2CwJb8/XPIblkg2IY/t/zwq/kGcKDvd4Lu3TqkIqAiRTOxlgKxW9gRLvr8yIL0tplGtTeNSEsYe2O7g4qjTRJTnJhVnJyTeupAU5ftAuBV9aX/gqU1eB5bvd5g9d/roOd+OunPTJTXkSHLgIeqWpyE9oEgfW2JMeWBIyNfdyeJCDOrLfJK3JsZdHX3sL+JEBqAkYIskBxqwxaQfQf1qSp4IC/rR77oxvwwAwIwIEk1A2gAjLIJoIQgBQElDpdPRXW6XjjF1mvuQd6s0ctWZ5d9smbLcfWl0YWQh5GsxxyNOS3gtCDxwj91Wd20aaA2iGMxpEf8A8iMLIr/fOuutr96esWKa+7Uj9zITooSYA+cPTV34Tc8newx/f8Tyfcu9o84l5CXEZt457H/gm2VfvvDesytdl+dBbjbkCFivw8ZCKMomeUF8yE4vp/WHNizZtOS07+m8+7n1DfUlD0rKiisqS6uKH5QVFj6orquubKoOuhP6w88//rxh0fbTO06HnxEaufuQlwNG3kKzIqUDjgc6HacxQLOY4TDHE55CVIaYQRGaA44hNEU0GtBoiJoFhkMMbdEwiOIxL2CBszBaUSiE+0kVSWu81nyw4oNNFzelN6fnQz6DWcpiTfdJ/WDMbzYn4QQzHGF4/Fuc0I9tDmgrTjDDI05LtDShM3AaC1Q2GG/lRO73PhAcG9rY0mgNMSAJrSPxUZx07wzqnqWXWoGlZTabc3Nzjx49GhAQIIX48vLyzz777Oeff3Zzc/Py8tLr9W1tbf7+/l5eXsXFxdKrioqK5s2bFxIS4u3tPWPGDG9v77i4uB9//JFl2fXr1zs5OVVUVBw9enTlypWffPLJ3bt379+/f/z4cWdnZw8Pj6SkJLVaXVJSAv9xnEhFJwux/oNABDAmBMBkFn9ZvN6uz7BFW05u94qZv//mhyvPzD0c5XQzc3eg/uBNnWsQdzKE9wwTPCP0HtHZZ27lnojOPR6Veyw862h4pkuwwfmGbn+AYZlb7EyngKXHbu/016zxuDV+toP9kLfP+F0Tu9XYu89//oMHFDOACEBAwolJqv1IZSCMCbJqKoHQ0Dhq46aBly6NwriXaJGkCZVEtMXIHiHbzlYrGbEmOqypMAClZFILooKISoz6EPw8tjx9P8/G5YDtjs0jmNTxhboeZ4/KJozr8cqwHi89r7BX2T/Td+C4122fH/z8MffhCOyRNVvyR4G4kyX40SL2/73o7//fROkelDtTRp3C7w8dD7s0j5EMcG/R9Hpb0xsZCW8c3r7O1ZFXh5dmJT7IjEuMPp8Y5VPARkZc2JNww5W95Rvl53pw84JD2xamRnmxt7zu+h9IvHnMkH79vnC7SJdQqI3L093O4kIM6it8kjcV466OdouIOft7OCGyh5f0kHy/2zesJNYajx0CO5H0IqSfpXlgSsJrGxxjkjQAACImCJmAdBCCMAZsdWDMr36wYM3Pp2+cNHZoowrDlp1ePH7h2N2Bu+h2KheytYgXEMuJjBZzAuF+91zSlfJiEasjOj3RFkCBV7LPjM0zveN81h5aNfrTER9/9+FHsz/9aPYn29y2Dhn5gsNRxy2eO8ZOGz9txdSvlkz+eO77+313z9s6Z8Wh5dmWrDycnw+FeVCQXJbqG3dh5f5fpyyY4nbeTZenK60sfVD0oKykrKq0uryoorSorKiopKi4pKSstKSyrLiqrLCi+Fr4jdmLf5y17AfvoLPxmXdz2jPzIUeHOE6kGdCkk3Sa0JSooUSKB4EHniEMCywDbAbKUKN0GiiKaDjMUmYNjSiecJzI8YjTYaEA8tPrM7Zc3DJ54+RdQbsyWjMMYJCauBhMM51aLMzDE8kjTcYSSKT9uyeV32yKJzSHGBaxDGZYoGnQ0ERjBF1qdfLJm6c9/D1LKkqtMRG6qvGYdAmFdBtagN8L3E1NTVqtNjAw0NPT89NPP92xY0djYyMAlJaWTp8+PTo6uuuZzc3NPj4+zs7OiYmJpaWltbW1BoNh1qxZKSkpJ06cGDJkyJEjR7Kzs+fOnUtR1OrVq9etWwcAmZmZX3zxxQsvvBAVFVVXV5eQkBASErKuc8XFxcE/X9f57frrOAEzIAsgBBgTazTXZhVMnDz7ueEfbT0Vsf7U7Ulrz3697cpq77RdgXrnEOPRcMOJcK13lM7vlt7vTqZfbN6FuMJzdws9Y/NP3845dSvbPTLzaIjxYIB+qcutqesv/uwcufWCxuFCypy9l3oPeWfxasfiiqqua+jeQP0nOOnsuzADmAGwdO1gAhCBYElOGBFsAQsAtCF0RdAOdT3a927cMIx7IOm2FKnAYkvMdtikIiYFWOSArXVyDDILyC1gC2ADIAdRDmYZbrMX257H5hdLi3tevCjbf2Dwragvmqo/KNT22LdZNvF95evDlQP72fbv0++1YXbPP63o0+tFV7fXzbiXBVT4T6Pw/zxO/uBvR7qx5PEtB9xHNL3W3vS6OmGky471ro58eliJIf6+PjYhyvtelHceHxF5eV9G1On7mtC8tPD0yIthF48Geu2N8T985+L+hKCjutTLeWxEAReTz8bk8dFZbLBefVmbfI6JOfEHOCGybp0Cj+Hkt0R5BCcIVFjsA5YhOUb7L6deCAgGsI7hWghpE0URISAEgwgA2cX5o98dc+SC670Hd793mvb+yndPJ51KakjSg94IBh5xAuJ0RGBESiOqaUL9kXK7tesJtLzI5UHBXv/9b3z+Zpguwj/u4sRZH/Yb3m/4xyNWO6/zCDwzbNQwlwuuUZl3pvz6zYA3B7w44bmV+5dF8xGLnX6eu3m2tl7I6sjWNuju5SU4ntr69S/fOLo43k67lVWYWVR6v7S0uLysvKK0sryooqK4sqy0rKikqKS8tKSstKikpLKqpqqu/kFpKcWzJ86enLd03qa9G2/EXxdq+WwxU4cEHlg1qDNwBosZgfACaAUQGMKyhGGBowilIRnWjmGkETAnAC8QQUd0OqLVYW1GU8b2K9unbpt6MPygpkOTCVmUidJYNBzhOGAZ0qXr9Sc4+cdYYn2yQDiBCAxiaNCwQKlRGg+Mpkl9NsLL6eiu7IJcAEmPvCvYYMnor/uC35RM2tvbCwsLQ0NDt2zZ8sMPP5w5c4ZhmKqqKrPZDAAlJSULFiy4d+9e10uampp8fX3XrVt34MABLy+vqKiouLi4uXPnsiwbFBQ0adIkqUq/YsUKnue3b9++fft2AGhraztx4sT48eOjo6OTkpI2btx49uzZnTt3Hj58+Pjx4zRNw5+Nufwj6/8AJ5LvFCFStggA4HJg5JvvTh03efGu8wlrTt4ZM+/gzH1Be4Iy9wfpDwXrTkYbz942+MUYr941XIvPvp54/3rSg8tJRX4Jhefics/GZnnEZJ6Kzj4WYth4KvHrVb7zdoXsuqx1vKRZ6h4x+P2ZE76ZE5eU+shl/CNFpM72ZUKsDEGAAEwPcSICiBJORACoaGvZGRk59Nq1fplZgyzYXgQFltp7iAKQCiwqMFutsQDLCJZjrELYHkMfAvYilotmGW7vSdqeRW3Dykv6XLoqW7Gh57lLL1XXfQji+3lCz3nTZeNH9Z/8xYA3xypse9k9/cyT48fZPf+c/UbH/oUVfTqILf7TusgjYa7bePl/Hgl/bZPfALLbkCMmfc3m19uaRmYkjnbZ6eDiqEsNKdXGPNDejo88ezf6bLYuLPTqnrhg16z0m6V8XKUhtUi4lxh67vrp7SHeO5LCjgvJF7Op0FxNdA51K5uJzGRuGjL8tUnef4wT3EkyKf8mMc+arFM+LPNYtwLAFlu7BmwwyAnpAWRwUYH9RocDIZGNVi1hQBgkV1GMEMIiABiLsv/25YRvV8745cDCnw7OPqfxymhL14NBCzoWMbRIc5jlgWUwRROqW334YT3ZWjMgLINYnghZJFPbyu/x3z16xpjvHGbO2zx3n+eui3cuekX57PTc/eXcyT0H9hj/xbgFTj9vPuN47o63d/TZDa7rZ6767rMfP129f3VCVgJXyR+5dOyrBV8vdVx2MfRSKpdaXFlUU1dVVVVeVlJSUVZRWlxWkHe/qqK6vKK8tLy4pLz4QfGD4pKy6qq64uKKysq6utqmnJy8iOiog0cPzlw0c+PBjXczYwsgLwsytaDlgGNEhjLTHOK0oGUIq7Zk0JiSzLsk0V8aUyxmBCIIROBF3ggGwaLdfWPX11u+3ntzT3pzmgEMOtDzmGcQTSENSxgBeMb6+XRNq3RPZP1R1eR32cxxhOMxx2NOwLye6AQsZOA0DUmnSDoLNGtiL927tNRxGWfQgpT9R9aoLNnZdE/LS4Po3cPSgwcPTp48OX/+/K1bt4aFhanV6tLS0q7ni6LY3Nx8584dqSdYim8Wi0U6x1y/fv3GjRuxsbFZWVlRUVFVVVWlpaV37twxGAz19fUxMTHFxcWJiYmpqdZoWVlZef369ZycnOrq6oiIiIsXL0ZEROTm5paXlzc1NZFO+a//WGcXAasliIhFjExArEnA/a4eL7/9zec/79p2LnHZ0eix8w7Nd4lwjcxzDTMeC9V53jacj830jzfeSMy8mZwXkloUllYanFp6PfmBf0Kub3ym913jmduZJ6OyDl3VfrHMa8aGK/uvZW32Va86e3f8T1te+fArvyvX4TdDoX9+NJEkj/HjOCFS6kvCCcZmEAEgr6b6y6OuTwUHDqyp6Y2InQhK9FD1VgFICaKKiArJppCICoLsCelFSB8L7mkSbUTUg4gvgDiiqbpvdKRs2dqBu48O0RUMNsMrJtM4ger57ZeyV1+xHzWu5+CX7Po+O2jEqD5vvqkc/aZsvUMvLmswgh74T+0Ofwcnv9vJ+r+yu/WzPQYSa1lIDqBC0M9kGdna9EZG4liXnVtcHPXJQWXc7QdcVHyEx91oz0xdcNBlpztBhw1pgWW6xNocqq6AKdbG07GX7gUfT444wSf4ZWYEZaWHZWaEZ2rCjJoAfdolIdGbjT2pudWFE2mM0aIgpCvbpgDS/SwiB1Bia7+Z8lE7GalvWDJIlgHYAzxZVtzfx2d5UJihvgEAAIPFgi0iIJFg0XoblGHQjJ/yzhtfjd7gsSEk+6YWeC1odWBgMU+JFItZKR2kRmqOsBywkqvVb3DCcYQXiI5FXB5kB2sDJi+Z+OJ7Q5ccWHo23IMu1rRBexGUH/J3Gf7uy7IeMplMNvbLscFscD00lENFNHtr1wmnGYtnLNq8eOOBTd8u+G7jXoddR/eG342saKioa6qrqqqsKCutKi+vKq8oKykrKS4tLSuvqKoqrSgpLX9QWVNeWVVRXFxWXlZdWlxVXlJdUVrTVN/a0tSupii3M8e37NuycufK3d67E+7fK4TCbMgVsJYVWUZkBCIIIFCIUlvUDGZYYGmgpB5fyeiFQ5wBDGwHezDk4LQt07Zf2Z5el5YPeTzmKQutB70AvMQeFjM0oX4PJ785xgHDdfYKd9+/ixNe5ARR0IKQgdM1JJ0BDQtMLskNpoMnTJkQn5wAnTjBGHfDCSGdmlrdWZKQkHDw4MHdu3fv2bNH8vdrbW19GK66ica3tLSYTCbols83mUx1dXXV1dXl5eVVVVUdHR0tLS3Sm0sQQgh1dHSYTKb29naTydQVGzs6Ojo6OgCgvb09Jyentrb2kRj5e2P2/9T6qziRNN4RsmCxHYhk/wObnVyGvT1txtrjGz0SZu++OXG118pTcS6hmW7hBo8o47nbhgt3DZcTDddTs0LS86MzSm6rK2+nVYSnFAUm5l5O0J+P0566JZyIMpyOLPhimeeni844+Qrb/OgNvslT1rkOHP628+EjXX/5x2YV/961dsNJB4DYHScEiAnAAhgTM2AAMBQ/GDbruyeuX37KbLLp8uBDRFL7UBIsbUkERUaQghBbADtC7DrEHmbUA2AAwLCW+ufuhMmW/Sxbs25oGvuKCP1M8FxNy6t37th/M8Xmb+/2m/Bhr2detOv71OA3xzz3wYQeb42WzZ/X/278MLO5t0gU/wxOFICV/5s4sfZ0dYXgR/sLOs3tOw8ECPqaxNdbW0ZmJI12cXJwceSTAouZqEImPD7s5L3IU7l8QIT/zoTQI7ma4FJ9UokxrSQrvSo/o7YwVZt0KSn8BBvna0i9YUgN1qcGG9ODdWnXtSl+j+Lk/QELJZEVs4LgP8KJDIgSE3tE7BFRkUcPLsTKEunJ9gDPNdQPDgma4nf+Vm4OAAAiohmLFoIs1i9tTnbm4lVLRn4y6lfXtUkVybmQxYusAAKLebVIs5gXQGAJSxNGjdRSeeBRnLCdLOF4zAtYJ2ChEPIO3Tzw5Lj+z4wdvGT/MnVRejVUMGXM6fCz61zWz137Y9/nnhj9zuilu5c6Xdh1OsojvTijsKUwQUiYu2LuO5MnzFjw3fTZ34bFRFQ0VNU3N9TV1dXX1tVW1lQWl1UWl9ZWVleUl5dVlNc3NZRVlldUlpVXFFdWldfW1pSVVVSUV9dUNVSV11WU1VRX1tfXNjY2NldWV6UxaTsP7Zy7et4O9+1ekd5MPX8finIgl0c8ZaZ4IgigpRBFYQ0DDE0oqQ2aB57DXBZkMR3ssehj0xymbfXbllqTmgd5gigImGcsDGthWCyVjmgKa/4AJ9Z2L4kZHHk4dEI93CzTbT+GE14UOMLRQNGgoUg6RTKK4H4EFz5o6JOBocEAQAhgRESEunAi5bu64lBNTU1AQICLi8vBgwdXr14tJZq6ntBdL6orP9Zdbf7va6j8UQx8THn+sad174z9Dye7JJxgZAGxHSQbGYB1jvuHjJ/6w0bPNSfjpzpemb716kbv1MNB+uMhWq8o/fnbBr9YrX+y/lp6Vqg6P1ZdGq+pupdeGZtSHJ6Ycy1B6xfPn7nDuUcJp6Lypq/3/XTRqS1n1bsu85vOp8xwPKXqP3Tj+k3dP4t/qCGBgNW5qBMnFkCkEycEA24HYgJCpMwXpGUZn/9y0sCw4Kc6CxVKQuwQtkfYHmFbRLraW5UAcgxyAkoABSYKM+6BoS+BgRZT/+R7tkvnK778uGfItadamgYQGIBgaFnTM76XVZO+tJv4+YuzZj/95hiFjarPC8+9+f3Ufm+NlE0YO9D37KvNTf0sSNltJPvv40QhtZOR/0mcSBrvNgjsENhKEycP9eqt3cPWJjoCCgx9zOi1ttbX1UlvuDqtd3WkkwPzmYhcKuReiHtyuHsRc+POpR2pN10KNMFFuvhCQ9L9nLQH2UnlOfHcvQtJYe7MXR998jVdUqA2+aYuNYBPucIn+/KJXg9x8lCz6+/ghMgAq4j1+2BDsAIeSnM+1v1lDzCkteOllMThboc8khMAACQBYQIAIFrE3Mzs3Tu2D31l6HfLZ90tTMyDAt7EGkDHET5DpNSYEUDPEUGNNRQwDLAarFETzaPJLq6LJRziWJHTE/19KNh0dv3omaOXuC6btPyLdYdXn7l+crv7tlnrZ+84teN8uM9LY4Yd8j0cwUdNXz9jyrIpbteOet/0cnTe+u28GbN/mXPW3zuvtKC2qb6mrramurahpqGxuqG2vLquvLq2vKq+uramprqyprK6oaasury6pqqmuqqivKyioqKmpra2rqG2trG6qr66qr6ysraioqqhoammpramvvZBeVFkfJTDns0/rvzpiP/xMEOU0KHNg3wGsbTIaomOxSxLWI6wDKYFEGhEa0FrAAPdRp+KPz3d8dvtF3ckV6XkQQEv8up2NY85HdGqOzIoUcNZO4NpGn4HJ5zVW4Vluo0xPsoShgKO7rbZLqdIzGmxoMVaBjEMUBTJSMfJGTitAPKidVGj3xsdEHwTS6URLOGEdJoKAgCIolhcXJyamnrlypXp06dPmjQpODj4/v373ZuGpZ9dvUX4UVNFURS7uy7CoycYeNRXkRAi6RBLz3ysqeyxsQrczWXrP9zZZbGWtTEgM1isOFmxfvdzo76avcFjlVvMtC2Xv995Y7NP+tFg4/Eg4XQo53vHeDFOfznZcCMjK0yTf5cqS6SrktQVcSlFEYm5N+4ZLsXpzsXqPG4Zj4cZftx6ecbGi47easfz6k3nk2ftOGsz4KVNGxykP/+xAtffy3d1w4konagAAZgIWKwSMdbpfiAADQhdoTTDtm97Sp3e3xogsBKQHcL2ItgjsEXWoRPr2LZIZIhYndgR9CPwfLvpyewc1c7t8o8mDDh15MXK+33BosB4IMDQ/MoeB47Ips5Qffix/Rtvqvr1s+vfZ9Abr/Z97y3VJxNk74x6zmXvO+2tA824W3rtt0TpyghJkQ4pAD9aGSaybgGuW5gjXfWVbu/8p/6+/y6cIGspomtbTy0YFNhqUdxLxCPaWl5X33vjyI51R7epk4NymPAsOiguxC05zL2YCow5vyPjhmtBelCxPr4wMzE3K6EgO74sO46Nv5AY5kbfPatL9hcSr/NJ14WUq1zyRTbJm0v0ZO6eUt86ER7j/dH0D/v/POeDxoau2okcLHIQu3DSeXuBbBHqIaIeIrZB8OhRsjP9SIgSwBbjpxpb3szNtNuy3uGKf/d/rKKIMtKpjWvXz5wxfee+bUcvuyVVpOZAHkc4lnCd+rUcB3oG82pEdQZBigaaeSxvQ2iO0DxmBczrsKC1CFwLvebkqnl7591/ZYUQAAAgAElEQVQrSzwedmLigk+fGfX0+G/ecvY7qKvWp+dlDB83/Phl9zqxIYKJ3HXGacGG+fNWzJs259tDxw9xRr6kurymsb6yprqurr6hpqG+sr6hsr6+sq6ppr6xuq6uuqa2tqaqtrK8pqKyrqqyuqquprahvr62tra6uqamtq66uq6m5uGuqqqpq6tvam6ub2ooqyk35GVdDro+feH336/+wfO2N1VHZ+IsPTJokZYTOS3W6oiWxSyPOY1ZrQOdpk1zMPTg1K1TN/k4xJffy4U8I2RxiJeKLoKk8EgYAVjWOmLSXSf4kc1YzyhWb3nmEX6wXb9mOhXyu0osAuG0IDCE1pD0dJSiJukcsHmQl/AgcdWu1ZF3ozvMFgCrInlX3LFYLI2NDdJA+/fff79jx46YmJj8/Py2trbHBlC6C9c+dlb47XlFwkMXY7rCoPSI9FppoqUrySa9p/TarrftHjz/Kzq7pKlAJCKL2SI9uGLDnuffnDJ3w+lVRyK/XO25wDls12XeNcjoFqw9E6k7d1t/Kc54LTkzKC07Ul0YS5fG0+XxmvLYtOKI5ILA+Gz/GOP524az0ZknQvWL9gbM2Oi7yj3W4XzaRt+U2U7n7AYN37Rx8+9fz5+W4q1W8NKtoXWQH1lvIRBgizTVWtDSujsu4WUfv8E5+X2kkAdERZASg8pqDA4KC6hEsCGgBJBhLMdYTkCGQIHIYIRfe1A8aPde2cef2DntHJ6XM9jcrhJFGSH9AZ4XsmQ/zJENf3XEz78MX/ar7YgRCltVn2HPjlq1rP+KJbI3Rgxeu3JMVfWANtEOgxwhBRaVXTorGDqN4rtwYpGBSQ5mOWA5BnlnP5gcsBzE7pV5OZFUpyQFX2JtT8KSrKG1B/ffzRIMcgIqAAUChQVUGBQWLBclWRqQE5ARkItEKRUnpHhNoJfZMrK1frQ6ZsyR7euP7kxNCM5kIvRM4J2wo/fC3e+rA+K99vE3ThelBBcJMfmG2OzMOwXZMfd1t+jY88lhxzQxJ/iEc0LKFTr+Ept4gU/xoRJPZ9w7QSd4qO94hN3x+XDah/0XzXm/sWmQidhKyTdikhGT9KFJn6QNxvbIYo9MPZDJHokKEWQIlARsAOSEyLBFQSwKbJFbLHKMVZg82WEaX1utWr965RkPEQCI9T4sMDh8xfK1x4+537odfcLH7USQW2LlPQMYKeDUwFLA0cAzRMdhI4v0DOY5zPCE4gjFEobrsiwEhgUNC+ksZHBELRDaQAStibupC9h8bqODz6btvjsmzHj3B4cfNp3YNGvDrC+XTDl+zf02fWfEWyP2uu9N12Z4XPFcsXnlhInv7dzvFHE7Mq8gp83U1tLeVl1XW1tb29TYVF9bV1NZU1/TUF9T11Bb31BbV1cr/VdbXVdTU19bU1tTV1vXUN9QV1dXW1tbW1tXW1tbW1dXWyet+traurq6+rq6upramvqmhua21pLyslvxd05dODN51hdTF06N0cUUmAvycX6mmGlEBj3Sa7GgA0EgAidyW/y2jF8wfs3ZNXfL7xrAkAlZPOhpwrMgsMBzhBEIo8OMFjM8YWhCZ2CKlSTlpVIK0vDAMUCrsUaDKA6xWiLoQacFHQ8CD4JVqgvTNGFZ4BlgGcKwmGawhicUhzU80XBA8cDyhFOLaRqUxgEjgJANOUklKZuPOUbGR3aYu0zjrYGosbHh2rUrq1atXLt2rZubW1hYmNFo7D5o0h0S3ZNRv81HPfbbP7qH7v7IYwN5XT//KOv119dfxYlIiIUQBARhMIsYA4gAy9fvfnHMVws2e6w5EvbFylNLXKL2XNM5B+qPBOs8ojO9bhku3NFfvWcMTs6JyCi8RRXdoUpuq0uj0orDEu8H3M31v5XlE2k8G5l1MtS4/HDot5vOLTkSsdlPvd43/QcnX9tBr/4RTv5kdeLEmmcgUqMwJtYziTRYZgaA9LLyby5ee/Fm+LMllb0e3iMTedeICQa5CCoLSHIaSgAlIXIR7EQYBDC0vm7w8eP2b79lu2D+cxz3sij2x1iBsAxgEMDQVI3qnb8NfPvtF7/65pmZs23Gj+sx+KkXP/tw2PSv7b7+SjZp8qBdu4cbcp5qxz0AZMgiFzuUBEkZeflDUVvS2XFkkUG7HDrkgGWd9+/yrsGXrtwXARkBJSFKIipB6iDojhMkA/HfjxPpAqwla1ESKSFyBHIESkmnBEukIXILkSHrzHkfZHm1rWasNvHFAw4T5n938ZqXVrijF8IiQ4/ejTpZSAXFeeyn/dzvxwcU81EFhqgsfUSmLiyHDmFjz2dEnaBij6tjT6pjzzH3LtL3fDJiTqnvndKknEmNO5F+2yM82uejryc8Of/7T2pqn2kjShNWYmIDogLEh9URAnYY90SWnqjDHnXYYlGFQY5AgUCJQYaJjIhKQDZYtEWiCmMFgoEIv9nUqDq4f6HXuSYLAYDSurrDZ84s/nXNiRNniopKKqoq97rtOht1QtOcpAVBDZwaeCn3whA9hzI5ZOCxwGOWJxRPKA6zHBZYIrBEcpxVM5DGQhoLaQJRZ4O+AOc439j7/qK/Td389bIjS5bsW3yduiE082FC2G6f3RtcNy5yWNT32b5L1ixx2OUw9ftpW3ZsPePpwfJce0d7R0e7BIL6hvqGhoba2tr6+rqG+ob6uvr6ujpp19U/XHWdP63oePSx+vp6iTE1NTV1tbUNjQ2NjY31DQ1NTU0dpo7ishKPs2eW/rpk9bbV249tV5eoC1CBwaTXm/U6pMsEI2tmHS9tGT1n1LyD824X386FXCMYWQtHYY4CngKOBpYjtIBpHaK0iOIIzQLLYF5tYdUWmpOcSzDLAachGpoweqLPJsZ8yMmD7Dv3b6fWpeVCrgGMnMhpiZYHnsUcg1kGUxymBUJzWM3idA4yaEhXkzQaaQTECIThMMthLhNyUivS93jvvRRysbquoivY5OXn+fj67tq9a9vWLc7O+wMCAnJych5Gzs7I/hdL3/9t6y/ihCCCLNiCiQgAiFjzSCs27X1h7Nc/bfZY4xY9eZXnvH2h2y4LB4KyXUIMJyMzve9k+sYYL8dlBiTmBqUWhGbcD894EJZeFJxaFHCv4GpszoXoTK+IzDPhWe6hxl/domc4XlzkGrX5IrPOl5q586LtoNf+RZyQrk2s0vogWo8qmBBoJ9COkAUAwgzGIdv3vhQT/0J9nT3BciBKAkosqcRjRafaykNzCyyqMO6J4XkzvFlbPzg8WPHOGJsP33n2Vsjw1qb+2NITWewJsScwqNX81PVQ23Fvv75kycglv/T/drps7Oiezw8eOnnikG++GrL4lyeWLO/964anAyMGN5ntAGRYVCCzkiAFBhkCmVSheTicgeRgkUO7HExywLLO6oIKgw3GtlhUkYc4kRNQEqIiYmd/838BToDIMJFhLAciIyAjSAFYRUAhggwRBcZykagwsUFEYSFyROQY2xHoI1oGm5peryoYct1n4MIfv1q3dN+JXbdjL96K8kiM9ao03Lp3bn/M8a2pfs7Cbc989kaeMUzP3cymw+gYv6Qw97Q77hmxHhm3z7Hx/lTM+bSoU5o4TyrZOyXGPTX6ZFzs+Y8njRsy8+sFVRUv17XYtyMbDDYYKwjqjhMbgu2waIfNNsRig5EdASUCmWitoimkLwxCthirCMgR9BbhxdYWVcCV769dzyytzs/Jczt14vsFcz3OeTc1NwOAMdOw4/DWK8nnaUuaDvQs0WdghoIMCtQ0YSRscITjMSsltVjCMkRgiJYhWhp4CmgGNAyoWcgQCJVDjIUo9+cD82XDZC9MfNbxvAPfxlZCZREUVUNNISrc7bmn5zM9ez7Z8+0P3p7w4YTlv67geN5iRqYOU1NTk9Q1VFdX19jYWF9fX11dXV9f39TUVP+vri7MNDY2NjU1NTQ01NfX19bW1tXVtba0IVE0Zhmcj+3/YdmsTc4b47Pj75sLjaIxC7LZdmZv4J4Pln+46Ngvt0tuZ0O25DjJihyNWBp4xqoOQPGEEgjFEQ1NKBZYAWs1ZoYWWYEIPNGywGsIrSG0jugeQOEDnH9HF7XLc+eWkw67zjv5xJ/LqM24D/fzoUBP9JzIsphjCctKo46EZkHDgJoBjRqnZ4ipeiLoQeAwyyIuE3KYBv50yJlzAV7V9WUYiyxDX7185ajbsTUb1m/dtjUqMqK1tflhEHp0/Z+kmP571l/CiSQBSbCJYBN0TvdaAFZvO/TsmKkz151ceTT6k5We3+8O2eKvPRCa7xySeSRU7xFtPB+b5ReX7X8v92pi/o3kwoCUwoCUwmtJhf7xub6xWWdvGU5HGNzDjEeCjatP3p3q6D97X9gGX27teXbmjst2T47ctHHLP3uhpDPdRaTL7hRCtoquiAQTMwKzBWEA8E/X9Fq49M30jGEdzTa4QwZWDRUbYrHBZhXGKgIqIEowy6BNBh1yS5udaHkWYGRVy6tBwXY/TFeMffUZV6fX64oG41YV6pB1tPZE6BkM/XIqZIdPKSZ+OXTB/C/Oe71xwk328Yeq3r2fHD3mI9dDn/v7PT13oez1t3tud36htsVOqtkQbEuIDQK5CHLcNT0nabogBVgUYFKAqAAiJyCX7LwQ2CNsj0QbKQUnZbowKDFREaQEixyQrPO4IyddB51/M06IDFuUQCRtZhWACogCm+2w2AOICsAOwB6gN0AfAHuMJXvK3gT6YugP+DnUMbaiaHx48KDli16aPvHXLUuOn9gWGOimTbkS6bkt8NCya3vnh7mvzAh30aZfyORuFmrvpEX73bpxJCn6JB13nr17WRN9kYry5WJ8qRiftJizmjhPKtYjLtJ94kcjP/zx22P1FZ/W1z1rsdgjUW6xyDGyskTCsPXDl/iHVQgrRazEVutlqTtDZkEyESsA5BhsTTBYtAzQJH/qf+nklRtHDhycP39OdEyk2dImWQPptcIvqxZcTvVlkFqH9YJo1IgaCpIpSKQglQI10zkw0VUAoIClgKdAK20aBBo4BhiBcFnYkFGd+sP2WSO+Gf7V2i9/2jPnTMyppPIkQ4cxtSzNP9H/172rXh7z8vCxr/Qc0HPM22OOuh9Lz8iorKxub2tva2uTIn5jY2NjY2NtbW3DX1sSUZqampqbmyVW1dTU1NXVNTQ0NDU1tTS3NjU2t3a0dkBbRELYCyNecLtyrB5q8yGf7+DdY47/7Ze/bb2yPb05Qw8GgQi0heZEjsc8RySWcDxmOEKxQNGg0YBaDRqKaGhE6bCgJ1oOcTTiKOApwhvAmImN6tLUiNSgrc6bRr/35mqnFT9t/PGHNd8fDzgWmxOrazXkQq6RGAUkCETLEZ4SNRzmOMJSQDOEYQlDIzWHaQGzAuF5rM2GPENHlnfkOfcLbpG3Q6Miw3Zs2zrr+5n7DxxgBM5kNnWJ4kqljq7Grf+TTqr/tvXXcWIGYgLcAcgifW4WgBVbnJ8bO+27tScW7Q/6bNXZn1zubPbX7QzM3BWg3R8oHA3VuYdpPaMNPjFZvnHZfvG5fvdy/e7lXIjPOReb6XFLfypS5x6uPRKsOxCoXXX63pRNF6c6Xl/jxazy4r7betX2yTc3bXT8Zy+0q8yDAYBgwBYgFiAYsDSHSURAZkAYCAY4m5Te65elo3TaYdikwh3SnbsSkC2Y7bDJBiMVARVgBXTIoEUO7XbENAhbXmlqH3YvzX7BAtmrQwdsW/dyHjvEXNsb2hTEIsO4JybDMbzA5sj2HlHMW2jz0Qe9Z0ztsXal7LNPnhw1+sO1a5/+cVbv2TOVU6bJ3vhbn3VbX2ts7QegACTHohJjOwK2GGwA5CKWI6IAInlPSVtJSCcbJHdIsEfEDiNVN5zIiaSWj1QESUmwLpxIwfHfPAKpwqinxdTf3D7Q3N7P1Nq3o+VJ0dzX3Nano6WvqbV/e+ugltYnG5oGt5ueMZn6dbT1tXQ8ae4Y1NA0uLFlYEvbwJa2kU1NE0tLJ6ck/+3U8Wc/m/Dqx6N/dlq+22W108bvr7qtCndfFeiy6MrRRYHe6/kk31w6JCXibFzI8fQYj7ToM5pIb03YOSbch7t9no7xTb3jnRh9KjbY5YzrsjlTx2/ZtS6grnwFMg9vaerV1mKLRCUQ+cMsIpJbp/StbXUK0WKDLbaAFUBkBEsNGjJCpH4/FYaeJhhqEYcLzPOOW977Zprz7l1qdYrJ1AqApPxqQnzc6+NeC6Su5IJB06FhTBxHGBpSKEigIYmGNGnKoZMlNA0aGtQU0BRwFGhpYqCJgQYtDawedJlIf11zef3JNadvnbx7P2bHhW3vzntn1rZZ+68c+Mlp/sRFE10uuV6O9B8xfoTMXjbrp1lzF8z76OOPb94MKioqam5uam1tbW1tbWlpkY4mTU1NLS0t0sHiX1uNjY0SWrrepOuRpsbmttYOqZoZmx4z+KXBrn4uVVBhsOjPJnq+u/jdTRcc7lbGZ0O2AfSMheEJryVaykJRiOaA4wgtZf8YUGtAnQFqNagpULNIrUU0b2ZYM8tjvRFysyFX36FLL04+cu7Az8vn7N63LSjiupBNpWkTz133nPPr7GmLp/rHXxYatNlirt5i0GODATJpxKaaMjSYVRMmFWXQiNYSXhBpxqTREUEHeh02ptVQh6+6zv119mujRnw15ctrVy4bdPqqqiqT2FUjeeRE8kgA/ce0a/9X1l/FCcEdgDuASDghAIAA1m5zfn7MlzNWHVl6MOizlafnHoxc60NtuaJ1CjTsCzYeCjMeDTeeiNCfjjR4RBs8bxs9b+s9bunORGtPRgvHI7hjYZxrKOd8k919lV19JuHLDX6T111aeZr69RQzw+GK7cA3/mWcIEmoHhFACLAIRCSEIAIiAROQDsAAuB2bj8TH9dy5fXhe7vOEKLF05y4qQLQBpCKigiA5RnJirVvISGtfaHtTbHmdpew3rJONHKGa9f2LSfdeFtv7WJoVYpMMLDKAHhZ4wwzDYxJkS1bI5/0km/SZ7KvJsp9+lL3z1pPjxr+3bavqmymy6d/Ipn0rG/+e/YrVg3Nz+pnbba1/FlEB2BLoQcBGJAokgQHbYmSLsC0iXd1QMrBqHqswkXwbH20JIwpASoJsMbbBoMAgx6DCYI+ILfp3mzz2RPglizg4PMJu2zblgb3Kg/t6XLn00v2CN81tTxu0thd8bfY5q3bv6+F36fnMzDeQeUh5UY+AazaHD9vt3GXrf+XpvIJxjW3vNrZNajK9l1M44tr1/o4bx+3dPM9l8yfT3vY4tpa/45l4ZY//oYU+++YGnl4TfXFHQqBzWuSxtCi3tNAjdKi7EHaaCjpBhZ+hYs6nxPqcP7vt849HrVg06fo5p4T4wMjSPMeWxndqqwa3NvZGokoCNhAliEowK8DSeaQT5WBWkg4VmFRElBEkw5IDWOeHSYgdwHMERtY0PO3hpRw16rPvpmdl66SbVoKRpP8YFR393PBnw7nAUsgXECWIDIs1LKQzkMpAGgPpLFAckUxwpdxLKgOJNKTQQNHAM9jAYCNDBBYYI+jpRo3DmQ3bfbZmVKVXQVVqZeqGMxtemjSs/7ABwz8avunEpqzG7Ly63FdHv2rzhK2T8y7/q5dXr1mzbNmytWvXRkZGNjc3i6Iohfu2trbW1lYpVdX8L62WlpbW1lYp5dXU1CS9oXRYMZlMohmZ2k33i+6nalI8L5159rVnj19za4C6k7fd31/y3oqTK5KrkrMgi8cCK7K0xTo/z2KOJgwNLAs0TygtpliioSFDAxkayKBBzWGNDjN6kdWaOKNoLIRCfT3vHXxqpcPCLVtXX/X3Y9QZVZWlTc21tQ2V+UXZkbFhe444Ldq0aMWelcGakFxLfjbO1VkMtIWnEc+CjgJeTWgG0wLmdJjTIz4fcgUiXNVdW3Vq/dhvx4+bOHrT1vW3b93umg3EACazSbRYDyiPNf5a49IfD4v8L66/fDrBFsAmwGYg1rYoAuDlF/jKmM/f/uKXX52vT1rhNmdf4Frv9M2XhW039NsD9E439c6hma6h+mOhuuNhOvdw7fEIwS2COxbOHglnD4dSzsH0/iB69w16x2V6rWfSlE2XPl/j9+tJ9Qp3zYyN/rb9/zJOLAAWDKIIxIwBmwHarZsAkKqmqm23Qnv7eD5XUjwQdWmrICUgFYASiAKwDCMZQTJASjDbodahpHlkPv/kPgfZuNdlEz994cbN12obBxOwx6ISdcjAogDoaYI32vGrF/xk48bIp3396vEj74XcHHLEVfH+e6oBA/t+8MGwfXveDgsZfdar36Qpsomf24YH922ofgKwyhqVQIGIfac6pByIkmA7jOwQtunWXNuV3Jd3Ngo/hhM5ICVB9tKcPwYFBjsEvS3Q00JUfy7r8n+25QD9LGh8q2mws2uvH+aM8PYaetJdtcvpybDQEblZ/QMD7J12vepx7rXT3jbrNjx18+YbDwr7BQXI9u99xsPjBQ9Pu81b+vj6vZhfPKigYmgLeUWEsQheM2R9kBDzQ+TVl+dMnjT3s8tXXfTp19LD3CK9HM7vm+tzYPbNM0sTg3anR7ikBjmzocfY4KNMiDt3y+umz57djvM2O/w496cvvbx2FBvvlBTS0fcNuxqqPquuGNrU0Ec0qTCWvgkqYlGBSWEtNSEZmGVgUoJZAWY5tsixRGUkQ2Y5RiogPQCeANK/oGCQ85GnVm2Sjxw5e8l86QtpBoI7bbDDb9965qVnAtOvlkCuASgdoTis5oDigOKIhiMajjAc5lnCsUCzkMFCIgtxDCQwkMEAy2IDi40sETigs0CfWpE0cfGnB68fLIfy2LzYnX47Fx9aPH/3Tws2LJi35aflzitOBZ4OTgwaPvaVngN7Tpzy+SHXw5HRUZ6enuvXr1+6dOmxY8coimpubpb0bpubmxsaGv41lnThpKWlRUp2tbS0tLS0tLW1mUwmi1msr2nIMmRF3751OfCy8/EDg4cPPhvqGUaHfLFm0vxD8+MrpHOJkRYZVmS1WMsgmkaUlOnSAMMQmse0gCmOaFjIoDs3QzQCYTKJNp/kZLbrrt279Mu6hes2Lz3ovC06LLiuotrU1F5TVlVVWl5dUdlQV9vUXJ+Zq/P291q3e/1Ch4U7z+yMzY59AEV5UKjDmYxZYDCvBZ0BDNmQeR/yMhpT3GPcFrotnHNo7tLjv87fsXDWsu/UbLIUbZAZmS0iIsQiilI5Fv5s+OP/jfUXcUIIEEwQxuihaTwh2Xkl079b1P+5MVPmO34we8tMx3MbvJMc/Kh1F6iNl/lNV3Xbbuj3BeoOB2ldg7UuIdpDodpDocLBUH5/KLcniHEKZHZcp7deobZcolefTZmy+fLEtX4rT6Ytc0v9dv0F2/4j/2WcWKRGLkTAgkC0ABYxEBNAO0AHgDQ1o7+fvSDgSr+I8AE1tb0wKKR8BRB5ZxJDCSAnWEawDFBvYn7J0vHag/x+Jw7J3n5VNm5k3zNnR5VWviJCH5HYYWwPRE4sCoz7mMnL9Y2Dz3kqJn38xNJf3vE8882N62M8veynTu8x6Jkhn08Z7eI2KTj8w4uXn1v0i82UL1Vep4dUlT8FxAZhuZQ2QcQOd5lNETmRkl1YokInQrpOGFacdB9GkSwFlQRLilIKDAoMtgh6WqCnCP9mnAwwi+80tQ12cX9yt/Pkqpp3M7PsD7n28PV9jmN6env2dHR8hxY+Lqp4LjDwhaR7T0VGyHfuGhAWOr6lYSzu6H/zht3lqz3yixT3K3q2iv0w+f/Ye++wqM5ufXhPpYOICKLYYpeoSYymmPoaExNL7Cb2aCxREbF3xQ5iryCCiDQFRECRJkXaVAYGGHqT3mGYmb338zzr+2OD8X3P287Jd3LO7/t969rXOOBGNpvLde+11r3u25ZFo3S6GdqWb8pzJtzztFzzw2fr557x3Bcb5aVM9H0ZeCLs6qYH7j8999uVEXk++fGZ7OgrWVFXnz84d+O0895Ni3duWHT1wh6JLLS0Iu51UWJZwatn1QVHdC0fN9U6dLWbsYwAEe4+C0hvY5CjQlDAUoD4gHmk131ZQIBCiEcbzAixAbDR68xUudSVq9TqXyb6B/Zzcf5++8ZaRkcDII4OggAhHBkXPW3mtEfSkAooVmKJDGcqf9915/w5FHKcI+vlcWXLIFUGL+WQKodsOSjlOF+OC2UkVwHyPKyKLX0+Z+v3R+4dDXj1cP2ZX2Zunrny+IqI3IgyKH+uebHp9KbFzkt2nXEdPH6w+UBzyohnazdw+w7nhw8fxsXFnT59ev369fv37w8MDCwuLtbr9QzD6PV6rqr4LwSHIjqdTqfTcehC0zTDMB0dHZXlVZJ06dOwqIAHAUHhwe433QeNHvST60+r3VatPr0yqTGpAAqkrEyBlQqsVCCFCucqiFzCZktwr6OijNNnJBIFZCkgUwaZXI2SBZJMkp1LcguYgoDk+5/P+dR2kM3la+6tbfW6np62xra2+va2hvaWuubWhpbWhpbG+oaW5sa2zhaZWrb35O5lm5c4u22/EnJF0igrg3IN1hSQwnIo14DmReXz63GXjzzcv/jEwhlbZ2y+9dvT0pjEspd7zromJD8DAGRgWQODCUGEoN49j14/cnir7fVm0eSPZeD/XfGH4KQ3RxPo9UHkQAUjAPC9Fzh56pfDJs4YMnnW1PnbNrs/3n03beudV64BOa6BatfAvINBuceDVSdCc44/Uh17pDryKPfwo9wDj1X7QnP2BCldA+Qu9yXOvpJfr6fO3Hn/i613N1xK2XAh+ced3mLrsa4u/xVmV9/2IudtwwBiAGHSx0bjRvMAkJCX89Vdb6uUV+bdemMAASARQUYYCRHmM4SPiJCAAAgFWADsEGSYXt84yOse9dFU/rCBli47RhVVDyVgQ8DYwIpoWowRH7E8FlljbFuqET+4a+xxytbtmHDuHP5HH1uv3WA66weHj76a43Gr3+xlgk+/5c2eY/bbRsujBxHB0mYAACAASURBVEzdjkypqXTEWGCgKYT5ACLOThgTqq/44GTb34xA+oTcf99M5BPCCRHye+nORMgtzxN4MzsRYBCh3nP+zGaXNcN+qGOGnL8s3rh1SGyCbWCo4LcdjqGPJ7c1O0Q9Eu34jXfpquXjiBFyiVNH04D7981d9k0uqxxHevqzrVb6jv4GxooFEwJChhXpaVOD3sqgtWPaR9NNkxs0YxPDrTetGPLNjJW7fn0QcDH9hVd2lOdz392x/gdSIz1fRl2JCbt05/rB44c3L184c9+WddLYp8WKlIKiRHV5Qn7eC0VOyuOG4q1087jWGmt9t5jbKOIMm8nvKvr8vuKP/4Y+joGPCN+AzRmwAxjU3mb+KoPyuCzcc8DiVfokvXZQ6IOvLnmk1tf1/P6AA1qDPjIxcscZ54TK+DIokyFlJsqSg6I3jfbul+TIiEoKKikopCCVQqYUXskgUw4yOVHJcYEMF0ohVwV56d3p58PPrz22ZuWRVV/+8tWiPYvCVGHyTnmONkeDimqhrrCn8F7svfkbfjQdYGozeEA/e2uKokQi0ZQpU86dO5ecnPzs2bMdO3bMmzfP09MzLS2toaHBYDDQNK3T6Xr+89Hd3d3Z2anVajnBKJqmaZpubW3Ny8uLf5EQ+fhpWGBYUEBgaHiI5x1Pu9F2VuOstl76Lb4qTg15OSRHykrlWC4nCgmSSlmpEhQKkGdjiZS8rVfGwUmWDLIkkJkJWekgSwGJDPJeNqetPbDO0sZ87o/f3QvyzSvTtHR1d3b0NNW3tTR1trV0Nte3tje2dbV1tja3NDXWNzbVvW6uSpMnr960asonk8/fOxurelbQqS7Sa16WJfkl++712v3JmmkL9829knAxtiFWSss0UJxY/nLhhgWBofd70yIGhAmDEQZgGNpg0HEpiCtQ3iYH//9w8nuQPklepnfETYCwgBkA0t7ceu/ug7/MXjxo9IfGg9+bu/nUPq+EXT6vXP2k2+9JXB4o9wQoDgQoDgYqDgYp9wfl7A1S7QnK2xWkdnmYtz0gZ9t95W/35Ju9s1dfSvp8u/cnm2+uuxC//kL8/J23RNajdvZuxf8ngqOcGQAYbpefMIDw21uNQAARAgDhma8meF6wkMhNDMgYQIQZS0OXbWeTVcNr0+ZGk+5uU4SNAESYsUI94zpaxjyNMf1+PmVi3P/7mZPT0x21rBEGESbGCBkjVoywmBAxIbZALJLi+BdOmXi4ibdvptav5W/eLF61lv/u+xaTPhq1cZf4i/lmi38xmr9AvHmNmesWkzmzJ2VljGBZY65/QggP474tRa7yYKneDv6bRhbDA5r3+7MzFhAswliEe329+AQLCRb0sYd5fQJTfPx3hNb/u6sTa4b9QEs7nvbgLVwmvHZTcOocb9Uvjv6BTq8rx9WW2melUj4+1KGDRq7Ow9Ne2nr59tu8a/rr+uF0hyVutwZkhcCURiYAQoKFLGOCWGPCCEi3CekcAt1jW2o+lmdP9fIatHLZmDmfuZzcGhN9LTHCPS70fGLkzejwqx4Xdr07ZfTqtUsCg+6kJzyrVMoqCuRyTVp6eVpqSdbzsrzLbbULDa0j9W0mtJaHEdXHdKB6t39+V3/hYaBw70qmgIAJgn40ONDQv7FZHP2Uf+q06OK1wa8y7Q36wcBYvng67a53cFFZJybAci7S0ENrnyQ93uXpEl8dnw8F2VghJUoFqBRYqcRKBVbKifItOFFKQS7ts56Vg0JOVFKilkCeBHIKoCiqOnraimlDPxv686EVN57fjC+LL2QLS6G0FEo1rKaMlOW253oGeU78yolnzrcbPmiAgy1FURRF8fl8Ozu7hQsXenl5PXv2zN/f//DhwwsXLvT09KyursYYGwwGTlXwvxac7IdWq62oqMjIzHj27HlkxNOI0CfhQREhgSEhYcEeNz3sR9r/uPnH+Ir4ItCoITcHcuRYLgeFBMukSKYkSjmRSUi2DKTyPo0yOSikIJOCRAbZUsiSQlYmZKVBdhooZJD/ov7lr4c3TP3w3X27XRb9vPy3PXtik1PrmtrbO3XNzR0tLR2dbd3tzR1tjS0dLa0dLa1dne3d2o7mtnpFnvR+iM+2A5u+/3nWRb8LwUlBizcumvL1lAO399+JuxFbEiXRZipBmQ+FZVCV0ZA1acYkj4tne9MiAszJNRFMCIvQXxn6/n+SIszFH4ITDGAA0PfqrABwD/7EwGlBdrZ1ZGZJ/QIfDx47vf+YGQt3uO+9E7fXN83ZK8XVL9vVN2unX5arv8z1gcLlgXLHg1znB+pt/gWbfdWbfPM23ctdf1u67kbGiotJn2y9PW3DpXUXY3/xjJ728wHBgFFHj598cw3/5izrb+EEmF5Nnd+3GjnPE7jl52W29Ef7gkIzQvgAYoYZZegYn/lccHqPMDJgaEu1A2bMDPQAxjCqu2loWsLAo0eEI0YIp743+HHg+O52a0IoQihkEGHaGIgQIyHGRgBDAPrdvM778hMz543vhPpOfpXwiSx7yLVr1IzPKWs7auyUEQfOzEzMnJX4YuSD6/z1y/lO4wfevTe0o8MCgIcRxdkRcvYbBPEJ5gOiwEABoggIAQTIQDFaPjAU0fMBCXr7WkhAEA/TFKEpYPu+kFAEU4RwK5k80psN/8zShIOT9zu0Dqc9LHbumqhUjM9It7njY3bhsnlAgGVGav8i9fDi/NFpL42OHTW56WVy+pKpy+EJeYVjtK3DSbdVUaEgOYsnyeUXV4hYVghESLAAEAU6CmmNsN4es5MMeFpl47sxsQ6nD9uumfvxz1/sP7omOMDjxuVjW7cs3b5z5Z5D20LDfdX5GWWF8tI8ubpA/qpcEVWbf6+pyq2t+ef29smdnXYMLcY6iugoYDl7NO6VW+YXERDSIGSBh4FiCQ+BKYAtguE6YlfTLPK+Sx05KAx6aK9WD+7R9QOwYWjL1JTJDx5ezSls5JIJBgDQMR1hScHbzm1OqokvhAIpq5CTPCVRK1mlnJHLWaUcq+QkVw55MpIrgxw55MiIsneHESuVJE8KOdyRAwU+Sn/LD/pRQ6mVR1al1b5qgqZyKCtEhRVQqdLleoZ7Lt+7fPu57Xvc99qPtB84dOBARzvqrRCJRE5OTtu3b4+Li3vx4oWHh8e6des2bdoUFhbW09MDADRNvwEVmqY55VquJ8YJ2XZ3d3PgwVUnBoOBEwJhWbaxsVGlUiUnJ8e+iI2JiYmKjIp89DQi+EloUGhoePDZy2fsRtid9T1XD3UFJD8HK5VEqQC5HORSIpURmQIUUpBKIFsOUgWWK1m5EilkoJSAIgtkWSCRQrYCsqUkKxVnZIAiF4qS6lK3HPp19jdfPAkK9vK6t+vA0eVrN+w5ckySm9utpzu1uvb27o62jvaW1s7Wtq62dm1HZ1tzU2dHC4t0rR0NKZkJl266L1m9YPrMD2cv/9bt5slXFamltOY1lBdBgQzL5ERRAuWSVvmYqWNPnj3OZUFAQAiwhCCCAdDfzVFvf+ZvTvhHNLD//fFH4YT+u3CCDW/UhQHg3BWvke99bTVsqtNny7751W3DueC991L3+Wfu9s909Zfs9JNu95VuvafYck+1xSdvo3fueq+c9bflv96Wrb+Rvuh05OfON2fv9fr1atS8/TdNR306YfrMmLgEeEtC4N/BeQy/N7XeyCBwG429a4yYIxLDyUunqe+/Gv26ygJASGAQBqdy+QTvPdarPqRWfTlJ9uxd1DWoRzvB0D05P9to9yajjyabve/kcO3icG2HJTGIMC0EzCcGHtIKsEGAWSOMLQDsewwWbiepoYME878dHhU0Pjd7UmSYw+WL1Lx5liNGjf9p9Qg39/cDQz+Spg0JuU0tmU19843wzPnB1VX9ACjMCgCLgPAx5hHCByQkrIjQQqwTsHo+i8UYjFiDmNGaAmsCtJDVC2iDMUYmBAtZg4DpMQZGTGgeonkEC4BbW+m166Awof61GP7/+3DSj0WTu3WDTp0xc9k+Nl8+Kiu138WL1PFTpiGhpj7e/IvnBudKR+TnGB84bH3+6tDwOOvz16wuXBqYkTIwVyb2vCj0vGmRnWdUXCnQ6QWcGTBm+EgvxAwfs8YYzPTEQQ8fMDCtqnSY/w3bjQvGLvx01vLv5v26atOxvZcf+ySUZMubirJr8jNKc16VqhKrCx7VFl9qrNzS1vxtt86pU2/XrrXW91jgFjOoNyUNJrjNlOhMgDZCtJjVmdDdlrSun05vrTdYIMYM683pjkGkcwzTbqvI4F8+Lz7gPPDhTcfq3JFs6yDS0Q+1D9a3jMrLeveBl0vUkxrGQAAD9AB06djasKT7W9xWvqwIrwBFLsrKIdJcIlXjrEIkyUWZSpypJFkKkq7A6SqSlUMyVSRbTeRKlCWl01QkSwVZEvxKCrJkXebpZx4z1n2xdN+y7RedN7tvvvDEU96lUNG5DyQBO2/tWrRn0eoja/xfPniZnzzug3H9HKw5OOHz+QKekEfxOFCxsLBYv379y5cvi4uLg4ODd+zYsXHjxtOnTyclJb0RQqf7gmVZrovFMAwHLRyEcC0yTjK9s7OzqqpKLpcnJSXFxcXFx8fHxsb+FZxEhJ66eNJuhN2VkCtN0Khic5SYKz7e0KNlkl7RRokMpDlYnssqlFgpAWUmKDNAngFSKWTnkCwlyZJiiQQUuaQgpTZt24GNc2d+JUtKq62of/b85a4DR5avW+t6aL/3fd/iijJECGLZrvaOzta27vaOrtZ2bUdHT2dHZ3uLtrsDE6alvfG2z/Vftqxd7/KL260TL3Kelek0xbQ6l1UqQSkjykIozmyRjJs+4azHaQAgmHAyG4gQhBEhvesJ/yT+I5y8vZvyf1D80WbXmxz9FpywHAf3jZpmU7vuum/QrLkrRo79dMCEL51mrvz6p90LXS+tPhXw29WoPT4pe+9n7vKTuvjIdnjLdnjLt97J3nIz3cVbsvFK/BdbLjgt2vWXLae+235yyMdzbEZMPu15vb1bCwD/0Xj5n4AKp6SCoO+RkHCrjAQB4F46AWIISyP6uN91i73bx7c2WSI8gCXvdjUNDTo01f3Ttf4/Osyzeffh4U87y6Z0t43Pyxp+9XD/pZ/zx9sN3LnJqUjtwOnD07QRwkaABLibx3QLEWtJwIZlzUrKhJcumq762Wztz9SvK6ld26hVPw/2cLfdsHHE17M2xicPO+NOLVlKbVhJrV1kvHqZ/XE38aFjg9QqGwAeYUWIFSEkRFiEiBHLWgAaADCIIHuEbRD0Z8AOwRAMjoQMA3DAeACD7Bg8iCH2DLJjmWEA9kBMWVqAkYgQI5YYsViECB8RHia8f2BN/996mGE8ikG2/vepvTupEF/q/h3qxDFxWLhjQ71DQiz/5DEqMIDy9xfsPTTyyfOpHYYhCWm8Yyep+35UYIDg7Hmb8KghXT1WelqoNwgIFgLmsTSfNRgDiAjwGMLDYEyINc28o+/6rLvpM0Wqw/kjpmuWTzh3dl9hnmd307GG8mP1lefbG882vz5WV3K4uXJH6+slTbVTW5qHa/WDdLRtV6uDtmJYd9aYnoTRPbEjtC9G0dLxUDWavB7akz+kI2t0u8SpXTGxNWeitsiJLZuol4+uj7ZNv0J5/mzu/MWE0ENf1j37rD15Ulf6BFryTk/qlI6Er0uCptzZvPjyxhqdBqAWQANQpKcVzxKvnLi8UlrjUwMRxeRRETwphEfFJKQKIotxWCF5VEgeqfHDfPywhIQWkuBCHFpKnhTj8HwmpJA8KsRPFExkPmSHlUdsvPrb6ZBzSZUv/dMeLDu4/PudP7je3nXA9+B69w2LDi4+FXImu1HSAA3ZVdLRH4w2G2hubWdNUZRIKBLwhXweXyAU8Hg8iqIcHR2vX79eVFTU1tZWXl5+48aN5cuXb9261dvbOz8//21QYRiGK1O4WoSbM9M0zVUkPT09ra2tGo0mPT09OTk5LS0tOTk5NjY2KioqKjI6Kiw6IvhJaNCj0IhHpy6dshtpdzHQswHqcv8enEjfhhOizCU5CqKUEEUWUWSCIgvkciLNQ1lqJFGDQoZlcpKTVJ/qfGLrnG+/TnsWV6muKMgpUSrVoU/CnffsWL7qp1PnTiYkxbW3tQLGPZ1dtLanq63doO3RdWs729u7tV3d3Z3tXe3d+q7qxpqb928t3bB4p9v2x2mBypYsNaNSEKUEKzRQktkiGfXB6DPup4CDEwQYAwHAGCFk4ERD/nU6fQtU3qaB/R8UfwhO4C3hkr7Ab/pHvWomACyBHhY1tGtDo5IWrPpt2MRPBtiNd3z3q4mzVn7xs+tSF/d1R73Xn3r4y8ngdW6h6089XucWuvLQg+X77s5cd2L4Z8usnb4aPG2W/aRPBgwb43LUrayuAQDg7xWP/xTM+xYZMe7zhkcMMDRguq8P1omY19rW48F+Qy95jGltG8iyY7tahifcG3b03f3B4+Prfll4bdIHXgu/K42ZXizr57F/wM/T390xp9/eNSMSn4zqbjHS9wgxGLFgRIMRRmIwCJFezLI2BAZ2dYpfPBNcu+TgfWeY+znx4gXiH77jbdn8/qPHk3e4Dvrs6xWxie+HPTHeuVP0/SzRj98PPHZ02uWbpus390tN6k+QGNNiPW1iYM0xMWOxpc5g39YxvOr1aE35+NKaka9bx3SjCS2GsYW1o1XlYwsqJ5bXja6sH9XUNb5NP7ai8Z388jFFFSNqm2x7dMYIGbGshY411zFGDOLKlN5J8p97CAnuh5FpVTkvPYVKT6aU2VR5ibWueyCwVtpOk+IS/otkXkyiRUGJXbfWgWZtO3tMSyuplFe8F/HmJcW2tKE/ps1Z2pRgAWEpTPMwwwckICBARIQxn2AeYYWswZzV2zO6kdqu8S0tTrV1k+rqPmhrfr+7bVJX+8T2zgltnRNaWye01k/orB+vbx2qbbXs7jI3MLZ09zs9JR/pMme3BSxqPL+87cSStlOzmy7NqPH7vCFidsfjBR13l7XcXN18Z0Wj9/za+99W+y5pu/uXvJ39r4wdcNpx8csV26pP/9JwaVnztfmttxZ03f6xzXN1+9ltFfuWBX6+w+fjRr0PJmEYhyI2urzEK/D+ptCwDdUdnjVwqpQ9UgWnysmxSnSkGh2rJidr4FQ1nKiCo1VwqIocqoYjFeyhKuZYIzlTT85UwplC5nwJ8quHLK/Ua99tnx2mDC9BpWpDwZPcyDWn1/b/uL/tdNtFBxd7p9+VdSnKoaIRGmWv5WPeH2NsbWw/fJDQSERRFEXx3gRFUUOHDr127ZpGo6mtra2srKyoqFAqle7u7pMmTXJ1dU1PT29qaiJ9Fn4cT4kDFZbtzZ4cfaumpkatVstksszMzPT09LS0tMTExJiYmKioqGfRz6PDY8KDIv4dOHnrkMhBKgOFDJRyopBhhQwrJKCUgTIXyzWMRMNI87FUxmbJQRXXmLL+2Ia/zJqR8jy2Sl1epirV5BUWaNQqtfzBQ78FC+cuWjzf39+3vLSko6UV04xB26Pt6u7u6urWarW6nu4ebXt3l5Y2aJG+g+nKyss6eG6fs9vmpOLYcijNYrMzDFklUJbdIZv01eRznmcI6X1QRQzBBIAQhAxsn3PH309Mb+l3/c2I5T+djv+n44/CCRBukRwD58P+lpwJiwnDYkyAQb33Rceg4orquKSMS9furdy0c/Lnc2yGT7G0GWU9eLKD08yR0xeO/nT5uM9Xjv9i1cipC6yHTDftN3rQ2I8+m7dixg+LPvz6m1OensU1NQCACUEsIn/t+vKv7n4fTQAj4PjMwLBgoAFx/Tothm5CNB1t2wP8B165OrapYzyiJ6qTRLu/+P60g7p9QbV+6dXET+de/2BO/NGJ9w7Z/Dpz8vZvbNfOeCf8jlNnwwCmhzL0iADMMIj1IGKIiLACgowwGQgworPd7PplauMGo63brPfvmxL08PPoqME+Ppa/bjQfM140YYrNpt8s9u0f7Hvvs/gX08JC7U6etFy8gv/jEsHjYPPOZitgLVlsSmNjFpnRaDDGds/ijbe6mOw+YLZrv8mVO6OLa0em5pgc8jDZecJk236znYdMDp9yTJe+U1Bhev6myc4jJs77jK/dttQUWxFijtAARKwZYoqJgOMWY3gjH/kn9rswH9EiZDCmdUY9XSJDjwiwGLAQGCEgC5q1re2wqW61ookRgJDWGzOMJQZxU6t5a7spokVAi3GPKWGMCM2ntXyWNgIiIoRiEY8hJgSMgPAIoggrIFhEiBECcwxWGPohZIEZEasX0gYBjfgM4jOMgNGLUI8Q9/BxD4VZAUvb0q8/Nki2o8QrrLc/vT+Y2RrG7j/XsGOox0SngDmHGk/dR+cesociGDd/w4md6t9mR/2wK3/tfa3Lter5914vemLY9gQfu6M7uK9+w+6aX2/QbvfYo8Fobyy9La5xccbruW1oU5d+S3fn9saabbcuzli50OFRyKy67i0NsK4cLazGi5vg5za8sp5Z3ESWN5LldXhRAyyuhwW1aH4jWdxKljWzSxqZhY14cR1ZVcFsr4Mr1fTTc4EHvt/y/auatHIoT6hOWHlg1biZ41aeXfnbtd8m/zT5h70/3Mv0lXcq6qBeWa8c894YIyujr2b/5b2p772ZnQiFQoFAQFHUsGHDbt++XVZWVl9f//z58+Dg4Nzc3MrKysjIyAMHDixYsOD48ePl5eXQlwrfKIhwQxRuUlJWVlZYWCiVSmUymVwuz8rKSk1NTUxMjIuLe/78efTTmKePo/pmJyGnLp2ye8fuQpBHHdSqUI4Sy/+B865EBtJskGaBXErkCqxQ9rIVlHmsXKOXaOhsNZEoiVQNmud1ST8dXPHV7E9TEl6U5GkK5AVF+YVlZYVVNSUlpQWJSbF3vW/Onj1r/ty5qckpHW3tBp3eoNf36PRd3drObm23Xt9DMzqW7cEGAtBDdFEvI7cf3/xMFVkJZVIszWCzckGd3SlbuXvVzXvXDQYdZjFgIBgYFmGMCGEwYf5paurLUH0PxG+P6/9Aav4fiD8IJwQI6m1wcRjbp9vLEYhZTBAGhAnCb1cw0N1D5+YXxbxI9HsQ7OF+dcfOQ6s2uC5bs2PBz1tnzlsza/66paucf1617dgxj8CQp8mvspNS0xJTkpramrhvisnfosjbwP4PrpQAZgAZAHOXigD0BHSYsIgAQ0BPoBMgvrphiX/4kPsRTnVdk+rLLC6s/vj4hAtP35WVT+smi7NLv/94xSCbWSOmHPvqo+M/DN7y5cDLe8cU5wxFyAIjIWYFGJkAGCMQMMBHhA8gwGBtoEfV11vu3Uu9M0Y8Z/74kOD5DbVLOlqnK+TGrrupMeOoAXbU6LHiffsnyKQLDT3LOponhD+iFi2nPp5BnXTrX6YZAsgcsUKWNUHYnGZGIBjg5Sf4ZcOgF9H2T8MFx09aPoqyzVZZJ6Ra+jzkL1095Nodh/hEqwK1aWSM8YHT7z1+8U7oE8HBg1RwkKipUdzSasbQJogVEpZH2F5RkD+X2cXBCY+wAsIIAQkBRADGADxkoLBBCMgUowEMsWWIGSE8QHzEGCHWFGMxi0wAjIDwkY5HtEKi46MeEWsQEyLCRIAwHxMeAgHT+yt4MxniNBkFiBVghgI9BXqKII71S3EEh155ZsQD4LNddp2yOR3BN/DdNNhdCD+UwMcNMCel8ccJ63izzzpENSwqh6Wl8HUNzC6ChfdVn269399LMqEaFjfCD63wYxXMy4elr/BC/9qp3iVOmWRJHiwthXktMFsHX9Mwg4XP9MwMnf67xobPD+/vN/09KihoVLPh+x74pg2mtoJTG5rYgZy6wEkHkzrBqYM4dZJJrXiCDt7TwXs6/G4XGt+B3ukgY5vRtFp6QRMckZZ5eNzbc9LrREhWyNZLW+fsmrvi6Cq3hyfj6uPTO9Pdn7tvvr5p7t55K0+sjlHHSF9Lx70/VmQh2nVot/c974ULFtpY27yheHFw4uXlxVnA+vj4zJkzZ+3ateHh4V1dXQUFBXfu3Nm2bduWLVv8/Pyampr6/pMRQojBYOjo6GhtbS0rK8vLy1Or1Tk5OXK5PDs7Oz09PSUl5eXLlwkJCc+fP496Gh35+Gl4cERo0KPQ8JBTl06+gZMclMOVJjKQyv7WnVcqBVkmSNNBKgW5CitzkULJKhSsXEVLCwySfDpTzr6SQXYO5MU2Jaw7uWbm/E8SkqLzCtQKdb5ak19YqCotya+pKW9qqq0oL/G/7+uyw/m3TVt279otyZZyP4u2R9+l1XfrDTQhBoQYwJ06bXFl8ZO4iJ0nnZ+pIkuhWEak2USqhDxZj3L/lQPeAXc6OtsJJkA4OOHwgCXwL5pdb1tgvW128n8bnHADCOZtOOnVVARgCKFZzCLcO/HmDKzYv3ODWts6NUVlMnleerrseWxSbOxLiVSlKSpn/uNvgdC9u/dvNRm5+/4vWo2EAGYBMYARAc5DqwegBwgLmDPWgk4AP3X5137Rk59lTi+ptn98e/jRz7Z4T1p7xGHrYYtmw5KGzgU/LDWe+o3pvHPvO535xvz8L2OLJMN6dOYGYoSIEDEUMggBGwHwGeCzIAAQEtJfp7OVykUHD1vMXzpo595Rvr6TYiInvIx7x//+wMtXjJYsMR021HHJYgvPi/ZBQeNSEt5LiBl66yrv+AmLbTtEm7cMSogbSVhTluEhVoxZS5Ydi2CQT4D4+HEHfYtDZ63Iw93a76FjS+tggAGlpUbOOz9U5TkBGBtaqQA/0+2730uTO1XXDkmMt83MMGloEDU3GzM0H9MUMVCEpgjiw/8InBABYAFmeNhAEQMPGYSY4SOaj2gRYY0IMsWsGWZFgHjAiACZECJGSIhZPmGFBAsIzQO9gNB8bBARJCSIYhHFEE4lU4hAyAKfBYoFHgI+IWLCmhDaGJAQaIp0UdAlBNoYiBEGAcsJBiMKIQEGAYAxbh/Z+XJFy6VQdLAAZrXAtVVGMQAAIABJREFUoG7Sj8FDcwqHLdrAW7bFJFM9kYWxOmyhB1stHpOYZXfiMvUkaQACpy56UFmtfXmbQwt8IG+a5B1r+fClSaX+XT18VN40oqbKFnocAY/BhuFdnQ5NbaPSpI6Hjhrv2WUilU9o1b9fXDussnmAngxgwAGBfV2bZclri25kC+Coh0HtugGV1TadnQMQsWGIJQPGBjDvwo4t7Jd6OHDv0dp5P888cGH/riu75u6et95945OiqDKoKACNGtQlUJLS/HKv374f9y50vuS85eSWASNszAdafL/gh3Pnz969c3fv7n0zPp3Rv39/DlRGjBhx+/ZtjUbT3Nx85cqVjz/++JNPPpk7d66zs3NSUpJOp8vMzDxw4MCWLVtOnDiRmZnJDUu6urqam5urqqoqKiq40iQvLy8vL49rdr169YqrTp4/fx4dHRMT8+xpeFRYcHhIUGhIRMipS25279hdCLpQB7U5SMk5+75tOvnmkIIsA6SvQCoFWS5W5DMKFSNXMvI8WqZBskIsUbKvlCRTRSRJtdHbjq2c+8P0jJTovGJVlkYlL1QVFKjKyzTlZcVVFWVNTfV6nTZXlXPm9OnVa9a47t5z3z+gqLgEY0CY0CwiAFqdrrmttayyIinl5U2fGztPOMflPyuFYhmRSUChArVcrzx847BPoHdXd0dvvsFACLAYIUz/+3BC+jyv4P9iOGG5ITe8pWWCABiMaZplMdvrVgWYIExYhDEhDAuY64/1ifz+o+i1yESEMQBigSDy14YzbzwsuYr7H/87b9wYCQPAACagA9LDCUESQggGA8ClV7Jptx98Ffv8ixeB9idWfHdryZILTgM/N/5o2eDsynntuh/Cno64/njajx4fmByZNTw3coSh2RaBKQsCBvFYmo9pCtECgvkIBAj4mBgBDNT1CAP8xZcvv5+SOSniBbX6F+r776j1a6iflo+4ddNxj+vgLz9d+izS8a4P9csv1NrV1E+LeatX2IaFTZHILPfstvb3ddT3WCAkIoTH0paInYjwUJ8AavMW6lkYFRFA7dwxMjxyjF7fD8A0P0/k4vJu+qvRWGsJWlNJsmj/furkGdFd32FJyRMamuwNjLFWa06woNd3i+FsHDn1+z8XToBPsABjPiF8wvJZA4+T4kcMHzEiICJCBATzCOIRlk9YESFiQgQYCQjhY8xDjIAgEcECzPIxy8MMj0E8GgSI01TGRhgLEOEjIuAI05gREVZIOMMxPQ+0PKITE2yCQMRiHmYpjHgI8zEICVjhdqee5HVt7uFoRzFM04IFgH1L8+CwEP7Z81bLfxY9jepPsA1gAYApZu1eJomPnaAeR9iUlw95EcN7EkqFPaLKKobHpzls2015XBaXVY0uLZ0QG9kv6iFfI7XqaByhVli8eE7FpVCnLlKbtlJBD83UeePiXtoGPeEHh1FKpYWu552aGrvIaOpBMJWUZlRZa1dVa5+SavEkTJT4XNRQYwVghYnAQHgGsOuEGVrGZeu+TyiK+mzhF4fvHokue1YIRUVQoiK5SpwjYaQqoiqE/Dyc+6z0+UHvg9N+nCa2FdsMHSCyMLKzG7j1t23Xr964cunK5s2bJ06cSFGUnZ3djRs3ysvLm5qaPDw8Vq1adezYsVWrVo0fP37NmjWPHj0qLS1taGiIiIhYsWLFqlWr0tPTGYapqqoqKysrKirSaDRlZWUlJSUqlUqpVMpkMolEkpmZyc1OODiJjop5Gh4VFhIeHBwS/CTk5OU3cPI6Bym4TtcbOJGB7I2FuwTk6SBNg+xskKiITM0qcpBCiRVqrCgmslIiK8PZr0HaiGRl5bEXXVesend0pq9XTaFKXabO0ag0mryysqKKirKamuq6utdVVVWVVVU1ta9fpafv3LV78ZJlR48el0lkiGUxIrSBbqirz89Ty2Xy1JTUu37ee9xc4vOfl0KxDMtkoFSBOlsr3X9tv3fgnbb2VsQiRKN/ntX+3fT6fxmc9M1OyF8NTvoOQjhPEWABEMGIIEwwINQ7beG+7p8ExsCyBHO8MUS4PhpiEPrdOxPewAnG+M0M8O9dZ28bDuM+f3uCgOiB9BDQE8ICAgJwMjp62qXzc4M9Pz+/7MszP7x3ZNZH5+fPOPP9vAufeqV+26ib325YfPbJJ+OOfjUkwmNkl6YfbjdjaTMMYoKFBIswy2P0fIyEAHwWeDQSA1g3NQiOH7K/fe0vas0HSVLB7iOC6R8JZ83kbdzkFPpo3N6dDrM+X5kaPy0y0mTjb8JvvuXPm2e8b59TcvKnBQX9rl4W+fsMqK2xRsgIQIhZC4N+rIEZfMuHt3yFyPum6LI7b9P6gfd8BjfU9wewKtaIXV0npiWPQ90DUfvA9pr+yizxwwCjwyfEazf3f/i4f2Mzv6FOhGkeNvCIng/c0gZQ6M/mClPArcsgHouFBIwI4Uwn+YTwCeFjoBChMFAsK8BYAEQAIAYQIiJCIMQgJCDEhKJZHkMLCRYBESAiZok5BiMG+Hqax+iFhBEByyN6HqL5pNcuk+oVYcMUZoUsMWHBmICAAIUIZ6coRmBtaBvfmfhT6/mHyEUN07tgIMDkbJnTnr2mSSkfnPPsf9ObV1tnCtAPwIox2L1MEZ+7QD0Mtfa+Z//rL5T/bcFRVyrA2zjogdGmX6ljR01Skkcd3GN+5qiFx0nTs8cFjx6a3bzGO3KMdy9QdOw8f/Uv1PUrwohHZscOi+96iffuok6fsJJkOl6/LnK/IPS6KzpzzsjHxyY02G7PDqHXJfMD2wUh90x7OgYibKnDAj3YtZFPs0tmL/plBN+EP3XOx94JPlKtvAiKNaBRgUrGyuVYoSCKHKIshMIiKMrT5gYkPnAc52hhZ2Vl34+iKBMTE4dBg/ft2RseEcHN20eNGnXr1q3y8vLW1taLFy9u3LjRy8vLz8/v1q1bGzZs+Oqrr3bv3p2ZmdnU1JQtyX733XePHDnS3t5eXFys0Wg0Gk1+fn5RUVFxcbFarVYqlW+aXWlpaSkpKUlJSc+ePX8SEfnkcWR4SMS/Aydy6N1bVBKFHOTZIMmALClk54I0H5T5oMoHVQGWFeheaTpTKtqT2tqS9dVJPRlPkjat2Wtpe3/uIkVQYEGetKisoKRUU1hUUFJWWlxaUlZRXlZeUVFZXVtXX/O6Lr9A8zgsfNnSn1y2uVSVVnS1ttdX1ZQWaNSKHFmmJONVRsijoF3HnJ8rnhZDoRRJZaBUQX62Vup83vmo++FXGa9ylXkqWZ6msLS6pq6urq62rrqurqbuX0V9ff3r16+rq6vfiPnTNP0Ps9n/1vjjcPJX1K6+t29mKL2tMIxpghDBgPFbBUnfay+LlyAMmPTqgJE+6+S+8wlgbpTOvplTcZMurtkF3FsAeHs1sY8h3PcnBpb0ynNhrv1FdABaAAN3MR7RER+dcJ55fu0Xu6bNPPG1zfav3g88s0IW8LnXypV3Pirq2pBc9O1Xp0Y53Ng6uUZmy9aLQCtGtAmLxAQJCOJjhsKskBABBgELpphYApgVqvnOW2wuug/2vGqx183UN8jp0aPpkRFDAh72c95p5jRe/P5EO5etVq67HK/dnh6bOCEu0ez6TYu9e6yuXja5e4d3+6ZVZsYgRIwxFmPWijFMYPCgu/5mrrvfV+dOzVOa+dwWepy1kmTZAZgXFIp27Z6QlT4Ga80q8sQZ8RaK7CmlpV+kK2yOnOefvyxMeknlKXlMN58wRsCIMSNESMipfv25WEL1LlESASFiTAQs5hOgMBFiIuRW0DHwEOFjzMeEz7GZMRFhECHgM72SJxRNhBgLAPMJ5iMiYsCYJZxAshDTfNDxQccDHZ+w/DeC/LgXOwWEiDAIGeCzvVvuPAwCAkYIbAzt47uSlnZ4PMC7cmB6Mwwg8EFM/NTFPxlFRA/xCzTddYCKfmYNMBLATqe3j0sUnzpP+QcN9g8ccea0WUnOlIj7lv43qFA/3p1rPD9fo/DHgzauEzlvFp84It68kdq8kXL34PkG2KpLZ4Q/H3nyDJUQa1tdMj0+ekzgfbMNa6l9u/oFB9jvcTXKeDW1ru4vBQVfPgoddXCPaOdm6uR+wZZV1JGd/BxJfwL2BmLcSWw64Ys7ESPW7B23ZMv3o76YMH7WxF89fo2tfl4KxWrIy4EcJVEqQKlA8hykKiCFdVAnrZOO+WCM6QDTAQ4D3szhBzs4rFu3zt/f38vLy83NLSwsrKSkpLm52d3dffny5adOnbp48aKXl9eBAwfWrVv3w5w5y5YtexoZWV5ePnnyZGdn5/r6+oKCAo1GU1hYyL3RaDQFBQW5ubkKhYKDk9TUVG715NmzZ1GR0ZFhT8ODI95udnkGedRBjRJzvlhSBcnOIdm5ODsfSTSMrJSWVOqlFQZJKZOlwZlFbGYZnV3FyGpYebVeUtKWrK5+KtcEZ2bfSY08I79z6OWWlcGffHTfaeqpce8ucxrrdtRFonhVXllaVFqkKS0pKivVlJRoSstLyiuKS8tLy6pev24o0pTeueV16qhbXNTzkryCysLiMnV+sSpXJVGkp6YHBAfsPOIcq4yqgnIlUWTgTDnkSA3yDcc3zPt5zsEjB93PeZw6cXbrbzs+/fTzKVOmTJkyecqUyVP+cbz33nvc6+TJk6dPn+7i4nL58uWnT5++fv36jybnPz3+MJz8/SC/IwrhOlR93TDy5gTOaQT3bYEAJgRjgntlJIFlCenzPCaAAMgbnUmCuaEfSwgNxAAEkd9RihAwIKIn3ASHML0rqhgAA8ZgwKAH0AFBLAGGEJYhSAfA7ZTBXg+3gR+OmbDmow+dPx286y82d49/UCZfoK928t43frmDj2TrgjOjbY7MGK2KGoNbzUgnDwwiQEYYCzG3ao4owAIAPgMiA9gQsG1vEYY9pn5eKXLew3e/Kn74yLa8YjLd+TnT+VFNZb/Dx6iRo6j+/al3Rtns2vuBRPGlAU2iUf+8XOHDe9Tty7y9e6hZs/t5Xh7KsKYYGxHGijWMIWB/y8do3fqhKfHDEqJFbof5Fzws1fm2AGb5RUKX3SOyMt8BxqKlhgp+wDvu5hibPO6l3HyXG+V+hVKrqJpSiukSAmOBWUuaMaZZASZ/PlH4bVAREMLDmCKEwoTjLvcqjxHC6zWNJxQBChMBAQGHNBj4CAQsiDH87jKCQIBADCACEGDMIywPGApoHmH4QPgAAiBCTPiIUJyaJwEe6kUXPnDW9CBG0B91jOlJWtTp4Ydd8+CjLrBvaXP08h6waBnlfom64UXNnU+5nx8CMBXB4G56UFyi+NQZyu/+oCdPHYNDrLQdn8sy+gf4UKH+/CfhvPCnwgeBVocOCK5dHBYVPuGhv8NFT8trN/ixSfatutkp2eN9/QTyjEFZKaMC/Oz9/KwOHRG5e1rd9R64y9msveEHgLUAP4aGDt/8K3X7qnnQPYfgewOehliU5Ftjtj8Dxp3EuhNmbDtj+YvbjITiEI9Hl7/f9MOwL4d+uPTDfd57kuoSqqAyH/JziErGKJRIlcOqS6FCUicb+8FYswFmtg62PIoSUTwBxaMoqp+l5RdffLFnz57o6GiFUlleUdHQ2OjheWHturWXr1y5dfvWw4cPvb29H/g/OHv27NLFi08cPaZUKKdNm+bi4vL69ev8/PyCggK1Wl1QUFBQUJCfn5+fn5+Xl/cGTlJSUhITE1+8eBETExMT9Szy8dPI0KfhIWGPHgWd9TxhN9LOM/Dca6iUEqkUsuUkSw3ZRSCpJtJWRqrVZrOd2dCthKZMpjqpvvCJRh5YIHuY/eJajNde36MrHpxd+/zh/vjIY0mxp1IeHa14eFbm+kvQd5+/3Lkp5eKxzUu/HOs0eOacr277XC8sKaiprSkuK1EXFhRoiotKygoLSwsKSoo05ZVlr+Oexd+4dP1xQLAqS1qaW6BR5miUylyZIjU51feh7+7jrvG5L6qhQo6kr/ArOSgktMTZffuuo66RMZEpKalJSckhIY/On3d3c3Nzc3M7ccLtn8eJEydO9J107do1Pz+/lJQUTui+u7v7xo0b+/fvP3r06KFDh0JDQ7lmTEJCwqlTp/bu3Xvu3LnMzEy9Xh8YGLhv377Dhw8fPXr06NGjp0+fViqVoaGh8fHxAIAxbmpqioiI0Gg0/z05H+C/DU7exH/YS+mNPtETgrhEz53EuZD01iKod8kQE4YAzbk9sgxh6b5zgAGiA9wDmOXgCbOExTQGLSJa3KslxgBmgWUBEwBAmOgQ0gHWA0YMARoIQzDDYMIgQACwfsdqypIaMnfKoE3f2t84/E5Z7jC2ZxJ0j4kLMl/w3mebp49w/swx+uowXY0FdBsBTWEDn0UiDELSK7PIBywEECEwNcBgDI6lBfyD+6hPZ1KLN/R7kTYSyDAAR9A6lCpHPfAZeM5d8ONi08HDh89d4HjWY0RA4GBVrr3BMBLgHeixSo+nFi+hrAaabnWxb2m1JtgYGcxZ3TBMbKNeUAcPUb63Ka8rRudODkxIGNjWaYXBvKaB7+XnUFg0BLPW2GCZnW1y7gp13Z+6GSxyu2wamyBktRTq5mGdGBgrhrXRseYGJMDkzy9N/ubg/dMP/8PJiAdIgIkYgYgFPn77rwifIB5BXKkhAKAIpgjD2V4JMCPGrAij3s4e6f1eXOHCB6BY4GOwgPZ3dAkLOs/7YRcNfIJhSFqq6f49fK87tjGx/eNeWrvsEB3YY11SOgbBMD12iEsQnThO3btrERZu9SDArKHx3cSXFj4+VFAgdecudfWOUXjUIOdtwtvXhsbHTAwLGRwUZHHlGi8mzrSpa2pcyoi73oLYJ8aeZ6gdO6grt0xdD4r2nzDy9Tfbv1uQEDO2sOCDyMiRFy9bu500PXvG4tlTx4f3bBNiLNsarRHbD4GRHga2wyd7rtnsvzu3FlTVUJNUmrjT03nS9+86fuYw33ne1fjLKe3JJVBaBKUqpM5h8qugLqtWNua9MRa2lgMHD+RTlDHFE1N8EY/PlSk2NjbbdzgnpSRX1VTXNdSfPX9u9do1125cv+fnGxwc7OvrGxgQ6Odzb+d25/2792RnZE6bNm2Hs/Pr16/VanVeXp5KpeI4XXl5ebm5uW9XJ1yni6tOoqNinjx6+iTkaURIWERokMf543YOttfvn+uE6iLIKYe8KsjVGFILW+NKamPKCkMrM+6VRF/JvHUg58aBSv9zZcGeOYHnsh+eyrh7KOns5lCXBVHHV0iDDqkTL1SqfNoLg5tirud77M5y31X88n53hzw99/GmA2ucPhk37fP3tu74LezJo6LSgvLK8sKiosLC4sKCkgJ1cVFBWZmm8mlY1JULVyKCH+dkSTVKVb5cniuTyrOzUtNS7ofcdz3uGpcbVwnlSiSTkiwlKCW0ZN+1fb6P7tHoj3aouru7m5ube3p6OGJRfX39119/vWDBggMHDmzatGn37t3Jycn5+fmHDx/euHHj/v37N23a5OLiUlxcfP/+/Z07d86ePXvq1Kn79u07fvx4XFzc/Pnz58yZU1xcDADFxcVr1qyJiIj4g1f4T+K/G07+UXBwwhCu54SBAMLAsphg3Fe69M1XMOLG70AI6A1AGzhuFwBhAOkJYt7QlRELNGtgSQ8GGhPE9cp65egRBgBEsB4jAxCaQK+oCieCjDEAqW6t+Gn7EuMJ1gOWfG11Yt/7GvUoFpvQeIDB4FBdSl09Q33/yUT/K06t1WZ0N4VoPmAewpQBeLjP85WAiCAjgo0JtmDJMIyHKzKFG9aYLF0pdD1i+yDwHVmGfZGyv/IV/+Fd/ro1Ay5eNnfd4/DlX36MjB7k5cM/dITy9jLNSB9WVDBenWMT6G+0fYdo0U+8wycsJXJHg96S0Zoy2oG0oV9DiyAnl5/5SqjItK0oHt7RPlBPmyMw1RmEFTW2Xdr+rMFU322n1Q6ubBAnZIuevRqoLh/Y3SUmPRTo+cCIAJkxyFKPTBks/NNpXX/sIDygeUALCBYiELEg+KvBD+YRmiIsD4gQuKEI8AjmA+YRlo91IqITEubtn5cPnEZLr2I/n4AZbn2nJ35xx9kgtLMUpgMMiIvie7iZdDZPBhhN8AhphpX3NSoxlgfYlhDr7Ey+900qOlyUkiB+HiVsaRkkkYijI6m0l5TvPcrdQyiRDDl20PT8CerWFeryJSooiB8YRGVmUz3MOxKF/aMQKj1REHJf6OlO3bxD7TpAHTstiI0X+fuJLl2gbt6g3M5QgY9snicO2nuQuuNFHTlE+ftSrU3mAP1YEOqJXRt8Gi6dFKb4tQTSCxl1CVNUxpZE5oQv27doyCeDR88ZufHirw+UAcqenCIoKcBFddCUXScf/d4YCzvL/oMGUBRlQvFNeEIjgZD/pvE1ZMj1GzfKKysamhrveHstWbZ0+c8/7djpct7d/ezZs2fPnD24b//ShYt2uezMTM+Y9uGHO5yda2pqOPzIyclRqVS5ubmqvngzO3m72RUdFRP5OOZxUGTww9Dw0OBr590mOw4OuHK8p0VSVBaVqwmRSH2yMm6nJl15GX8xPvL0C/9Djz23uK/5/O6OeQnXXXOeXFQn3VYl3apTBunLYtjXcbjuBWmIheYEqH7eknLn5YXfki7uqMoMaGnLqNJJy1hVKcoPSPL7bvm3w8cN/+bHmRdueiSkJuRp1MUlxWp1oTq3QJNXXJxXEhUWddXz6qOHwbLMLJVMppJKZZIsqSwjLTvVK9B74/7N0YpnlVCRRxQKkMhAJjXI9lzZfSfgVpe2860sRwg38f3PxN+s0NXW1i5dujQpKQkAKioqzpw5c/jw4ZCQkC1btvj4+HR2diqVyjNnzuTn53Pn3717d8uWLdwMPz8/f/HixUOGDDl//jzDMMXFxcuWLQsNDf0jifufx/8UnAABjPsqEAQEAY1Ah3vnGjTBOoJ6COEU5X9fWsGERYTuEzI2EGTALAu4lwMMAACIIT0sYRAhDAsIvSmQEACLgGGBJYQwDKemgwmLOM6AvqP1vPuJyX95z/zj4VZbVozPlo3uQoMwWCHcz8BYNjfypFmCmChHTeEI2mCFMR8xAsZggpAYYx4hFCYUg3kMY4QNRqhHxOgsWGZwd6dNXLT4wO4JL+Ptkl4I1i4X/vAl33kTb90ayvOiVUr6uLYu24uXBs75flFhwSfNLdYyOXX+HLVpg+C3raKf1gnWbXEIDnPMlopu3zW/4zOupcUB9xizHWJ9txnDmhkY826tlUFngxkr1mCCGDEBMQFjTEwQY4aREWuwZGkHlrVtahvY2OpoYGwAicDAA4YHLA+QECMxIiLyP7MV/0fghOJoaQT1WU9ylmJAAREAMgJWAAyP6zoiwmeQECMhEAEgPsfpAkNfKdNrsCgEVoCAT4MIg4iAOds6Rpu4ov1CON5XDjMI2NVVGOfJLAGNAWIPxIbpGVJVbF2m4dN6Y8SatDWZlReZvi63bKixaHhtxDL9ujqNaip5bc1mmnyLZ9GCqlKr6pIhSbFmj8Ipqdq8rdu+oV7c3Mhj2H6NLWZVFUK6w66z0TE10ejpE15WlnlJiU1Dg31z84gXCaKgx1RWjkWzbkRd5+A0mTg0gkpMpuobjRAyJyDWEVEHsm8mX2g6f8ptP1/CvtSgXA0qKIOyQqyWdGR6v7r97faZA6YOGDNv1OHAg6ktqXlMXiVUSRvkY94fYzrAzH6Eg1AsEFF8U6GRiMd/AyeOjo7Xrl0rKSlpbGqKjXuxeu0ap0n/D3vvHR1l1b4LP9NSSCGUQKgRpDfpYkVfFVERBbtix0KxoEhXpPcOSkd6SSCkQgKB9Jl5+sykkwIJnUBIm5nn2Xvf9/fHJIi+73d+7/rOeT+Pv3PutdesPc+UNcwi+5q7XNfVf9To53/44YfZs2cvX7Z80YKF77z51vRp39lyrMOHDfvqq68uXryoqqqqqrIsK4qiqqrv9n7eyR96J3FJMdFJ0ccS9x86duDQgd3rln04tF/cjKmV0b+mrv9++zcvL3774cR1U1J2zz53cpmQvVPk98quY2J+lONiQv710wVVKRfqzl3yZl8h1nLt/BXIqIYstzsNriTXn96a9P1bKRu/qSg6eb02p7Qup0ATCjDXhblSg5JTYd10dNPgUYMjekeM/3DcgeP7RYegOtT83Lw8NbfAkR9z7MTKpSv2/bY3JysrOzszPf18ti0zi0+PSjr284YFkxdMPZWXXIxFMrHbIduO9hy3dfamGbsOb/fBCW1kdjNCCPlX1Ig/hW+M6F/OcV2+fPn111+Pj4/3er3Z2dmzZs1as2aN0+mcPHnyBx98EB0dLUnS1atXvd5G4v2ePXumTp3q2xcVFc2dO/e5556bNm1aenq6w+H44IMP/ltmJ40ZBcV7TQ0NsAbxJuIlxGLEAgQXYh5iPkIZ4h3EGsRriCWI+YiFiMWIhYgXEMoRKwDKAEoQLyFeRrwEWIFYAXAZ4CrAZcSriFcQSxALEUsRKwAuIlxAKEIoQbxKtLIzJ7c+OqSXX+vAvu/0eTF64bNXpUG1Zd1uKb2qpQFuZ9+7Uq+b1r437YOr5QF1zu61zu61aq9aqdtdvkut1K5ObestDac3QrSqUHA3A49Zb2jO9FZlpaa9e/x3/DKosrhHuctv+ufcw325kY9wTz8XsHlnx8u3hiB22LGz5biXXy7Me46xblW3Avbs4MaP4YYM5oY8wX3xXSSvDqA0bOee4G+nDywvjyR1zaDOxDQTBT+KAYh+iBbmY2M0Sm9ZEI2610i9JmD+wEKRtWC0uVdrAawZUiN4fOrCBmS+dsLvjYq/zWqCE6RGQDPzwQn4NPkDmN6SeJpTrz9hFkATYyadNgOwIBiYzoGHQzeHus8nxohgRGpB3QLEzJiZoUlHowYhpLanR3yj7rddsEbGT27gP67j46Xk6Us46jI8eQkercCnL8GzZdoTl9jwK/DoZXi6gj1bTv9RSp8sg0cu4vAKHHqBDrqEj1Xq/3BI3RnuAAAgAElEQVRVP1rsffIGjnPWvZB5e2Qee/oWjtRxENF6eNxdG9w9NG9fpEOAPnz7zpBLVwfedQ/zshF1ZIQHH79WN6T0Vv+b5KF6fLgah93QB5RV9b/p7uvGnm7sXssib9Oud/Gxa/j2JZxdwvbkk7RcqqpUdUBuLroKscCJSmJJ7OKo+Y9NfLjdiLYjP3xyc8rGciyXbsjdB/fwaxHw5OinHxoykOM4A8cZOIPFbDYZjRzHPfjgg9u2bSsoKCgsKpo0ZfKgwYPe//CDN99+a+RTT3300ce7duw8dODgd99Om/n9D9mZWUOHDp06dWpZWZksy5Ik+Tjwvr1vI4riv4CT+MSjR2OPHUs4dDzmQPSBPRuXT3pk0KnvJzUk7L8Zt630xPq8mPU3sg9esR+sKIi5cj3tYk3OBSLnocuFuQrKMtodaHOhVcFMEdNUPH+Jpd+4ecoRtzLxh3fkdT9cz4u5SoUSEAuJ6CKSgg47lRXMLcNLrvq8/RkHJi2e3P2R7t0Hd/1+3rcpaafz8h25Lkee03nsyJHly5btP7DvXHrq+azzqVnnztvOb9qz8a0v3vx0zsR95w6otc4iLFBBtKNVQsnqsc3eNGvP4Z119TWIqBMdGEGk/77y1v1M+Pudta5cuTJixIhnnnlm0qRJEydOXLVqVVFRESGkoKBg7969s2fP/uCDD37++edr16753mf79u1ffPGFb8a1pKRk/vz5GzZs2LZt26effpqRkTFp0qSTJ0/+p870vxBOfP32JkFGQNARqxALKDvl1X5xawu8ZIZb/86j/YC4+WL5pl27PhHkyTUNSxE3SMpXqWkfePS5OvsRcQnAUl3/EXHB5ctzjh355GrlOso2N2iLKa5G3KKRLbW1G0tLf7h2/TtC5+v6z0xfyfSViIt0MtPrnYO4AWFb1tkpTw5v0a8vt2J339M1P+1hW1axLQvqFiyvn7eeLt2AK9fj8nVk4Xp9wTp9yWqydD1dvFlfuMo9e7n7x7nupd+QY6/RnB4NYnPPFT/mNQNpg9jqfKbfjFmdjx1pd3Rv6PrF/uuXtNq7vcPe3aEbtlhWrg/euL2bVWyzZEXE2JfGi9k9z6WEbVxlWr8kYOfa9ts2tN22zbBlW+CcH1vvPxC6a1fYwgUP5GS0r7kViHpjDYeAr41spMwfwYzINbWsTdRHxaAmSv0QAhEtlFgYMQM1Md3IiAkaR2+N2EQL//99Svh/Bk4MqHPoNSJpwhI0IuWQmEBvxUiPazdbbP8thHc0AzRQZqLUQnQTI2YgJiAcUgMyE/q8LEnTavpCKHIEApm7o3ZpRH32B/Wxn+fOfv/o45+dGTOzdumPbNMc98rZ3uWzvEtneZbN1ZfP05bMblg017NqnrZprr5xtr52trZiLlkyW18wmyycqy9bQNbMp2tn1K/50bv9Z9z1E26dXbN0jjJhx/nn79ydrWsrCV1eVT3dqrxqzX/9CplxE3+6irOv44zLMP0Kfl+Fs67htAr8uhK/v4yzruCcW/jjDZx9jU6/Bt9cg68K6j+KVUcllX7q1LYW4xkF7DyTBVAEVHkmSlR0oVqEeYXoiHIc+HzJJ31f6vHgc10m/vzp6kOrO/XuHNg66JlXnh/66IiAoOAOHTuZzX4GzmA2mjmO69ql647tO4uKil25rmeee8bf3/+JkU+++fZbn3726XvvvTvhvfe+mjr1k48/+m7atJzsrGHDhk2ZMuXChQuCIPA8z/O8KIq+vSAIvo3NZvsTnMTFxx+PiT8SHbM/6sjhk/s3rF3wZPcux5bNxqt279UsvUYgmlpfa6+rtVe7pSteuViXnKDImGsFKQutAtpltPEkXaLp+Zh9BfnK8jj74SVJyyan/zKzriT5tiYpWpaKQh4qsi4IRBJAlcGlsNxcLCzFcluVbc3RNaPff67XiG7/GPPEgmXzbGJGSWnB0ahDS1Yu3n1g19nsM5lq9o6ju97/6qPxn42fs2H2wbQDSo2jEC+oumzXc3i0OdFp99hnrJ+xY+/WmppqRGSUUqIBEB/f+n+MJ3969J6WsO/61atXR44c6ZvSPnjwYF5enqZpiqJUVFTcvn3barWuWrXqjTfeSEhIcLvdiPjLL79MnDjR167Pz8+fNWtWbGxsQUHBpEmTfvrpp5deeik+Pv4/d6j/lXDyO4eeIlKKeBMxR9fX19W9Xe8dWq9H1msRbm8PTXsqMb7X86O5mfOMJRVPI751Nq3j0RPGBr2vW+96+Ur36ureXq0bYm+7rfOrL3L2rOcRX6yq61N5q8+VWw97yOjS0id+/SXs1KlwwMGEDLxW2beyrA/RH6Ksh8fbo8E9tOLSk7L43Ndftlwyx//GpZ4N9Dnp6lNy7eNX8Onb+GQlG557Z5jrztAqfPgOPnwLRly4O7T07tA6HHELB97EQQX4eCp+u0Lf+eTd6JZ1BUbq9QNs7aUhB44Hvvx65M8LQhb91HzJ3BZnEjs01PdA7HDtelj0yYAFK4KXrgt4/Z0Ww4cOXPaz38I5ATMmhx7d3up6YVdW3c19u7mQEzprlmX2HPOqFUHTpgavWdb++uVmiEYAc+McLRoZ+gH6MzQBcgj3K88bCTUS4pubsiAYgZgZ9UfwZ+DH0NJ4CiP3t4QTYkDdBNTHQTEiGJBwqJnBG0npw67SkGfHh+4+EoZoYMyEwBHNSIkfQzNDjqGRoZmBH+h+oFuA3PMT4xAMQC0IwUhbsoZ2dyo6pJ3wXzOdm/O+5eiqiFtyJ1oeXpvXtiGvndsVXieFu4UIj9S6TgqvdbWtL4xoKG5XX9jOnddRc7XzqO28jnZuRzt3fvuGovDq/La1JZ0bLnb2lPe6pTx4ZMWg9x/LK0pBrEK8UlaZ8uuxGZviZthrTxTieScm5sHJPIzJg+giPOFix1wQXYyJhXA6lyQXkPOF+rlCcraIJZfiaaHh4E77rCNFa7I9STyzZYGUDQ4bOnJQsAIvoaQwUdRyclEsx/xCpm49s+HZT57q+XSPfs/2bRbeLKxDywcf6tmybZuWrds89fSzkZFdQoJCLUY/juMeiOyyY8euixcr8gsLXx0/zlcB69W71/vvT3j3nbdGjXp2xIjhDz3Uf/LkL2y2nOHDh02ZMqWoqMjWFDzP2+12m81mt9t9G58E5J/gJDYh4VDU0T2Hdh+N27987U8R7cK3717uxYtlHqFYEwo0e54np5SIZVTJ10VJswu6qILLToUcyJGQd1BrnpZ1idpuafbKknjxwNLMxd/mH1hTdTH1BqpO3Z7tzbSjoIKs6KJMJBUdDnQJoFhBkMHhAtc1vJJedu7LnyY+9GSvAY/0+mTyB9v2bN6+b8uarSt3Ht2x7fC2r+Z+8/nsyW9+896cLXOlKvESXiyCCypxCl47r2fbwSahLHrFuRvn7Ny7tfrObd/xxqj+78PJPwsP3rt4+fLlV1555ezZs/ee7/F4YmNj586dGxcXd+vWrcTExAkTJpw4ccLnRrNhw4YJEyb4XutwOL799tu9e/cSQpKSkkaOHNmtW7fExMT/zIGO+L8RnBBEuI2Y4fXOr69/mkAnDU0MjYhtS0ua79tjnPWD37vvGXl5COILefmRdiGo6nanHKs5+jhXUuKHGIgYLNiajX3Oj898+nLl4MycgMQULibB7Mp7ID2t9WcTuY0bA6trOpWXtzl3hjudyOXlBVVVtyora5GaEnD0ELdjh2X6dMPxw6FXS9tnp4ceiOJiUrjKax0aGjrm5vvFxXIJ8ZwzP/TO3balhSHnkriMZFN5YRj1tEEMrcFwBV/a7J3/QvXeDlqRP+ihFIJLL3GLVnCDHjG9+MoD+/c9cuVSL3dDiEcLoRBBoWudp31hadCeQ6Yxrxh79wp8/52QbRs7y9ld6m60YnXN9OpwrbpbQ9Xgm1cfSE+zfD2J6xZpHjO6Q1FhGKCZMBMBUxOVz8zQTJAj1MCIP6IfoImiQUcTQzOiAcDAmBnAyKiJUX/AAIb+BM16k1Ut/P2KXQakRqQmYL7sxNjoTalZwNNN00YqRc2ffyN096GWjS68aEA0MTASNFA0NMIJmoGYQTeDbgLa9M+nBqY3RwhnNPTGtYC0NG7dBuPaDS2zrW3r3f4+0CU+IiTj0MthAwcah9CoKUCQ09EIyFGdA8Yh4ZjOMTAytCByBDk3GClGInaOT2oz+CFBsPr+FEovl2w6tnnVibWZNTYXFgggyGhTwCaybBlzFLSqaMsFyUVlySOqmstF8h16rqo7nMzhREUCXgTeymxpxJpBJSu6rChng82GvB3sAthzUXIyu+KxFlK1DPPF29b1x1ePeGW4Xyu/5h1bhLZrwXFcSGjYsOGP9Ov30LDBw7t26WY0Gjt06LRt247y8ku5uXljxr7c2FExcCaz6eERwz//fOJrr4174snHFi6cb+etQ4cOmTx5sk+FPicnJycnx4cfvshpin8qdiWciDl+5OiBA0f2HI3bv2zjzxFd2m48uLoKrzjAIaIqgKKgqoLkYJLKZJFJIsgSKjyIPNoFmpOnZd/UhJo7OcXC4aQd806vm1GRtMddmVXpFlTG8yDZUbaiIDLJiQ4nqiqqEio5wGcymwiqzJRccJVgYWG9Kzrz0FuTx3fs237QyAFvf/b6lDlfzlk7+/O5X/Z9tO/3q2dZr4lFenEeyXXoaj4WyFSRiegCmQe7DXjJIy385ecDR/bU3L17T/6pkaXwX/Hj7zk2/UnQ1re/fv361KlTMzMz739JWVnZ119//c033xw8eNA34nVv/PfAgQMzZ870vUNxcfGyZcuio6MR8cqVK5MmTRo7dmxGRsb/ymP8j/GXwQljyJra8Y1wwmoQc3T95zr3424SroERMQCx4+mEoPXLw07H9Z/xXUDcyW66Nvbokd6rV4bmZPSc+LFp7Wru0kV/xADEUIkPGf9CkJz9ytZNvaZ8adi1k1u9jpv3k3nnzsAP3udWrQpPTumwZLFx80buly3cgqVcdHzw1l+Cv3if+22rafVa7sMvuR37/fYdDpw5z7Rpm2HmPG7bLmNcgnHrVm79Gm7LFu7bmeZDx0PXb7AsX8StWMrNmxdQWdlT97Sq1drl48sbvXNeuLunEykOYt4OurdlUiw3fryh90Djy6/3Onzs8WvXeus0RGf+OmvBsBXB1m6tY01t8+XLgp57tn9SYu8rFR3cdSE6C6QYAqwV8/YgdcNvXe6bcSb0y0+4Dm2Njz8WciolvM7bnII/Y36IZgZGDzVTCAA06ZpF9wQx8POyZgz8KBppY4/dBGBE5AAMDCwU/Qj66+inoUVHE0Xj368V30hr91m1GxC5e3DCPN11/RlXcYsXXw/eeyAMkbvPydgEaIR774AGZAYkBvT6HJE5ZBxCIGIEJS0qyo2H9hlmTecO7G9dVhGh0xBEEyLHGiuEHBIOGzjUTIic70tu5Mf8jnk+NUkDRYMGAb6XAxoR2yOGx8SGD+yjSI1wUlxRsvnoLxviNmfftSnosFOrhHYZRQFFCSUFZYUJCrW7QHAxQSGiC9Q8yBO8kt0tujBfRFVAWURVBpcELhtKVuR5FHjkrSzbzrJlsCnM6qJSLpGLmPMCKyjxFp6SE7sO7BLQOrB5RAuOM5hM/gEBgQEBQWNefHncq6+FhbXs0uXBrVu3FxQUORzOV155xYclBpORM3L+Af6dIjuNf33cmnWr0zLOi7IwYED/SZMm5eXlZWRkZGZmZmVlZWdnZzXF/Vf+ONkVF3s86mTUoWPH9h46/tuidT+179Fm7d7lFVhph9xsdFipLINLYIqdijwTRZAUlEUUeeQFtMkks9Jjo9XStawjh3+ceHzFN+Xiidt3hRI3r4JoRyWN2bJBFpnDTngFFAc6eCZamT0H+RzkeZQUUGUqu5h6AQpK9AL+cvaGo2seGTcstGNoy24thr065Js10w5mHLLflIpYyQUsdqFDILwKDhlUntgEYpNBUtFpq+V/WPHd/oN73PX1lDLGKCIB/Lfg5J8Oxj/0W+rq6rKzs69evYr3lcV0Xa+srDx9+vS+ffuSkpJKSkruUehLSkoURfEpTlVVVeXm5lZWViIipbSsrCwrK+tel+U/EX8NnPjGd4lPOYVBo60jqUW0avr82obHPHo4hWZED0Hsum9Hq68/Czt/qs+6ZZaViwPLS57ftWPItG9apKUM/O7rgNQzrTzujoAhiCGiEPb6mGAhY/zKhQ8umNe+rHRUfFKfyV/5HT/Ra+6c0KNHBpw4MeKVMdzPP3LzF3CjxnGL1rbe9mvY0tlhRfKTiae6zVluiknvIFzof+Bkh41bm3/4iWHefG7mTG7LxvCiwqHFxcPjUkfMXd7is6mGeT9yU77m3v7IcOxEaMZ5//Jr7Upx/C/avFHV29u5c0P1+m56fetl80JefqHTwmXGdz8OfuPdlivXtnblR+isLcHmDd5QjQYhhiOG7N7d/LXXHy4t64EYiuinYZAbIyhGUmhzqbTF5rUhb7/q/8645jOmtV6wwG/95vYXLrVj2IwSPwALRZ8Flokxf0ab6Z4Ab0OQxgI1DKBo9tG/GRoY+BQeDYAmhv4UAxkGUvSnaGZN/PO/U7GrcSLL8PtdX7FL9wNvd937VG5hizHjQg7ub47IAeWaZIMN9zWKGrkmSA2oG1AzAbEw0ozRcMQWFy+aN23gpk8LjjocXl7SSofARgI/4xgxIxgBONAN6DGg3gjGgEba+DUaG8kulGOaCag/QAABfx3MQDmkBoRwxDbxcRFD+qhSlu/PoeRy6fboHVtit2TfysxDpwyCgDYeBB4VCZ0ik2QmKdTuoDl5wCskW2U2B4giEUQiS+iwM0UARUGHCg6VySLyNrTa0c6j3Q45dsiW0KYA7wDZSeU8qubrudfwWn51fu9hvQNaBraMaMUZDEbOz5d+dGzfKTLygY4dI9977/2oqOPFxSVOp3Ps2LH34MRoanRsbNeu3TvvviPKgsOl9u/f78svv8zNzU1LS0tPT/fhhw9afKoqviv34CQ5OTkpKSkpPj7pxIm4I4eOHt57+MT+havnRzzQZuP+tVfwphXzrOiSmMumyzxT7KDYgBdBVFASGK+i4CK2SibU19jKUn+LnT/p9IrvyzMP3akRSsEpgWxDJQPFTBBzQBZAlanCU0EEyQZCDtityNtQsANvJTaJSipTFE0uhPxKLM/3OKPEI58t/OylSS/+uOfHUxdOl2L5BSxz0XwHqDIIIhPsVBBBkUHiSQ5P7PlYxNeI73319sZNa4mmAQAABSSUeSnT7pGx/18Pw/sCmzRtsSlruWcnc/8V3wvr6+srKytramrwvuIYIcTXh79noHJ/qe2eXPF/KP4qOGEUdYIaQQ9FLwJDHZHeRczR9J/r6p/QSAeE1pR0vHm1w9olzT5+27BrS8CKBdy7r3FZ6aOPHHls+vSWOVlD16xpVlLaEbEbhWDEQF4IGz8m2J4xfsv6rnv39kD8XM0fOX1OSGr6I6tWh59PfeRUwqhXxpj27m59KKrd3FVh26M6HjjcIvq3tvTuay7nkF9+s5yVHszIG7xpX9tfdrVZuDho1XLLR+9yh3Z1QXwF8dXrdS9+PiP0mzkBR6Lb/7qrzeZdwclnQ0WrX0VVm0J8eZM2+5k7W9q71XBa3/ZGRcDyH8OWzu9fciE8JtY4cx73/ifcF5NDt21rV1zUm9AHKA1iNBjRf+eOFm+8+XD5pQ4UAyiGa9i1ATuX3Gy5/4Tx6+ncu+/4T5vS+uCuzgVq16zzlq+/bpN6rgPRg2mTlAsiB8AxEoB6MPUEeOpCCAvwNkJFo5EJg3sVLSOiGdA3UmyB+35T//3g5PcCnRGZEQmHxB+8XXX3Iy5X81fGBh/ZF4LIITEgmppOfCNFE6KRAaczC6AfggXBDCSAeVsj7axprbOyTevWcwsWhkQfb1tdE67TYJ2aGquC0AjM4HNHZkZgPgFjA0UDaWxlGX1NKQYGRk3AAgCbMbRoYKS6GRnHsAViRGJyxNCHVCnH9+dQVnlx55Fdm49ttl7NvID5uegQQbQy0Y4qjy47UyRQFCYq1OYAu0yzZcgRIUcEXkSZR5lHRUJFAUlhdoXlqGgV0MqjXUC7iHYBbTLyCgoyExUm54Irl+SV4UXrRXv3h7oHtQpuFdHKwBkCTIFmznLP3Ld587BXXhkXFXW8rOyiqqovvfRSY63LaOA4zmAyGEwGjuN69+mdY8tWncqAAf0///xznw+8L9LT09PT0zMyMtLT09PS0jIyMjIyMs6fP5+Wlnb+/PmUlJTTp0/Hx8QmHIuJ3X/02IFDx2KjF65Z1LZTm40HN17HajvmZoMigJxDbDyIPEoC8ioIChFUJhVSuUpT3Dcy8xK3RC/58uyv8yqlEw318mVdVry8jIqMjhzK86DaUbGhpKBipzYb2O0o2FCwoyCiJABvJVaFKSqooi7KuqxSpQALLuGlzDsZsRdO8vV8MRYVYaGTuhSiSJQX0S4gn0NtAigSSDy1CpTPxyLhrvTo6BHLVyyFJp15QMKYxpjO2H8x2vUnOPnT9T9dub8gdv9D/47B+b81YfY/F38VnFCGDQxrCd6lWItAkCKyasQcXV9U3/CURjojtkfoffJI2M8zjXu3h56KbR11sM1H75mPHh6wYWOPad83z8jqvWR5QH5xW8T2hAUgBtv5FqOfDbJljV23rsvWnZ0QXxNcw6d83yzpbL/ZP7U4eqTXqbiBH71nPB7V/lTqA5sOtdqf3GrXwWb7d4S5bz4s2Tuu32Q8Gt9yyS8t3pxo2Lg1dPHioJULzTOncttWhRXn9ivM77Pz0ANT5wXOWBh65ETX43Ed9xxsUVrWobYq6I6ntQtfWKfNeKZ68wOaqy2pMyfFcr+sCxEyIklDJLIWFytDfzvQ7MMPubEv+s/8rld8XGTFpbbIOiGGbt/ectxrT5WW96TYBrHD9drIpMywn9Zy4z8NHv9h6IYtEWUlnam3I3gjSvIN82YGHNwbfv1KKGMmQAMgx9A36eSP7masIUj3NNMhkDSmHf/yFObuqVc1Mfn/cnj4n4ETQ2ODhBmQBjBvF+oeUeQKHT8m5PCeMEQjUgMDI0M/RD+KJoIWQH8As8YCCARSDNAhFDAcIbzqevtTSX4LFlgWLW6RlROhQyuGFi8LoCyAgZmBj6b6h3WP+Uj/acPQCGgCtDAMoOhHwKBrZqobGYQjhp9MCR8wwCU3Wmtcu35z/7GDK7atsFZklmB+LjgkUG0g29BhRQePDp/toMJEBWwKWuVGwLDxyPMo8yiLKMnAq5DjgEwHZCpgk5H3LalpySDJIMvU4SR5F/Fy9iV794Hdg8NDWrRtxXFcM3OAn8FiMpoNBpPBaOY4rmPHzjt27CopKXO5chuzk6ZpYs7ImcwGjuMGDxmUY8uWVWnAgP6ffvqpJEk+tDh37lxqauq5c+d8+3ub1NRU38YHJwmxCUlRifEH447tP34kJmbx+hVtO0es3bv2Kt4QwGkFUQS7iFYerXa0ymh3MT5XEy5Q9brmvF1yJu/IqoSlk1P3/Hzr4pmbbuEiSAVMVDw2F5XywaHookhFHkQeRQVFBQUBBTvwPIoSSDKTFJQFKihMVUARqCBSWaKKxGQJFAVVJ7qc6FSprFLZCYpKJZHaeLAKaBdA4JkoUEEBUUYpDwvsd8ReQ3stX77Ud7oBACIB0BEpAPuPJgT/W8VfAyeIFNAL2MCwjoEbGUUdkdYg2om+pKH+aa/WHrA1sq5bNwZv2xDoqelB6cO1NY8ePhR24KBpwSLj0qXNBDFixy5zeUVzxFBC/RBCXI7Qjz/wV8QRu3a3PRLVBvHp3At9flzsl2mL/GlByKZNoefPtlm6yLx+A7f2F+77ReY9MYFxSaa4o80aqrrkyoG7dnKxSUE7DwZOn8Nt2MDN/M60dikXc9C0Z6Np8wpu2y/ctFnGAzEtF68JnL+IW72O+/FnY1FB4J2r3J26loU4ZoN31qjqrd28BSFVN7jFSwPXrW1ddSMUSTCycLe7+507kfm5wRtWm8eMNowba9qyOUKRB9fXt9+4se3LY8YXFQ6+er1TbkGz3w4aPvrcPH5CswVru1vVB2/cDm+oDwEWjNjs5g2/xHjD2lVBtpwgaOx5cNgIJxbw+FOPP9H8CVjo702Cf+dQ/ru14n+HQ1/WZQRff4j5U6079Tx1oSDs1Zda7NvZATGAUgNhHEEzoB+imYCFQiCiPwM/HQI1DPFCO4Idqm4ZY45z074ybt7QurAgUtdaAvhRNDA0UWamxMSYr2BoRGpA6tM8NgDef/unuz7IMQH6MfRjYCBeg+Y2MdoWsE3C2Y5PPK6Idp+GXYPHG5uc+MPSWZkX04oxz0FkFR0CKjw6bD44AVUCRQZJAV5Gm9QIJ1YfnAgoSyArIDrA7mTZTpbjYHYFeN+SwQcnooSyhApPZZnkXsJrWZf5bkO6B7UJads5wmfn68eZ/cz+RoPJaDJzHNe5c+Qvv2zNzy8sKCgcN26cxWJpHtrcz8+P4zjOyPnUWAYOHpiemaY45AEDBnzyySeCIPgwIzU19cyZM2fPnk1NTT179uzZs2dTUlJSU1PT0tLOnTt35syZ5OTkhISEU6dSkk+eiT9y6tCBE/ujopdsWBXRKWL9rjVX8KpIVQUdLpQVsPKQKWC2BNkOZr1E5Dt1yvWC5MzfFkctmGiPWnn3VuaVhpwi3eZAXmF2J+FziZhPFIcuSoSXmKCgqILgYKKKksBsArWrVFaJ7GAOSZdkIsuoCEwSmCyBQwCZB4lnksAkCWUFZImIMuFdTJbBbmfZii/XIbxKFBdTRSbkYyF/R+w9vM+ypUt8p5sPTijzsD+aM/23j78KTnxcE4aMNXZRvIikAVHStWXu+n/opJ1G/QFa5zqaFeT6I7YF7Miw+42q9gVFwenpBkUOvHsnvKjQVH3HiBhIdAvTLNU3AzJSTTevtSvIb1ZWHobY49ad1pLDcr4Y2QgAACAASURBVKe6Q2ZWSFycobQk7EJZ+6h4bl8UJ7ha36hqc7HEXFHkx7xtG6qblxVZqm61KyuLOBnFJRw3qny4IgRev9a+vKRt7FEuJoqTHc3v1HdzFLQ4fIw7epyTnKb62kBax2lamwv42gb3T89X7e5VX+ZfXMEt3dT6cExnHfwJMVLSjOnhTO+ge7pUXW+fncEtW8K9MtY87rUeu/d2nP5d5OhnPs4+13nXDr933jI+/ZT/nFltrTkdKy538HhaEi2YEn9EE8HmHhpZfjnwx/mm2Dg/RAO9L7cAn7MhMQL9ffz398X+B8uAzIjMiOzvhSg+UPHNaBkBTQxNgM0o7eV2PyWKYaOeb716TZe7tS0aPP6+Wl9T9ckPmIkSo8YCGAYRbKNh64tXLLv3ct9N5w7uDykrbKO7w4hmctdz1GtCakTNAF4DEAMih9SAHg7dBqCGph4Mh8yAcA+h77sFH1fU5JOeBOIP1EBYGIGuvDRi9g9ns9Mp0RFRozThfMqUn6edv5RWjAUOprjAITNFQEVARQRFZorMFIXJChNl4CW0iWgT0CagIKAigUOhqkpVF1VyiZRLJCeVHEx0MFFlosLEJqV3WUBFAFVgjmK8lHnV1m1wd7+W/r2H9O7Yub3Z0CTXZeAaveIjO2/cvFl1OhRVef755yMiIsaMGdOzZ0//AP+mkhg3aPCglLNnZFUZ8NCAjz76yGazpaSkJCcnJycnnz59OrkpTp8+nZKScvbsWR+Q+CIhISEuLiH6WOyRI/EHj8YePHFy8ZqV7TtF/LJj3U28rmpOBzoUEGyedJGmK5glY5YLsq/VW925KWmLpx2b96l89tcrt9PKmM2JVieIPM2RqDWPyU6dVzW7k0lOJrlAdjFJ8mSLniyV2RRmVwlfwJzFmJ/PcvMwz0EdMlNVdMnotDHRDrIdJQWdKqh2YpOY6ETVySQHE1XkFRQcqIogyagoVFY1UWVyMZbYq4RegxuzEwZMpxoDnaFGqP5/TmqCfyGc/M6Jp41qkEjdiIrXu7qudozGenpYS4YdPZ6IBk8LHcO9GO6BDm7Wuc7dqba2g+5phzSCeMOoJwRZa9BagxaOpB1xt6JaG6q3JXp7Te/g1dsSEoH4gLuh480bbevdkRr2LLvVqfhah3qtE7KOzNMOPBHobYdaBNHa6vBgnd6z4maXiuvdG9hDt/WeVdi3CvuU3Xyw/Hr3Wuxdi/1uQ+/iW92KbnapwQdqsb3GIu5AHx4/Wupe+dTNQw/erfArq/LLdLUvquxEMIACx5gBqIVpAYy0RGxPSLu83MjffvOf8rX/2HH+/XsH9+7a9fUx5pdG+U38OHLnr93y1fbU2xLRn2lmqpub6v6tGHarI8HJaQbVZdKJgd6bMmo8vLjGdf+ZCwaE+5HjT4tDZgRmBmYG9vca7mqEE/gDnAQDdKuq7hV9IvCJp/0fHRkZHddNJ810ZmBgAjQwYgRiIrrJ6w2mGAYYRjG0sMSybZfx5yVtok60vFwRpDcEAWnGiJloHGgG8BjQY2wc/UIOKYf1HNZzSJoaTr6hMvpHkIYmt2DKATUwYkTmh2BhOkdJC4a98nNHrlmRaE3XiYaIDZp2MvXUN8t+OH85rRDzFZAcIMsgSdi4ZJBkkBSQFBAlFKTGpggvoiShIoGqUFWhDgdxuojDRVQnVRzUN1z7BzjhURbRIaGrEMvSr+Y8OLgbx3G9h/V8/9N3X3n1xfbt2/jgxGg2N8HJJofLKYjC6NGjg4KChgwZMn78+KeffjokJMQHJ4OHDD57LlWQxP79+3/44YfZ2dlJSUlJSUmnTp1Kui9OnTrlu5KQkODDksTExFOnTsXGxp84EXc0Ku5oTMLR2IQfFy/s2b3r7t2bq+Cm05MvEoWndolYHTQzn2WWob2C5Tj4PUemvZ06a2LpmR036rIuoSxhdjZm2dEmMptEbSrlXUx0MikXFUXnVa/dSQSF2CVidSKfB3IJ5l/Gsst4sRIvXsASJ8uViJqLhYVYYgPJSkUB1XwsLMIiFRWJiYWYdxFLLuKFQsxzoCRQQQE1HwtL8UI5Fpdg8SWstF63d+3fdfGiBYhIgLi1BgY6ItF1Xdfof9WM/+8TfxmcUIqUNRLjgfl4J3WITo+243bdxGrvP+rpcLf+aL3nkVrvkDo2qJYNvu0eeld7zE1GatpjXvcQzd2fePqDd6hWN1SrHU4aHtM9jyJ5xN0wUNeGavqwuobBHs8IRp/wuIczfTji44hPI/6jDp+qwcfryHB3wyDd+zD1PuGtGaa5H/bCE1U46gqOr8C3S/CNQnwjD99QcJyKrxXi28X4jgvfUHC8A1/Px9eKcfwFHF+EY0rxZRnfi8GlM8mR4bVn2929HlRDQj3Y2guhOrUgcI2uHowjjNNZKKEPENLb7W0rqa02bgoZ/RwX2ZH7x5MtF8zrYM96UPNEIoboupExjhITghGBI8ygYzOKLd0YVKebG7wGTTcwZm46Ru/LSKDp1reY8b4DzvivlhnAj4IfBdPfqhvPoW/uFkzQ2NUwAAYjRl6/EbFjp3n4I5x/SKefVgyj2IaCmTEDUiPqfkgDCW3eQDoTbFfvDklLM6xfw61b3fxsSvvbVW2oHkR1P8b8KFpooxQxB14D8xrAByeMw4Z/ghOdQ51D0rTovS+fQ5+2MeEYNTHKUS8HtBViV4c6dMmCOD7bzTRAdBM95mzC5/Mnp1SecaHTijl2sAsoCGiXGte9FoggNtmnCygIPo9CEGUQZSbKTFKZqDJJZZJKZfV3OBEkFASUeJRFVCRwFmFpSsW58J7h3R/q/virjz38zJBX337p7fdff2TkI5aAxhGvyC6Rm3/drDgUm8364osvchwXEBAwZMiQIUOGdu7UuX37DkajqW+/fufOp1nt9r59+374wQeZmZkJCQnx8fGJiYkJTREfH++7Eh8ff/LkyYSEhMTExLi4uOTk5ISExKS4hMS4hDVr1382ZcoPc2b+OHf2uXOny+6WOTzFPHHlENGJcjHYb6JQfed8burmY0s/3jPj9ZL07fUaXwI2lWY70G5n2TzmyMjLjJcp7wDBBbITJFm3yZpNZbKKDh4FO8lxgpxQfHL50cXzds+Zv/+nTSmbMquy+AZxfeqGBScXZ9TnKMxp8wprU9fNPz7//M1zfL1tZ/a2nw/Pm/3bjGXxi0+UHpOYJHrl32x7lx1fMnfvrOUnl6VdTk8uTnnpnRd/27cLEQlQD/Hq1EuZRgghOvu/cPKfDUAkgAQanRoJAkMKeBexUGfxNdrqu57pbvptvffbOve3dd7J9fSzOjrpjvtrN52hs5lu99T6+k887o+87k+o9yt3zVee2m/1hu88dV8TbVpd3Rf1DRO92hce7ySv52uiTXPXTdY8kxn9TFZGxZx+5FLNe3fZ5xp+6dEmNjR86fV87274XtO/Kb/7UeLVt/ff+mKf54dt5Ltf9e+36jO36XN2kJ+2k3mbPDM3eGZtpfO3kFlb9Gk79O93e77/zTNjt3fuJm3FT/TIW5DWkzhDG2qDGAYh+BPNQL0GZBygiaGZoImgkaI/YghiC4ZtCe2N2GHjJvOwEe237+h9/WpHZM10YtFoI3nbZwQC1EjBqCFH0ODGQIZ+gBxjRh+Jj6AfQT+GTarAPjj5Pf8wNm5+1zy+f/l6xf4U/Sn+/eAEG3W6jE2EkiDEyJvXO+7aaRk8lAtq1WXB6sfc0Ekn/kQzMU8g6sGUhOsY6cGOlTdaJSWaFs83r13SXM1pxeoC9bpmlAQD+lHkvMh50ch8JijUwDRjI5wAh14O3ffByf2IonGoc8jufTxfHcwEYKKUo9RHgmmF2FmWBi5bfFzIqWOaTywwLjXx6TefOVkc60JXOmZkYY4NbTxaJbRKmCM2dkpsAvICigJKAkoCCgLyAvICWsU/LLsEogKyL5uRQfBBkdA4ziSKTC7AovM30sd9PW7ZwWWrDq8aPmZo/yd6v/Dm8+MmvDbyuae7dO3CcVxEx4h1W9YLMp+Tk/3Ciy9wHGds0ods2ybioQGDOnbsPGrU6Oxsq9XK9+3b94MPPkhPT4+Li4uNjY2Pj/dt4u6Le4ji2yclJSWfOnVg584Ny5d/PXnSuxPe3bpza16es/TSBcfVAtldJLICO1PzQbmGyrXLyblRK879+PHZNVPKi45WYpYLs3mSpei2fCY49BwH2FUUFRQU4CVmVwivUsEJkgMkCWQe1WwQczR7PuYvOvZz+8cjLD3Nfn38Rk0ZdarslK3a+txXz3QZ0+X8zfMlWGKvsz/71bOdn+98RD7EV1s/XPx+6JAQLpLr9WqPVadW5GO+Q3N9tOTTto+15bpwPcf22pm9K0Y5MXvFjHPpKYhIkREkXurWqMaA/WuDjv+m8ZfBCWty/dWRaajp6GVYi1jBUKR4BjAeMAbgBEAM4FHAA4DHAGIQTyLGAEQDHALYD7Af4QhADEAcwkmAE4gnEeMQTyAeb9qfRIxBPFlaPPOTj7o8P6Zn0eWlDA8A/ga4DyAKMRYgAfBISv6MCdEvjTz74evXlr9Rs3rsnRWv3t007u7W12q2vXb31xdurn3+1vpXG7aOrdsytnr9+Oq1426uGn9z3fiqX1+8vf+x+rheek44KQvQNSMFg64ZqMeAugGbjH69aKZoQTQ2ym2xAMT2iGHrf23+jxeHp+VE1tT6IzOhzzoFjAgmBANhHAELoL/vxNTRwtCMYERmwkY+vIWgH0ML+lyk6P1A0sT1gz/0ru9bRkAzRT/fVPFfDw//7moaH2gsKBkZmBhyiIGID9y83nX3Tv9Bg7lmYd0Wr37ETcJr6wM99WHehnBPfZuaugfuejtfueV3IoabMd2wd0eLS4Xt9bsh6LGgZqbETMFIkdPRyJoGqRHNAGa4l/b5YIP98SMRDr0cev/pIfCVEwOgyVASsRViV6c6bM3qKN5WTxvtqBPOnIrsG3lEOVqExTa02tBqhxwJbb7G+z044ZHnG7sgsoiShKKEvIRWAbMFzBYwh28cEfY13n1PEP6Q3IAgg+REh8pUa41NrlcukOJzJWenLPqy44COXQZ0mzL9m/c+/iCsdVi3Xt3WblonOqVsm/WFF16459hoNlpMBnObNu0GDRoyefJUu12w24W+ffu9//7758+fj4mJOXnyZGxsbExMzL19XFzcyZMn4+PjExISYmNjfRWw/fv379i+bf6sWV989OGq5Uuyc7IKivLLy4pLK4pdt4ql+gLZm1tEnJfd4pWKMxmHF8XMmeDaNs9deuoGy1YwPQszBBAdTHYQ3qFZVcarIMpMFIEXkBeZIIPkQofKJBu1Z4NoQ9XB8iS3PO/Q3CFvD3no9YE9XuwxeuroGNfxjKtpo6c+13PMg2cvni6HC7ZbWc9Pea7niz0O2Q5mXcn8fNlnQ94Y2ndMv0c+fOSnwz86NYe1yv7J4s8eGjew35g+T018aunxZdFi9JwVM5PPJiAiRUKQ6OilSKDRGfAvOWX/gvhr4ATxngQkY6hRdFP0AnoR7yJeQ6xEvIRYjqwQoQjxAmIJQinSIoQLiKWIJY2qw+hCyEMsQSxHLEUsbRIVLkMsQCxoeqjSU+eYNvnVR4d0jTm+0e3NQywDLEYsRixDLEcsI5B3xPHb8H3T25zbMsht6+vJiqxLe6BB6OrJfaBO6VLLP+gVuupipCZ2apA610ldG4TuHns3t72bR+1Y52pR5wrSSoOgOgCYQdOMRDOBbgSviWk+4RMDZT6ZEwNQDpgRwB+xDWLI+l1hz45/OEftXN9gIpoRwQzMwLxG8Biox8SokaBBBxMwC4KZMRPRTMxjRs2E1IRNvoQMzQwsQM2gm4EakRmaGOOG++ag/sW53JSm/I368AZEE4AJmG/IyoDEAszCkENshvDgzWvdt28PGPAQF9y84+KlD7kbIoi3LdE6XLvZRnL2Li3vXVrqt2cHN/0b7sj+wMrSlswTwrx+mrsZMgsyjlEjgAnQCGCgPtVhNFLm2xvAx6WnjV/v7xI1ugEbDOg2oObTKr6f6GNkzOT1Ghnzde9bID7odAxatvIEL+us8bfrqZSUDj06HhAPl2G5AyUHtaua3UHlRo9b9DEebDzyvo66BKrMVLmxOW+X0CqizY68DUUbSrZGPorEoyiiICEvo01Gmwx2BUUFBInaFZAKsCAXcouxqJAVpFek7U7e8+6U97v36zl4xNDRr74w4eMJ2/fsEB1yembGqFHPcxxnMPj0hs1GzuRvCQwODn7i8adSks/abXz/fv0nTJiQmpoaHR194vjxmJiY48ePR0dHHz9+/MSJEzExMT6AOXr0aHR0dGJi4uHDh+fNmzd27MuzZs6IOXlCdajXrl2rqLhYUX4h/4IqX3eq7rzCBuVWjVh9ISVj+7ykRZ8XHl9VUxJ/qy4zn2XymMMjz1O7QHgZRBUkhYl2T46g8SKq2chnI29FQUZVBUVikgyKAxyiW1hyfNFnaz/beGbL6fKUA/yBt+a+sTJ62UlH9BvTX+n7Yvct8evya+Sj2fsffXP4iDeG7zqz82DWwbdnvLM+ZpOtTJizc+4nSz9OLkuetWPO1JVf70ndk1WasfzYslFTn995dufCDfPPZ5xBRIJEQ42gxpAyds/r7/+I+F8NJ4BNQPFffYmNHlkU0YPoBtQQKIAXwIOgI+jIdKT1SGqReJASJDoSN9IGBC+ABuBFdCM2INQjegA8AB5Eioink5N/mDHtnXdffeedVz+dOGHbr5uK8wt/Xb9h3Oix2zduovodH2MUgSDojGhM9yJ6vVC7Q0jpeXCbRciKYHUtWHUQrfUnbj+m+xFPAGkIRncgrfFj9RbqsVCvP/M0Q7c/q/UHt5l6jaTByNwm9JqYZqCaCagJvUZosDDdRImJESMyA+hGpplRNyOYGJgohiOGbdkf8o9xA8/zDzR4/JhuQN0EXiO4jdBg0OstjFoADQQNjPihHgDEn2lm1mACtwmZT7eDA+QYmhkLYLo/aBZGzdDItjMD8Qd3IK0NIXeb0zuh9HYIvRNM7wbRuiBaF0zvhtDbIbQ6hNaE0LvB9HYwq/LdDaZ3Q2h1MLsTQm8Hs9vBrCqE3QpmVcG0OphWh9A7IawqmN0OoXeC2Z1gWhXMqoLZnRB6N5je8T0/mFYFs9vBzHf3djC7E0yrg2ltMK0PprXBtNp3PYRV/b7o7XsrmN3yrRB2O5jeDqa3g1l1AKs3gm4AMAP6UxbEaAuEcNTbUD1c10OI3hZIn4ryDguXmLv35oY+3H7H9j7XKx9g7q4NdWHxyQGff9tyxpzma1dx82e3iDnW8vb1UGSBCBZKLJoeSBvhxADUiGBAxjHKITTqfbGmDO9+nMb74cRtwIZ/hhMDohGYhRAjA44hh9gCoYuqDF2x5kSOpDeZYZzLyBgwcug+/nAhFjmIUKAJRbqaqztV4lSoIoMkIi+g3QcnIqgyc8jUqVBFpZLCBBkEEQU7SjZUrCjbG5dkR5FHQUReQruMNhlsCthlZhNItkhtCkoqc0iapOpqKZaVYflZ17mf1y4c/eZLDwzo8tCjDy1Zs0RxSbJgH/P8aI7jTBxnMppMZrPRaDJyRo7j+vUekHI61Zpl79+3/4T3Jpw5c+ZYVFRUdNTxE8ejoqOjoqKio6OPR0efiI6OjoqKOhbly1cWLVr07rvvzpv34/oNG5NTU0svV1Zeu1ZWXlZedqHiYnFRueK6Jpe4c2+5nZedsYlrvj675Msr8Zs9l1JuerIKSZbIcuxgk1BQmSwzmUfJzkQVFJVIdt2eTYUclLJQzEFRRFlhiqrLuUS5gPlOXXn9x/EfrfzEqeVfw5vX8capkqTUi2eOy8cmr/jsHx8+/ulPE+yV6Ut2/fTEmw9/NPf9fam/Hco8NHTc8K9WTcsqtSUXnzmVfzouN3bYGw8vO7TiMrlcjbf5m7a1ses2nty08telioNHRIJER11HjSEFhkD+b3by/zkAmgyv4L+GEwrICDZ6t+sIFEAHIL87zQMgIUhYk6gXImXAfCKdeD/b1DeM5/Xo+/ZFjRn7BndfPDXy2Vnf/zjy0VHLFixnXoKIQJD5PiNDRpARREQN2DZrVrdDBzhZDqK6Bcjvh3XTwcER8mf2OGP3/2rmQOeYxiE1IjOA1wAeE+gc1ThGfKM+RtD8UPcHZibAaRCOGL7zYMgzYx46n9W5vs4PqQGJCb1G8BhBMzDNCMzc+CuYmVCzIPFDagKvAby+QhaHyAEaGFgYDWB6AOgWYEaKJob+iMGkppW3qLMud6tP61Ob3Kc2qU9t8gC3bRApHqDl93Jn9nAn9XdnDHbL/e5m960906vuVP+6zIH1cr9aW5+753vVnulTm9K3/kzf+lO96+J71SX1q0sfRsVB3oxetYm9ak/1qT3bpz61X8PpXnVx/RrODvTk9Kk936v2dK/ahD4Nyb3rzvaqPdO7PqVHzane9Wf71KUP9DiGkpIB9WrvuvM9ahN71SX1rU/uU5fUuza+T11i39qUPjXJ/WqS+9Wc6lef0MeT0KM+tldtYv+6M31rUx6sPdOmQQ6COyZEo49bfutuWI69tSJGlhT0vFbe31P7GMIIXgwe+ybXsgM3/LHQ2TO7pCYNdN/qcSHfPPELrmUn7oG+/p9N7hKf2MPd0A5ZM9BNCBZEM2MmnVgYMzFmYJSDe710aCTV/yEX+Wc4oQbUDOhtTFzuF9YEZmTUD9HAkKPIIbZC6KLIw5atPJHFa3rjf2LZ5Xhr6vu7svcLRHYSuZAoeURxEadKnQrzwYkooMCjIKIkgSJSRSKKgzlc/w97Zxkd5bX2/XskSgQIGrzFitPSQoVSoXCoU2ihLU6A4lLcJTjBXYOFBJJAgjvERm4bibsH4jIZu/e+rvfDTJDTc973Oe153g/Pc/baa2Ulk8ya3JPs333Z/0/1IuUF4DnkVaBVUZZFgQWeQ1GLQgLyCcgloFYFag41emT1oNWBWkdVPFWzqBXRwBJRSwQ9JibRlAIsyqb5wU9Cflg4ptunPXoO7jH/92m3Qs//NnKks0AvZ+SuCkYhU8oYhmEG9nv30b0nsU8Ter/Va+LP4+7duRtyOezi5bCQ8MuXwi+HXg4NCwsLD718NfRKdMS1a+FXg3YFLV++YsGChUuXLr92NTo3t7DoeXlGQWFKdk5qZnpmblpWfnJ2ob6sMqmmQp+uuRJ9cElo4JTs+0egLLayPiHVFq9DDQeslmo5YPUo6lCnAV5FtDoQE1GvBW08UWtQUCOvApZH0QA6ncSJVm0qJqVh6tdLvpy2Z/pzrIgvU28KDdwcFhiiCTn16MSaUytHLxo5dNInTzIfLN694NNxgxfvXXThyTlNsWbF0VUT106ZsH7KvN0Lbuhv3M2423lY18P3jpVihdGcVICFBVh44vrxfSeDUjMSEZEgkZBIKFGHaTn5D07+y8t57L/4xIFjeI0o8Ifd8JMUqR3BjmhDaKjKOxx3nRlH6ZVnc8QTElA7AHUo0jhkCBxqBFar9dHDR9279fLybtKmTYcxY36ZNu233r37de7c/c1O3QZ/+Pn5s6EmUz0iIkVKgFICQCQgVkodM6zBak33kPMMr/aiVhcqMUCZhrnxFwLmf+zE/UMz1YuTiDJol6FNhtKL75Gh5AJ2d0I8JFRI2BKx6fGTTYYN/yAhvkNdpRIcevISQ22valI1VAtAhg7dJ+duOO9AAdSVUjdKXAGUiAwBhYQ+AC1thd1MD4dLV380HZ5cs316zZbfaoPGPts7iNs2PPv4L7UHA+p3jsxfP9wQOK387MzaA1Nrtv76POjHgsO/PDsSUHkwoHrP1JqdAXU7A+oCp9asn1Gzc2rVoeHJa0fnbZxevX1K9ZZpNfsCavdMq988rWbTzyUbxxRvD6g9NKV6++TqTdNMO6fW7J5cvWtK7a4JFdsC6vYGmI79LTnow4SgUfmnJtUemlS9dUrN1oDarQE1mwKqNkyr2Ty9NmhaddCMqh0zq7fMqNs4xbJhQs26gKotM2t3T6/d+Wv13qH10Z2xqBGiArAlYhsuiZm7RDZ3btMta9of2tr70qkP7t/ruf+oosvbjKIx49uC6dqlzdZ1Q59ntgk5oejamWGUjHtL30kLeqcXdbZYm0hmF2KRA1EgyIAoCHEj4EZQ+Xpi8L825gmvtAi//hBQGZUcNGIoMoB+iJ0N+ve2bIlKUNsaNJSSMpIXb11yMuasysIawWAgvCBpdUQUqSiAIKADJw5RSI5HnqM8TwQ96I1o5CWeI6yAvJZqNVQjAs8TrY4KHIrxKMSiEINcHGhZ5HTAGSlrpBo9UfGgVoNag7wKhQTkWBBF0BvAYJCMKZjBSoadUUEDv+rdv1+bJb+MnD/s8w86tG3bsrnzHk3BuMoZhmEG9X7n7o37cTGqt3v1nfTj2Hs3b18MDwu+fCn48qXzV0IvhF66dCn02pXI6EsRZw6f2BG4bfasObPnzLtw8VJGRnZOdn5udkFmTkFKTn5qTm5qTkZqbmJWofH5M0Ndvjb3cej1oEWXts7IYS+YTAlFtvhUKV6PGpaoecoJIPIg8Mi9uCzcK9vxFS3ViiAYQScSjrdrDaA3gvFvi4cFBE2txbqEEtUPS0a9PfrtUUtGrQleszkk8JeVPw+dNvTUo1ML9i0Y/tvwObtmH7l9OCY/RvVMHcZeWXZw+YDRA35eMfaSJrTb1z323ztcjOVpkJ1qT7+beGf32Z1Hzh7MzE1DRMdR5bhNcNyz/ifZ9V9aLzTm6cvPHThxMOD/hRNHj3CDESYihdd3w1gKeYmWl7BpkIFuEKtJSkr+9dfx/v5tu3fvuW3brqTEtGcl5efOhvj7t2/f7s3Jk6avXr3x+o3bzoCGOqJQu0Wy1VjtFJEAnFVpelw8x/AJ3mBzR5QRUADKKWXonxvxAxkSBRIlULlT8gQYJAonTogPQnMieezY1uSzTz54cP/N6kpXIAxSBsirp9LrCB6FdwAAIABJREFUt8P/dA5RCdSFgtLRMUxQYUNvm9TRkv65NWo5nD8GW67AwmiYcx9WbUib2GxRy68jvj1Wt+w+bJgT99knx/qEWfbewcBoWLwzf/wC9rvteQERZNUtXH0Nl1yGeWEw7SrMuAtrQswb39vz5pyHQx/QlVdhXjSujMDF4Tj7JizZmjFyqfBVOKy/Csuu4oKruDAcfg+HReGwMBKWXMOVEbhp+KkPm09rNS9hymXYFI0rr+OiCJwZATOiYG4ULriOy6Nx5Q26+BbMj8LZV3B6OM66Douvw5JomBdN1+6Uzg8seeSbkeaaWuSbVuQbEsX87RvmjY5M17ayPp2UA3q5fv+dcsw4pn0PRtmEcfFh5Ir2k34Z8uSG6/hRTPu2TKt28g49XSbO94wTm1ZV+4LdBSRZQy+vC6A7QXcJXSj+AeR/pbYEDBIGqHNICMAXsVuScfDOndHxCVa705LakKpbtn3pqafBrEXgKa+xJYjAi1QQQPhHOOF0KIpUFKmoAz0ncVpJKwAvosADJwKrs2uNEiuAoEEhAUUV6jWo51HkiFpPtHpJzVpjWZqgRW0CauNArQZWRB0nsVqrWkf4RExMRGOWXZ+Scnf/qpkT3us1rm/3uSOHfz1ssKe3h5u7G6NkHDqQb/fqe+PG3QQV+27fAb9+P/pW1PXQiCtnwkKCw0LOhoaEhF0OvXQ55HzIsf1HFs1d+MuYXw8fPirqDOlpmTk5eYUFxfl5hVk5udn5+Zl52UkZhuxsfVmevjpLk3T7zLWgRbeOLM8WQmvrEoqJOlGK5Wk8C2ot0ehAr0eDgCKHPNtwWV5AxXF9BORFFHjKsZKGk7QG1CWhkZO0P23+ceL2CWylNtmUfD/7/qozq8ZvGL/sxLINFzfMDJo5cePEn5b/NHv37Gnbp03fMX3X1V37buzdGLLxesr11MrUwIsbxy77cU/0nvenfLQ6bKO2TpdkyQgXrk5aPjFg8aRTIceLnuejM9eP1HHOACD9L2T+/6esfytOEJ1gcMQTr4IDX7ukL7JZr27yhw0v6zD4ypcppZJDWO1V4bOwsCteXj5dunQNDj5XUV5ttRBEzMzInT1r/idDhq5csfaXXyYuWbrKYrYjIkh2IFYAmx2IuSE6Oa9he5w/K2PjmqDkhigj4ALoaPH8c6eJgoKHhJ52dJNQQVAG4JCwVYDNjVobg8W3JF+x9Hdl97f8Nm7uVFDihcAgyOBFXPJqg9aL2fW/uwV2/Ai+mL1gHAV2CRtZrJ1rxZ/qzx+HXXE4ORUHZ2CfMhwWnTik34+yBYffYqu/rcRRe+52GLOpGWualotj8nDE7czuB+77RqZ0TYXP8/FvxfhlNn6ajgOy8b0C/CapfurE9U0P3upUgcNz8YNs/CwXhxXgsHwcEZnY4UxC2wwck4ffZ+PnafhBOn6Ygx/n4EdZ+HEmDksi30zb7t/3O+bQnb6ZOC4fvyvGz4vwg2x8Lws/zsEvcvFvBfhVIQ4vws/ycUg6vp+MA7NxSB5+UoADinFYeOW09tu+U4wZJZu2SL5pt2zFGuaLTxj/Jkwzb2ZAP48Fs322bGJG/8j4+TNKH8bVh3Hzcvt8iM+8acw7vZhRI10CtzcPvdqGNTR9VuZtq3chZhm1KIC4IDhg7CY5lZhf0Sp+2VT9p4kiQ2AoUTgcMxF9ETvrdQMDA28mqGx26vjnyS/O2Xduz77rB56UxxjBIFBO55DYeg0nzs5gDlkRBU7iWDurR70RDAIILGo1VK2SEnhJlU6FFCunt/E6qhNQz6OOBx1PeZHyBtDpKKeR4lnQiOi4wdfokDcALxKtgXCcNU6wJ6RLbL0tCfOFuKBNx6b/snHcd19/0Lt79zafDH//488H+fg5xxh79e1z7fbtBzGxPXv1Gf396GvhV0POh1y4EHI+5FLIlSuXwq4Enz4/d97Cb78ffeDQ0ajoGwIrPit4VphXmJaampmVlZGZnpmVnpWRnJFpKMhPMhWm2nTx+jMHoncve3xtd0ZWdHF9XB5RJdljdCReh1oWNBrK6tAgUB0Ljm7p16ITB0s4ZHnK6kEnIq8lGo6yIvAC4XQgnOZPjdn40y8bf95/a9+Oq9tHzPvbb7tn7IretezU0o2hG3Zd2/nmR28sPvj77htBU7ZNOXB3/+m4U0Nnfj5736zgp2fGrfvluwVf30y7sefOvi9+/3Lagdnbo/ZM2jh16PjPJ8z/NfxWWFVdOSJSIK/g5A9n3//o9e9Jdv09Tpz7H15CR1TibBS2v77/LuH1+hvh/AyAUiq9yHc5HktPT58xYxbDMG5uHufOXZDsgIhAsa7WcuP6nbFjxm3etO3335evWRtYXlqNFEGSgFgR7RTB5vBbAbjE8T3PBSs0sc1QcqFERkGJfyU6QSXFRjb0sqKHhA06Wo4harsbWPxInXeaXjZrJuPVRP7J8DcS0xsjMo5O4oZQRv4HnDg84V9t2WLw9cYth2k8RS+ruXuNenLtoXBYmoaDK6hvPbqbba2exviNH8cETGuUlN4L8Z3Q6CZT5/ty6YNyS9+otb1RUtnWkNa4sLyjmfbSpzYzJjertbYj2LoOfC3QtbLyywXzml+OaIHYsaLeK7/cJznTr9bc0Uw6XbjitveQR1nN2xIOyCxqIWY0KjP7E+xcbfMrrfdJzG4Sy/lt2OK+dp1vSvq7Veb3ktJapyQ3rq9pDditDt9IL/YTU5pW1nRE7I34VmlVa02yd/pzTzt2oNhRkrwItuOqRnx2ZHSXTes6HTnf/cbdDueDmUmjmG8+ab5oXvfzFwcnJfa5e5v57lvGrzmj9GAaNWVatGUGvOsSMKHzri1t79/3yyloZbW3QOIjWbyRulBJDjY5lZSEuhJwo+AmoStBBX2BAadLimNW9C/gpEGNmKJj7qR1QnzHWbPuabS04b+krOLZ6YiTW0O23iu8m4JJeiro0IETx2A8x72cMtGyqBVR4CinlTQiiEY0iChoQaumai1VGyifAbokM2uw8EZq0FODQESRiIKd11GdQEWWcizyGtCq7SqRckkoGCmrJ+ok0KYDm1T/NJdqyu18cvzFhzuW6/dtKb5zKT0u8tSJwB8mDH9rYMcufdsN+Kh/qw6tGYbp1vutyDs3bz993K1njx/HjI2OunHxzIWLZy6EhYZfvHRl7tyFE8dPXbF6/c6Dh+J5obC4JD8nPz8jJz87Jy09JSktOT0nNTcvLSdNKMoSrM9Sa8Sn8Ts2PFq/WB99NLv4fhZRGSGWh1iexOpBo0dOSzUawurQyFGd9nWc8K9sDlmOsjoQeeA4yupQFIHX2tV6FHWScEpzcuGJBb+fWrjoxIKlZxZf4M/fyIo+Hns0zHDpfsHd2btmnlMF38y5se/e3qj0qwlVcduitsw5NGv+0TmLjs4/ev9gos2gNbFrIzZOPfDb7CML1l3YuCds94QF464/vCYRGyAlIDUcVQjwSoDyv2D9G3DyOnr/QVrrlYcoIkEggOCQVrG9sv8OJ/SfPQtQaAh9XoQm+/bt79v37QkTJk2aNCUwcMuJ46c0ao5SsNvgxvU7P4z8ae/uA0ePnjpw8FhhQQkSB9EkAJsExAZOnITxQt/zZ101MX5gUxJJBiBHlMOr4cK/GJ0AuhHwsKMbQRfiUAZ0JtndwN6cmnx0KmbyJIZxc+3cqwunf4ETGXVIoDtw8vocO6AC0OFCqCSoJKigr8QliHKgcgA5YCOptnvdk4C6HVEwKx/7mak7YvPcnGaXzsoP7m7x64/yx/cbI74ZFtJ86BfKI0c9Qy4x8QkeqSnNEo3NjHp/TUybiFCXM6eY+/ddSkq8JPBCeLOu7NO5AX6Roa0Li9pcucJERDLBwcyVy64857NpnctvU911fDuObR0ZIb94nnl4v1Fmpr9O3yT4LHPqDHPiJLNsCXNkXzOR7XXxfJPQ88y5o0zc3UYVz9unpjc7cJiZP5fZtU2WnvJGZsabl0JdL11iwi8zQoJPXVkbJL6Ifkb7d7/lnn6v9HmPevoO2HsVZXiFn/GJPP9GctKgqvof7Tj42nWmX3/Gx4dRujBNWjKt2sneHdh6764hRbk9LbYWBH0AXWz1jK3ODYgLEFegLpQq7cSdgAd1zt+8brH178GJHJGxIyOhDLEFot+9u34jvozlBccfNCJW11VEPAhbe2zVzfSoFDTqJN6AOgF4hz4Kjyz3CktY1PLIiSAIwHOUZamWA1ZwKrJwIvAi5Xkby0t6EYwCNeioMQmTjTRRR4xaIqqpyKJeC0KsLY4jaj1lRUmlI6pUoiqyJpismud5t7X3DkUdXno1aGHm4/NShShh9jNbSjQbNnXVxEHfDuz50VtNOzRu6uf71TcjHsQ8fBT35K1ePX785eeomzcvhYSeOXl63bpNy5avCpg6Y8Xy1Q8ePc0tKc4syMvKy07PSMtMT83Ly8zKS0/KNKblJWbl65/nC/ZcsSbmZuyudVdXzEqOPFJdEptnU+ukOA3GaTCBQ5UIap5qtFSrpbyIRhZETQNOXo1LXhIFWBEFjrINOBE4ohUoZ0BdKiY/rXh8SnsiNDFEa1YnolEniarahPjaOD0VY6qfsBYtZ2Vjq5+yFk0qJuupGJ56+ZT6+IPCO2mQlEgMBjQKkiE8PeqU9hxXqXua9XTw1x9dvRuOiBSlFzih9D84+e9aDSxxlkDoH7Nb9A+hzT/ef7AHyM/P/+abb999d1BycqrVan/w4NHy5Su3bduuUmljY1S/L1o+7Isvg89c2LVr39q1m4qLnje8IjuhFolKdueUPlzmhQEXz3uoY5rZze6Uyl+MZfzZ1LlDBFBBQUFR0aBb7ugNcwNoQeq94+8zo35gGFe3rv3eEvVNEBl0mr0rKSqBKuD1tlR0qlQ55tjdJSeoFPTllIOrY3IF0Z1WdK2/M8m0KRIC8rCfDf0Q+9y/12XlCp+Hj/qv29Ao+BRjMbc9f7b9u++57AxqceiI3/ZdyoNHmJAw2eHDzLKFzMbVrts2u5487WVI85PQn2KPyvIhC+c2uRbZ5fadrtNnyk4Fe5w522jiJPnpM/5btzSbPbPJnTtvLVmiXL2S2baZmfMbs2OrT9jljpMDlAeOeYREuC5axmzf5Xvj1hsrVzU5eth99VJmwwp56Dn3M6c91633HT+hybiJTc+Gtdt7rPm4Kcy+PbJVi5nfxjOxd9sjviHRFk/oj6NNt5rX13vaqTepaWwta2kuayOZ/KyWtnW2wZWWtw+dZFq2lfv4yDw8mCYtGe9m8n79/Y8eGPissJ3J4iFRF0QFtcupTQY2RrJ4UNJIAg879aTOuOT1Bl+ngeNfH82RIzISyiRkAFsgtrh5o+V7A1lRREQkFBHtxPyYv79wx9wIMTQdk0U7b6C6Bpb8A5ywoBVBMKCepVq1pOIoK4LAA89SrQZYNYocJusxU4+ZIiaLtkSjPTlJSk2k6cmYZcBMFpM5NKooy4GWl1SClJCCbJ5NVVZy7xl/kTu/IWrbb0/DNhcU3cszxefZuQwbb6hn0zAlHTKDYy9+OvGLDn3adOvZYeTIEWGXzz9+crdX356jxo8NjYrYtXf30uXLxk+YuHDhosjIq+kZmXn5Bdl5OZl5mel56UmZxpTsxMyi1IzCpPR8fVoun1/MlReqy2Iixe1r7yydkffwfG2lKrc+zmiN0aFa5VQHSGBJPE80IgocihzoNJR34OSPIHmBEwF5HjkBeEeMIqIgACcQ1oA6HRW1Fo1IeT3q9KhLRIOB6nnC6VGnA9FA9ToqipTXgainOs7OilQwoj4ZDUlUp7PxOqo3YJJIEw2QVIDFkZqrnfp0vHYnAhEpSIT+Byf/vvWPrtuLgoqDJY44BP55XhFeq+6/UqR5YZX5wn0MEXfs2NG7d59Vq1ZXVdUgYn29JS+vIDLyauCmLQFTZ7zdf+CYn369eCFs3rzfFy9ZUVNtcgY2xAZgJc4+YZQAInX690MueMY+bGkxeTc49/2FMqxTtYlBx6Q6OD37CMoJNpLQ31bv8yCK+WoEwyjcu/Xrl5TUApEBuwyJAsEhy/h3N8UyRAVFV+IsGnvY0b0hP/MKTlAJjgCotIv51oS6DZdhUhb2smJzhL5nT3f96SfXiCj/oyddVi1jErnu4WFv/jqhdW7RrOdlkzYEtly6grl0RREc7LZ6mWLKeJcdW71Vmh4Vpt716G/FzqWlg2f/1jj62ts3bvRbscrleUW34ud9ZszyuBY1+MqV/jt3dmDZb0aN9Ph9vuLgbt+xP7hOm9I0MrLToWPuyVnd0/L8D59iwiLblpR+/fTp+yEXOq5a6rFotmzeDGbLhiaZ6cNz8r9Ny/vh8q3Os5bKAmbJtm1Rbl4rHzaYCQvujNjVRtrcJ+M/rb2usNUziDK0KdDshnY3RCViU4I98p53WBsob9PBrVs3hZ8f4+rNeDSTdezs+/vcd/Iz29hsCokyCAqkbuiQULO5U9rIRtysxJ2ggrxeMkFnCKj4S38DDRsckjnIENoM0f/WjVYD3mF5HhEdgk4StT7lHo1bOCYkIbgAswU7r7Vp+IZM1x83S7U8ddTeWRF4Heo4idPatQIVdGjkMElDEp9Uae8WPr2d9eBm0u3ruhu3E+88TH8cU5QQW6mNqxdYNPKoN6I+lQiZkrrIoiouuZ8YczQkcOLtoNnPE87VPn9UIKmSUS2QeIFojKBPxEQDJApW46OC2M2nN783tF/7zs3GT/zh4OFdXXt0Hv79l3uO7Zv625SRP3x38OB+jtVkZGVm5edmF+ak56Sl5qSkFqYmFSYai42JJfqUIiH/meFZiVhZzKbFX7q7b2nMjiWljy9YKtTPKZ9sjxPsMVqMj4WYOIxPgHgNTRCBM6BOAFErcSwVORT/LzhxEIUFraMgr5U0PHACcAYQdSDqUUwEAydpOaLlG+TORBR0KBpQx0ssT1g9iiLwrF2jA0GHgkA5PfIGyot23gAGtZ1jqS4Z07Ix73LClQ+/fv9B7D104oS+SHb9p3byr66XV+vVyvzrF/BFu9e/tAk2xB+v4oRQSqSXjjRZWVlDhgwZMWKE0Wisq6uTJIKItbV1z549f/To8fjxkwYO/GDPnv0HDx5etmxV9PVblFBqI0AcnV2SRKlFoo4nv5uW/uGFs653r7exmHxfERv/CzghDWpOzmYtGUW5hK42bGrF7nZLi3uRzIgvGLmLW48+vQ1iS0QFWJXEKqc2OUpylOQvpWrBeb9M0ZWgm4RukpMlrzplyQDkRJITiQFwx8qulgeTTNvCYUYO9iPoX5TTOiiw0cRfmYNHFXsOMj/9wNwKHxgV+faMWW1rzGsQV63b2HHhYiYsXHbzll9sbL+wS1127fDasMH33tMWErai2K284tPpU5tci3j35o13NgYqEbtYSM8Zs91v3R1x49YHu/d2FHXf//Kz95GDHR/c6X/6RJcL59+4fqP1hTC34ooemYUtg0OY6Fut4uLfXr+m9bFDnU8cbr890H3mVGbLumY1VaNrTKPzy0efutRp9iJm155GN6K73LjW6vQJb53wJkJXCbrcIRM/rL4qt9c5flMXBBeKcjswgI0R38zIab5yhbxbF4+eb8l9mzKMh5t/H7e3+nt+Pay3XvUG2N0BGUpklCgRFITIbZInhUYE3OygJMiQV2aMGqJABaC8YQDlr7CEAacjJEOgBaL/jest3x2gFQREJAQAKCA1pIv9h/TdHbq9BAsMoOfJi1I8/8etQ1EEkSMsRzgD6vWg4+2snuhSMMVAE588TzjxOHjymimfj/3k59mjV25bvCFo1eIN88bN+GnEz8PGLx5/8OaRmEpNIqbqrFy2lTOZ+eeGa3EXNobvn/sodEOePrSu4skzc1wqiTegNs7+NJ4kGFFvIAJv0SZicjrmamv1F1WX522e/eHQ/l26d3Bzd/P28f76hy8PH91zPTo82SiUFOdkFmQacpKN+cmJ+YmJhUZ9icFYmciWcVypJrc2sbomub6EE64djto57/H5DRn6sJLKJzm2hCQpLomqE6mGpwkCajlk1ahVo5YDTpR40coKds4IRh0auH/CWkdbl0ZSJ9jiecoZQC+CICCvkdRau4YlGp6yBhQFynJUw4FGB4JIOZaoWapmiZqjWo5qeKoVgeOp1oCiiBxH1TrkDMBzkpalrJbyLBH1mJRoT7mccHnGyul8ohYRAYmzavLy5AJ0DKD8L1h/ESfwSqYK4JUGrVcK8fAyLnFCwpHysiPYEBxFE4JIEOxIbQg2BLtjZP0FThzLmQejQImzoctisaxcudLLy2v+/PmIQCmtrTXV11vq6kwAmJSUsnTp8hkzZkZEXJ03b/6+fQeqa2oRkdopEAAqAdgdcHHgSlVc9HHwKZfIyx0sJi/JLgNwpCn+rHK7AycOldkGZUBAuYTuNmxVjwPMpraXzzAfDmDc3F0Gvd8xPqaFzexJrZ7EpqQ2OdpeEamlzCtnnAtFVwldG9Jc8te80KmCECWlMkQPWtml7sGkmqBImJeP7yL6R15wXb3A6250Fw3XRs23W7XM48yR1oEb2nw4pNGFsLcvhw/YtNl7RxBzIYS5cMnzwqX2l0Jb7d+nHPcrc+yUC2JzxA4VlR8GTG585VKv6Ks9N25SArapNvtPma68dv3Dcxf7LlzSNCau/9w5rkE7m4VfbnfwQItTp5tGXfc8esolr6RTep7vibPMxVDP8+eajP6OCdrWbNM6v/lzlFvWy4/v9z6w740lKzvOX9l+77HWazd4L1zkFh3VKji4cdBuN473R2xnoW/co5M/MUUp7LUMopyguw2b2LCJFf0ovonYQcu6z5nB9O7G+Pszbl5ezTp5d/1A0apjo8HvvsM+7kYtHgAMpXJK5JQqKXWVqAdBD4djCnmt/uRoc1A4c1x/FSeyBj95mR2UFNsitoyMbN6vr5bnEVGSqETsiJhdlNHv415bzmzIx2wD1YsgOrZABUdPsEhFkep0VOfwoxWpyBNeBJ0B9IKdN0r6TMwQaoXDdw9PWD3x9x2L1u5cvnbTkoNHdoRHnL967dLly2cPHw7aGLh6w7bVS7Ys+nXFhK2XtvDP48qsBv7+yetb5sQdXS3cPVRUdKdK0hbaVSnWp3opRkC1iqriqZoDjVFikyRBR3Uc6PWYmYaFqlJ21+nAgUP6tO7UfNi3n+07sTMxna2sLSqryMspSkl/lpZcnm4sS0mqSE6sStRXGxLrDUlmMd3EV1iT6kq5Rxe2XV4boD2zoSgjOoeq9BDPkliOxIokQUfUOqoyUFYgWi1wahS0lNPZuSRJTCSiQRJFIvyzuIRHjgeOIywraXnqUMMURBRYotUSDUs1LFXzoNUhJyDLgYanWp5oOKrhHA+hlgU1R9U65AXU8kTLg5ZHrUC1ImUFymqB0wLPgc6AyapK9sTtE5sObUrLTW447pBSZ1r+lcaj/xXrL+KEvtqHBa8XQl5+D0hAbEjtiM5sIgJ5/Xn+PhoE4phcbxhBQURAQujf2ZpFRkYOGDCgV69e8+bNu337dk1NDSJaLFa7XbJYbCEhoZMnT927d/+GDZtmzpr75GkMvnhzAYFKFGwE6YuXoqsq/+zEMbeLF7pY6j2sZgXAX45OQIbAAJUjYUBigMoAFRTdCbY1Q+/UlObL5jFtmzEe7vI+/b23bG2dkdGKSj5AleCYUnRK0jIADG0Yz3aayIJCAqUzI0dkCHIAOSUKoEpAN0QXRB+psmf9k+mmfddgfiEOQPS9HspcOOSN5t6I3RA78+pG96KZvUHM5OnMtiBm+3bmRjSjTpDHPGHu3mHOnGEOH2JOHWFOH5Gzai8EDwR3c12no/tc1Y9b8fEtI8MYhEYWi/vhgwyr6XD3duvAjUzcU+/IMM8je5lDe5mDe5hrEa48y9y9zVRVNisvd3/0gIl9Ikt46hYUyJw8wBzY7bJzK/PgposQ571uJfPtSCZgDvMkzu/xw1Yb1zHHDzMH9jH798oS9d5IPeyk5T3y6yd14Up7LYPoIlE/G3az41tVpo7p2R3u3m+8dg0zfKjr2/0a9+ytbNy8UfO2TfsP8uza2e29nh2vXuhkqvQAkAG4UnSRwI2iO0W3htjuVZ/jV2sn/y6cKBzdd3Zwo+hPaPNr19p/+Tcu0YiIhFCJSIiYV5rz66wfD17ZnWpPTMHUbMzNxMxMzMzG7FRMTcHkTMxMxVQjNWZjVg5mZ2BGDubkYE4apurt+gzIEGvFQzcP/bzkl/G/jztz9UxyrrGipqTOVF5TXVpV8cxqqjXVVpVXlGblpIddvTht7sSps8acvxgU8/BsyJEVYfsWZuuuVJrZfKJJkxJSqMYIKpHGsZigRTYBWRWodESbiDoeBBXlVKDjMDELc5KrxO0n141b9OOlpxdKsDDbnJltzsioSU2qMGaYM7PsOUn1KUmWpFR7qsGiT6xny6REmzWpyBh9+9jqM2smxp3bWJt9p8quNUK8w8SXQ5WWxrNEJYKGp1pW0rLAsyBwlDMQPgV1iSCKdpYnrPDP0lzoTHPpUBSQZ8HZqtCwOQ60LGh4ZAVkOdBqiYqlahE5EXnBUakCDQ+siDwPrJaoONDyyLJExRKVDnkOBTVwLOqTMO1RUcyuSzsPXNif/yzHcXTBC5Gp/+DkX1z/ACcv+rIQERGASkjtVLICsePL8jmabfbs3AJRnxjzNC78SmRkRKQqLiEpMbm4qIQ0CBkBRSAUCAGgQKlks0FDjqu0tPTGjRuDBw8eOHDgli1bNm3atGDBgoiICIPBUF1dbbXasrPz1q3b8NNPY4ODz40a9eP+A4cqq2obZhidyTkKkgTkBU4Sayq/OHXC48K5t8wmL5tVQeFFpuLP35ZSlFFQUCondhklckQ5gitCO1N964jLrh8PYhQM4+LC+PjJ3v2oy/3Y7ojeElVSqkR0bFdEFwnkdlACugLKJZRTVFBwIdQNQYGSC9rdETyQeCJphOiO6ErBxWrlEltjAAAgAElEQVT1qS7oWnj955Kdkbg6Gz+3YMvS5+6FOV6SuRViOzu2rKn3Ky5rnF7gzaV7xojurNGtrKpFvbVVeVXjqromFTXNNFyjW7c983LbUOxIwEeiXoS2ys31qqpoXVvtX1zsIVEvifhk5XhU17Z7XtYmXu2Zmta0ztRd1De9fdszO7MVYKfq2ial5Y1sdn+zpUVZuaeprqmp2t+g83jw0CMzr31uSauS561t1i6GJM+IW258qocV2kq0Y0pG0+jb3jFqr9q6dogtqeRpxk5RdOJHtVfc7DVKQE9bfevnz7qL+m7hEU3Wr5V//w3TozvT6Y1G/d9tP/hTd/92Ln6N/T55z++LgbL3e7vv3drmeYk3opw6y07OLoZX+rhevmv/bpwwL7Ug0YViM7O15d3bfZctEXNz0BlzU0Asri7atGfNsfD9uio+rkIVnhJ5LSs6Oiv6Rtatx8WPtVVaTYU2oTRBNAn3cu5eS7l6I/tGVGZUdGZ0fEVCopSUDTlnHp0ds2jsij2rjHmG56ay4upnxdUlzypKysqeVZSXVZRVlJaWFZWVFpeVVlaUledl3zx3atW0X7YsnvzwzvHM50+yJTYJtAJoeNAKoBVBI4KGQ40KNfGOdBNqOeRY5NXIa1DkUJeMSWKV+sitvVsvB97OuZOM6TqaLEIyZzOIVkOSlJxMknU2vWgXk6gx0cbmWjT1FeoaXXTs/iX7p36hv7rLVPqk1KLOkBL0EM86VZM1HGoczi4OaWQBBB112rfoGlwmX+lT+P+zWY5qeKoRkNUAqwJei7okTL+dfX/TyU2hty5W1pQ6Di38uw//wcl/edEXk+qOiOPvcAJAiN0Kkg2phECpc2YLqy32y9fv/Rwwv0f/j9u17+7fvlub9t3at+/29sBP5i5a/fBJgtUuISIlSAlSSSJ2K4KESBAkQkhWZsbqNWvefPNNf3//YcOGHT16NCYm5tKlSwsWLBg7dmx0dHRRUcmpU8GzZs3ZtWv3rl27589feOv23YqqmjqTpaFMhogAQABetP5juqnmq3NnGp0726OmqrHNIiOEaRDG+JPnCEG5hC4AcpvVhRBXADmADIgLkjZV5T57djLdOjEMwyhcGKWnrH23d6If9CPobbZ4E9pMIi3sUlOztUm92c9q97NRH4vU2E597OAj0SYS8bVavOpqGpkq/ex1fraqpnWlzWueN68q9yktk6dnMWkpcv6xS9T2Nx+u2Gs9cYPO08I3ifCFgQ5NoiMM8LUW/qbB4Wr4Uo3fquCbGPuXCdJwDkdw+BWLX/L4lYhfa+zfxptHsjBawG9EGGaEEXoczsFQHXyjh5EcjOBgqAFGCHSEDr7nYWSC/TutfTSPP8dJIxPMo0T6gx6/F+AbFkbo4QcRvmNhuAG/SoGRvPRVjGWEGkYm4EgNjNLjTxry1VPbMC2MEPELHQ7l4Yen9ROe2n5Nwp9S8SsBhsTiyH2w7V0p1k2q8QT0qi5TRl91DQhwfbu/vFMHz8GD3Ht1lzVt6trtLbeOneVN/Jp+8E6zz95x7eGv/PLjVof3tC8oakRRTl+yRPmPWPIPcSJ7xb73z8apKEOUU3BDbG62trl394PADcaCfES0A7VTQpBW1JefvHRo58mNmhLVzmtBLT5s0efnfgMmvNt/7NsLDi46/eTMpouBuyJ2Pc2P+XLGiDYf+Q+aNKjrd936jum749pOncmQZkmfu33BqJk/6vL01eaqmtrqssqy51WlpZWl5eUVFRVVRUXPy6tqa232slpTeWm5VFlpycs5vmn1nvXzRcONLLtoQEGDXDzyahTYhrIEi5wGORWyatRqUcuiVkCeB45HnkfRiEZ1bdzee0EbIzdczb6mx0QBjSzqOdTpwchZWdaqEajIU060JxQS3mTSFmtC7m6fHbny15w7By0l98stqlSi0oFaBDXfoMDPOYRkUGBR4FHQUcFABB11SgMIoBVBKwLL//8lioCsCFoBtRrkYolGTYUUzLqsvzpv6/x76jtmuwnxZZ7llY//i1RW/ntxgkBAsiKVEJy5K0TMyH02Y8n6zr2HNOs+pOtHowaPnP7d1GXfTVk6+JtJ3Qd91brzu736DVm5Mai43Pn2AFAgjmYwKpmrTh47PGTIx/369Rs3btzRo0cXLlw4dOjQ33//3WFDvWvXrjlz5gQEBLz//gfTp884dOjQe++9d/z4iYzMjKycnNLycuqIQCk0iLu8HN8vItJ3J455HjrYr67aj9jkQJ3Kj3/6npSiC0UPQDerzV2SXCSbjNjlCO4Ib5oqfJYuZJr4MAzDKN0YNy+Z/xtvHT/bq6q6pd3cXrL0qqpoa9B7XI9qpxPeqa/rU1fbvbamh6m+p9Xavd7cobikRXq6X5LRXRPv9vSB6+WzLsGHXXdudJk4VjF1ErNvLxN8nLl4jAk/7HL78MD08OFZR8c/O/ib6dC0+v2T6w6Nrzs2znxygv3UJPvpKfbgqZbTU8wnJ9lOjDMfG285McF2epzlxK/1R6dIZ2Zg2BQS+ovp5HjT4cmW4xPNxyZbT0yxnJ5qDZ5kOTXedHSy+eRky5kJ9cETLOcm2S5MtFyYYLk4hYYGkJAJ5tPjTCcnWs9NsJ0ZX39qvPnEeMuhCfX7J9UfCZBOB9AzE+1nxkvBv1pO/VxzdKLl5DQInmI7OcG0b7J1z1T7qYm2sAn2iKnWCwGW45OsB36yHv/Ydscf8lyI1cNu9XpeoNgbxHR8g3F1Z9w9O48d237U90y71o0/GOj/yRDXtm1dW7fo8v2I7t8Ok73RqtHEX99IzmzsUFkmqKTOmtMfESL7A04UAAqnbcyfDk2cKJJTcAdsVlPX5vbNYUHbk4uLENFGiZVIgGCy1d15FLn1wJonmY/WntnI+DAe/Rv5vufr1c9r3Jpxh28eWXpw2cbgTapiVb+v+zFNmRaDWzDdZF79vdadW59sTtWVGSavCAhYNr3GXmOuqzNX1JgrampKy6rKK2qq66qq60ora8pq60trTSUVNWUV1WZTHTHXnj97aMmKqeH3j2fZ9UYqaECIR50KdSyKPAgOYxUWBbZBgFIANpHwiXZWTx0Vb/1jU8zmh9uXXlkWlROVgkkCYXXI65EXqIaXNCLlNKBRQVwmqq01Cek3D0YFBtzdPz8n4ZSp6lEZSUilCSyotajlkOWR5ZDnUHBEJCI4JMtER/GDBV6FrApZFrUCaAVgBfjXYpSGCZWXfsn/0uaolidqEVkOBRWwGhCzsOBM/IWvp32jTVE5b5Ub7lb/g5M/sV7DScNcSUM7LwAQO1K7EycUETE1q3D8zGUuLXu26//1N3N2zt1zdf25J7si2KBwzYbT92dtDh7686JmnT9o3GHAgjW7isqq8cVbA7bsVP3qJQvf7d/34yEfr1+/Xq1Wl5WVPXz4cNWqVWPGjBk/fvyuXbvu3bu3cePGPn36fPrpp7t37w4MDBw7dkxMTMzz0uepGelFz4qdOJEoNuTNGt59rEIctX6d59KlA0x1fnarssHT4k/jRA7oCtgIsJGNeNps7pJNSe0yanOl1m61ZU0m/MwolXJXd0bpxrh6Mi3bdQzc/s6zZ2+CrXl6Uuszp7xnTGe+HtH60L7uOk2bR3da37rqHxHqv31Lq8W/+27b7nHytMexE8y588zp026njjYKPupzMKjNxlXttwX6R17xuxflp37km6LzSDV652f45KW1Ks/xr89tas7yqs9uVF/obS3xkZ752ksam4v9TIV+piKf+iJvS5GPrdjbVuJlLfSy5HubC33NZU2s5b6WYm9Lnrc138da6Gsu8bWU+FqLfM1FvpYiX2uxj/WZV/0zr/rnXtZnXpYSb9vzxlK5t/lZo/pCL0uxt/W5j62kkTnPy5Lra83xNqd7mjN9rMW+lhIfW7GPVNLIWuhhyvW2FDWuf+5jKvYz5zWzZvhaMnzNJd6mMp/6Z42thb6WHE9ztpv9mSs1ewJtgdgkO0O+aiXTtgPj7qXo/16/wK29Vq+SD+zv0qd74wH9lP6tfHr06DDiy/ZDPnJv01zRv193Iak5IkNf1tv/YUTyR5wo/z04AQZBTmkjwCalFa2jr406djD9+TNEtFNiB4KINmLhxZid+9fe4K9vCNnW5cseay6s23Jlc2BI4GXNlUg2Ys3R1dsvbE8oSBg65YthM4btubpnS9jW+fvn/7pm3MOMR2wh/8OMn36ZOb7OUgf1dqiyQnm9VFZrqayrrzHV1tVXmcyltfWlVXWVNZZqs7Xaaq6hpn3n9n8T8OXukM25UmI6NXKgcwp8gY6nohZFFgUeBMdQC4ecnnIpEp9iY40SJyDPo/5+/dMNj7ctu7ryen50Khr09oREojFSjUDjeZrAUxWHcUmYUFwfk3hj770N058cWJzDn682xRTQ+ESI1WBCPLIq5FjnKS86NxV1RDRIoo6IAggsCmrk45CNR60GtRxo+X8dJw1yLLwDV//i5gVgBarlQMsir6IsC/p8fLY7cl+397oaMnTOo4T+ESf/iySF/104ofh6mxciIgWQ7EgksDt7tHKLy3/7fZPSr1v3j8fM2XVlxzXj9quJm6+IW67oNl/hA0O1W0M1Wy/GTt9w8s1BPzRq13/LwXMV1TWOJ6sqfx64ekmvLm+MHvl9VNQ1nU7HsmxOTk5FRUVJSUl4ePjEiRO///77uXPnzpw5c/r06RcuXDh27Nj06dPv37+flZWVk5ubnp31rKzM2dEs0QZVHcdHQMR6xDGzZzeaMGFAdXWTepPTgO8vJLtkAAoK7gDuRHInNjdqdUGzEuu90NIhP9Nr5Ldyn8auzVsxSjdG4cY0adls2qxOV681D78iW7yEGfgh07Ql06y5x6wZLhdPM8f3Myf3MYd2MovmyCeOd9m63S0s0uViuOv9WI94tV9yWvPsvLbFz3pLUl9C3qqv72CqaWs3t7TbGlvsje3oZUUvgh5OEclXfiOKjIQygnKKjPSHX4EgY/vD10lDPemltS0yFJkXfo6Oh8jr1w0IA6RBs73hG16xgJQhMjZkrI4cFGGIVUadk+SOF8kQUAB6EXsztLcuLPAKu6zcGOg7d4H88+HN1gV2PXnWf/p07yEftfnyi+Yfvq9s3bLx2/1bDh3aatiwZu+/79LtrXZPYryBMvBHneZ/ul9EJw49gr+AE2ert5LSxoiNi0paRUZMC7uQW+mQeAKCIAFQlAoL0n+bPfFQ2OHt1/Z9MvtvceWqZCnJYDLmYt6j9IcrDyzfGrwlLjf+q1lfrTq1sgALEs3GQ/cOfzDuw0sJoUKx+MVPf+szqB8rcEgQTQBVVqyxkWqzpaau3mSqMdXXmKymeslipnaCEmJORfG4eRN7DuuzI3xHGklMxUQe9VrUsaAXqI6nIgci58AJFUTKi5QzUM5AeT1h9ZQTUdCh4VH9082Ptq++vjYyPyIR2WSiTrSrBClexAQW4nQYWwCqwsJbcZFbIrZOV5/bUJl5s8KckGZ6bIA4DcbFoToWORXyPAoiFQQqClTkqciDKFBRL4n6Bpxo0BmdqJBVI8viv4AT7jXt4T8ZnQjACkTLA8siryIsD8Y0krMjLOjjL4dk5KUjvoYTfA0nf9d59D92/bfg5GUZihCUJGqXEECSyJHgMI9WPd/6aNTi3WHbQjWbr4jbriXtjE4LupGxIzplc4RhS5i4LYzbEaaaHXjOv9/fOvb7LOL2I8ezJScZ3u7T/Zcfv3v84A7HsUeOHAkKCkpMTCwpKSkpKSkrK1OpVIsWLerbt+/AgQPPnz+fnJy8cuXKsWPHGg3GwsLC5JSUrNycapOpASfEiRFwTCUDIlgRf1m+3H369LdLn/uZTQqgLw/HP3eUAJVRSYFEAVYXtMtJrZJW+oC5ubm6uTreZfQoZbsObi39ZZ7eysbNGN9mzEefus2a6/7LeKbve0yHnkzrLkyLti7TpntGXnF9fFduVMuyDO5VzxqZ6hpbrH5W4msivvXQTEIfC3qa0NeGTSRsImFjCb0lcJeoB6WNEF0klNskObEr0CpHq1Mwv8F3i6EoB1Q0gPPliU8a1EGIw9bFyoCNcTTUUsoQIkOJQRODNTKsk6NFjkQBKKPAEKewv+JlvQEYtDFYz6BNgaB4ITLmsJJEVFBUEnQj6CqhTKIM2BhqZ+ySK6CLw9LYjp6A3oS0tNU0S9O5HDui2LS15e373VJSvSOu9tIIrQ+dkH/wcYshn3y0+Pe3p0/36NrZo03LLj//1GfRIp8hn8sGvu8SGaa0Vjv8SF6wRA7/pf1vUBRGwgC4ADRD9M7ObRUWtuLerZLaaud/EYAjQJGsdcO++GzF9tV7oo90/rb35ohtxx4fPXDr4MOshw/SHqw6vHJL8GZNsXZYwBc/LP4hOCF4xZnlP636cc6euY+zn2gLuO/Gfd+kRdMVa1bpBH1FSQXaECmi2YY2m91iluySQ4sCrGiusxcUPTt96fxb7/ZoP6jTtmtBOmIUQceD8xwXqShShxek4PAJ1lHOQDg95Tjk1chyyOtATERjrCl2x4Ptq6+tjswNT0IulWpTiIaX4nWoSkRVFo0vzo4WT2+4smRswuXNJcV3SyRNBmgMoFHT+HhQxSEbj7wGBRGEBvdJgUVBiwKHwovXwKHgkFTRIpeAXAJyGkc9A7j/J1S4f6I6/C8WTniWaFi7Su8o6oAgYlJcFbv/+uFNhwNLKoudJ95/cPLX1ku1R3iZ5nJICxCUCBJnzUSXlPnDhLlNu3wwfc2RHSGxe67p90YnH7iVcehe9oG7OftuZ+++mbHzatL2cH1QhBAY/OSHmYGeLXrOX7G9tM6GiKJO59+qxWdDPnhw79aDB/dnz549f/58vV6fm5ubkZGRkpKyb9++zz77bOrUqVevXlWpVLdu3dqxY8e2bduSkpIKCgqysrNKykotRKLoKPJQh/IBpY5mMUAEO+LkEyfcN27onZfT2m5RImEQFH9+7uTFnSlhqM0FLN60rqm1wqco2zX+qdeliy4/jpb5+8s9PF2bNGva5S15q7ZMz76dtmx9KzLSc/N291lLZN/9Iuv5duO167vmZr9RXe5dV6aw1bgjOubAlRRdGrq/5BQVFF0oyuyoAJRRh4Fjg1kLoAJABjYGTAw1MyA5RYgRFejoYSUyanf4uygcXa2UMnbCOEQw0dGLbJWBnSGgBHSMbiiQMFgvw2qGlrlAnZLaZTabzCYpKMiQOlTfGUf9CUGBkhzrGVoro1aZIzQhzhcgB5RJKLegmx09nBLOkhyojEguAAobVdigkYSNrbRpVVWTZNF161pmw7om8ZouNfX+tbVty58PrKhsEbjN7cefm0+Y5DvoA6+PPpa3b9/tp5Hdpo73GjRI+elw2eQA5uxx72cZvig57hJeyqg01FH+LyD5y6OskgyJDKkrQAtEj8TkFmfPbk+ILbOYEBEoACIBiogg2RbPn7XjyLYVxze1/LTTnEPzl59euujQglD1pbspd9efXL/5TGBcXuxnkz99/9eBM3fP+GTGkB9XjX6Q+yBHyrlvfDg64Kc3enUZOebHgBm/RUVdLyksMVfXSPUmYjNbTbWS3WYx2ywmW1VpTezjhI3rN/884ddPvv508JhPtlzZmQTpHOq1yHMoCMA7Gqj0lBMpxwHHIScCp6ecQDkN8g4ACCAmYaK6Jj7ozo4Vl1dG511Px8QkSZNGtGlEkwXaHGt8YlbE7ZNLo5aPL4g6WFX0IJ+ojaDS0Hg1aDnUqZFTIa9GnkVeAEGknEgFAXgWeS3yDY73AosCh4KATgUzDXJqR03+/yNOHOjSUU6gHAucmnIGTL2Rc3/juS3HI05UmiqcZ+ErM3eA/6jX9X/0+jfjhL6KE0LQakeb09HhwPFzbXt+/PHoOZvPPNgdzh6M0h2/lXj8TsrJe+knH2afeJR/7GHewVvpuyIN20K12y7GLdsX3mXQtx99Nf5OHIeIiSnJTf2auru5Tp06+dq1a7du3bp79256enpGRkZISMjs2bOnTJmydu3aI0eOhIWF7dmz5/fff9+9OyguLiY9PTUnJysvP7eqrlpySFoQRyneKf/lfMUg2RCX3r7d8sjhzslJrW0WBbExhP5FsSaZ40yxWT2t5u5U6pybrbhwjtm4Ub52rfzDQV4d/L39WyncPT1a+Ddq96bcv32noG19qwtbF2S00etbxca3uHmrmSC0qq1uDcQHiFyyyR1iYhRkTiNIYOxWGSEOtMgoZRyutJQqEV0QGYkyxK5AIkO7DK0KIDIAR/pILqEroAuiHCU52JQoKVGSEyKTUE5BSakCUEaJDCQZSnKUGJAc0vcyAjIAOVAFEgXalGBWoEVG7DI7cSFU6ZimRCoHylBgJGQkVAJRokUGNQzUM0gaIiEqA5scJAVFuYRuEm0E6AYgIyAn6AJUTglDiFKSWlHayWzziYlRzJrJrFnh+fSpf219SwBvq6kDNfcpym8yf77y86Ftl60YtH7jG+OnKNt3aty5U9efRw1atrT73IWKUT8xc2a0Y592BJs7JUyDHleDJBfI8OVWgHP/5bgEHZ43sgZlaDdKWwC6cWKr4ycO64QqyeL415AIsdrsiAg2y+lD+w4HH/ht2+IPpg6NSrt+IzMqOvmqvkr3MP3hqsOrtp3dGp8XN2z6F1O2THpouDfvyLyBE96NSooqxIIHiQ9HBfz4xf9h772jm7jWtu9RdcE00x16DSSUUNIbJZCEJHCAkEJCEloIJZTQO6Y30zs2YHqvpoduS5oqyb1jwICNwbhKmr33fb9/jGRMcs55nwPPl3c9z5e9ZrEWs4Q0jJb2b+52Xf/4dOP28EmzZv08alT3Hh8PHTJoV2TEqRNHbty8fOX675F7dk+bPmvIT8N/GTpy/szQ/bt3T58z5fPvP128b3ECporosKLIoyChYGe8gwl24GXgReQFFEQUJBBFEG0ox6BsQUVAexzG8/kxq8+smHlw1vGsUwmY4KBCost638XnF1jSpL1ntk45vurX2HPr8u/9nseURBR4sN5ktmgmyBgrg10ERQRRaxUTgS9TvRRQ5JG3oaQdojYyoikCMEkzoCxjSfnjX+W4yh2C+FyHjLzMeIkJIkoyOBIwfad4YMLaKVExp0u0tq4/4QSQAhL4Gyf/taX1c5WDyB+jExVVTRMLR4yZVvmldsNnbVm6L3r1CfvmU85d52L3XEzYezll//Vbe2/e2X4lc/P51DWn4pcdlpbut84NP//JoKk1Wr03e8UGRExOT3utY4ePP/54wHcDvvnm20mTJq1fv37BggU//vjj4MGDx40bt2jRolWrVg0dOnTSpEnz589fuXLlmTNR6empGRlpGRlpeXk5buLSpiifXiUw9Pk5ajiZe/FCk82bWsQ667hLDZRw1KsG73vS/LMb4/8NJwB6wioQWp+yl+/lVN+y3X/cpBbrN/v/PJyrH1Lz5ca1W7fiOB1nCghp0TrgpXqV5kwJKb1bHUtrIKmBGIwYgGBwl5ooNTM0EcYRbypJr4nYAzMS1UDdJvCY0KOHUh2qHKh6ZCbGjJTqKTNSVc/cHLh1QPUMdQx1DI0UzRTNlBko1QExoNuIRQYs0jFVT9DA0AioB8aBhwO3Djx6oJrEslZo0UTX9YAGBAMyHag6Ro2AJkA9oxwjeq8eMxoIch7UMWJCjwFLOCzWoUePoAPgkOjQpYNSA6pGpH5M9SOqiTEDoIGiEUAPxIikCkJIfl71qCjj1GkBv02qdi26dqmnBgU/4vFjxfVIYX3e4v/zz9wbrwePHtVx67YGPww1hjSo3urlFn0+e23M6EYjR+tbvcK1adn2+P72qFYgqhaEmcp0OQF85Q2qQ6oHpgmmlcPJc3cJgw6pHogRmQGYP6V1GPhbbHU3bdqZklgMBBGBMuJRVY9mMe05f/zI9n1b+40f2LLXa+Ex23fLO/cIkRdTL+637BsbNi40Yu7NOze7DO48c9d0FxZHZZ7uN7Pvd6HfXbl1NeaWtd+w/n0HfiXGO87fuLZ07ZpvBn4/eNigBYvmLF02b92GsOVrli5cvnjStOm/jhm/csVq4YY1P/v+2tXLen3dY8XepXGYJKAjBkUL2gS02ZnNwWwy8DLyIvI88jbkbSjwKPIoW1GOQcWKjlhMEB5b10SFzTow69jtk3EYG6+K2R75ycPo5CvbL6+dfHXtpLSYyNySmBQ1OgEFGXkbClZUrEwRmF1mdjuT7SDIwAso8MhLKMjAy8BLwPPIW1CIQcGGgtaRpYBsp3IckeOI7KD/JZz8iSVPbWP+00MCXqRWgdpkVBwQl4K3Vp/fNHzBSDlDVsGD+DdOXhQnDMGr54i+6KRMOx6Bag7wiFhU6vlqwMi6zd+fvSlq6UF+9an4rVGJ+y8kn7iafjr61lnb7ROWW3uupoZfTNlwPmn5SefCg8LcyKuDZm0KrNt+6NjpiPggN3f2rDmhs2cvW7Kkb9++773//pAhQwYOHPjOO++MHTt2/fr1oaGh48aNGzJkSERExJUrV+Li4m7fvp2amnLrVkZOzn2Px40IDBjTBJIAAQkDNwVCASkDRCCIa69d7bBpfXNLTJ3iEhP6lPsQ9QB68Oo5lpc88YnJe1/DMZ/RL1AdMC1rZCotbQCe5oV5lQ4e1A//temqjX1EJbh/f65iUMUmTSo3a2YwB1SoVbdGi9Z+zVua506r9CA5gBUZkZQxTIeoY2ggGAhooqjT2pNA262YGVEPqo659ODmmEuHqg6JAUFPKUeJEdGMYGBuHbg5YGXFEjOiP6CJMD1ROUZ06OGwkMMiPVKDTySfY0yHRIcqBx4dUH35MjWiDoBjTIegA6rTBvIR9Qw4qnJM5RjTpsGNgDqKOkqMQAzo5rDUixPGOEb0QHTo5rDEAB4zcxtUt4FQM6ARUMdYILJgJLXz7lc4fYKbOsV//oI6CWmN3VDTAwGEGYEGoLte6aMqp477TZ6s/+gj7p23uD69ufK5LcgAACAASURBVLfe4WrV6TB+XIvBP3ItmnM9PuaaNOKa1+uwa9ObroLKqtsIqCdooGUij+AT5iI6JN5gApgWrJQzvnwhnJiQBRHWQCVBV680WLfmcFaGFpsAoeCh3jQxZU6HsGXvpi/HfPPmgHdHrRs5Pnzsb9vGhUWFhd+IWHJ02ZqoNdfvX/t5+dCV55anY4qdSLsckf3nfnXYfvRaxo1+P3/Ve0Cfm7JVTopzpialZWUpdvulS1GnTx86cHDn7n2Rl65eiU9KzsjKupd9/1FOXnZm5ool8/p923PF3mV2liBinBUlK9pEtNmZzc5sMggaS6zIW1GwIm9DnkfRipIF7Ra0OzBeKODXnFkx8+D0k5mHs9D+2K0UZF+TT6w6t3rC1W0zs6UDBSW2ZBKjYIyCNhFsAogC2nmwW5gkMElhkgMEyRcDSd4mYA0nXrWucjiRHFSKJVIskf6LOPlnx/OEJoI2xQk2nlplUOzUkYa3Jm+Y9unAz24/ymJadYSVs2l6ipNnCsr/u9eL40RT2WLem+fLFAIyRBXBjaAiYGpmzkef/dj0tZ6Ld91YesQedjJh65m0/RczT1+/fdl256p4+wKfcSwmZeeVpPUXE5eccs4+KIYesI1deSi4wRtDfpmoBRB2Qf75h0FTJ0zatWvXlq1bIyIitmzZEhYWtnr16qFDh3711Vfbt29XFCUjIyM9PT0jIyMrKysrKysnJ8ftdgMAAAOghFIXARWQouphRW7mVhFVQEQkiFFJCV/s2Fbv+PGQJ8VmRA7RgGACMDFmZFRXTs9RD2ikaKJoVNFI0QxopEynEj2AHihHPXpGTAAmqlYpfdKy+H7w6b3cqOFVFq94LymtW3R00Pvv6qpVN778qr5uI3PlatVfblvplQ7GVu3ME8YFx4nV1GI/SsvSZXpEI6CZYQDFAPov3Wef9iOhthWiDkGPzIDMCNSAtLz/vJ555b98CpJl4sdQpjXi49m/cEF/enmatRf88TLAp1/C0MTQxMAAT3nMIeooM1AwAOhA5ajbAKoBqZEyEwUzgB/QKtQT8uBu0KGD+tmzAreH1751q4ZLrUzRn6KOMAMjVZE1eHzPf+WKoFFjqvbrX7nz+xW/6mP6pDtX76XG3w9sMH5SwIDvg0aO9O/zue6DDo0WTW2V4qxO3H6AnAo6giZAs+Ycg6hHpul16rylDloWsviO54hRQI/UAMQI1AxQ2cNe9niqHzvQdNrES/ezPb7fEKqIHkAKgJiTnzNtyfSfpvx4wLZ/N78zgt+2nY84lHT04v0rlx9cu/zgCl9oico8eSXvggNFB0oWj+Vo+rGbjywnnVE9f/ris2++sNhtSnKsHOdMTEpNSUxLS4rPyohPTXGkJCWmp97KyMzKzLqVeftWVlZWRmZa2IqFfb/+bHHkYpkmSpjAoyKiIIOgMEEBQULRhnwM8tHIW1CwAW8Dm4CCDUUrKjaw2zHBWsCvPhsWenjahbR9xR7Jlfl7wr5l+6Z8G71j9oOM0w881iRikSFGRIud2ZxMVEAUUeRRsqBoRVEEUWGi8qcpd9Gb7xL5cgUPGUSlrKjz184wiijwaLWhVUJJAtlJHCk0ZciUIR9+/EGRp8i7Hf5RK+rfGwn+L1z/nThh8FRxhSEwcDNWgkgQMSHlbuePvnm5w+crDlgXH5JXnkradi5z78Xbp67f/t12+6qYeYFPPRaTtONKwpoLCUvPJC48HT97v3Xk0r3BDd8YOHi8iyAiEg+5euH34UOG9fqi16+//jpjxozhw4e3bdu2V69e69evv3TpUlJSUnZ2tgaS+/fv5+bmFhYWEkJ8F0uREgbgodpFeggWq+hxA3o0kXDE6KzMn/ZENjl0pFGRatLy+5QYCDExNDGm/2c48QM0qKgjqAPQUWpENCHogXGUGj3uKp7iJq78hrEWv0FfccMG1eXFzjm57U4c8//wXfM771Tu2cu/VRt9QKWKdRu37fdtcNtOum7dakSdaA60EgE9e0oLA0OTJkqvKdKDt4z854rxs2dAj8ygad0j03m9gb3Rleaq8lRE8nkPnfedn3ZM/ZlwJg297JmTfoBGwoyE+SHogHJM1SHREY+f6qmKrLrqrpiZaY7cpZ+/MOjw4XrZd2t53H4e1cBAqxIZmBqMrPGDW/7ff29o3b7phKlfRZ3pd/hAk2GDDA3qml+qV3PY6LdPnv/0+s02G9aa32lv+vi9GlFHazDi6wBGE6KBgI4wLTXnAyotV/B4+tfnTHkxomeqCUCv0sBid3tg9baubtnnU+ejPEBk1Df960EkjCJTgQ4Y8X3PgZ9kkGSHS7IVW6ILY6ylvJ3FOSFeofZ4GqsQQaZWmVkFZpFRltEeyxLOpf3e9bvub3R/64Yc7UyNk5x2pyMhLTHzTnra7VTn7bS4+1m3M1NvJyakpGakp9/OSEpNSUxNmDN3eo/PuiyPXB4PGRZw2kCSULL7qu4CihZvJ5UQzaxWarWjpKAoMJuNiTLGxmPyjYfRa0+tWL53qj35kOfuZX7rnP0Tvkk4uvJRyul7pTfj0SaClUergLyDCbFUtDNRAm3YnueRl0Aow0kZUf5V8Vx7zZ/Z89fgxIKWGLSIKCugxJM4KVeYs2bmjPnTXNSFvtk1fMqU/6sv7f/C9WI4AfDpBAOWE/Bi3kBPBXAh9SBASnp2t+79X36t+8r90UsPSWHH4zefS9tzOevYzdtn+TvnxawoPv1QdEr4laRVFxKXnI6ff9Q+I/LaqKW7ghu0HzR0nE/EC4nqiYmOiQiP2LFjx6FDh3bv3r1x48YTJ05kZ2dTSktKSoqLi588eVJcXOx2uz0ej6ZjTwihlCIwTe+RAropdZMSikUEPS5Gie/7Ty3IH747ssratfUfFwcAcpTqKTFo2XwAPRJdOX1frSnIBKjz9SnpkOmAGBB0iAaAGoQ295Q0jrcHjRyp/25gcNTZV1zuTllZTbdvqzTgK8Nrrc0dXjM1a+5fMyTkzXfrfNDFv0Mnrkf3mju2tykqqqFSE3uabNED6AGMjJkYM1NmZsyPsgACfhSMzGspryVtylePdYh6raqMWj4HyrJneh+Q/juI8kz48geQGHzdU+V7qIyAJgZ+lJoIMarMQLX+MaZDpmfuIFZSV3U1SM4wLV3HzV8WeOFKzUePqlMIIsRMPQYgmu+6GdTKpKh2Rrz5lxH+PfvV+WV860mz2kyaVq/vP4z1Qmp92K3uyAn15y59edmqOl9/E/jJx1zvL4KPHamDyFFqRDAgMSDRMcIR5m1chrJbxPRITUDNjBq97pbPOXeiB2YCqqeUU2kVlbYtKay+KeyVEYPjCwuxTM+JInoAPUTTMZ88f8q3v36dWORMwcREjHeiU2KKjA6Z2QVVdDCHwgSBRkvUIoFNRMGOsQqNjS9J/nridzVa1Nyyb6sjNTYuOdGuxKXEpt+KT0qTLOkKnx6blBKXER+X6oxLiEtKSE7PsAnW7t279OjZ5Zx4LgkzBYjjURF9LUwSSFoM4T2YTaQ2J0iixyqpfCzGOUlCPEuWnyg7jq/eu21W8vkIx57lx+eN4I+syMm+nEPEWLBGo8XiLTwIDqplqCQBRQlEO+MdjHcwQflTqurf4+Q/nV7874tOeCvYYojFzpRUSD0ln1q0ecHRs4dV5nlmU/wbJ8+5tJK7t5b9DE68bcOgajh5nF/Yp9/Aei3enL8tatkBYflh+/ozSTuupO+/eeuoLeuYLeuwJXP3jbQtv6euPJe86IQzdD8fuvvauKU7g+u3/Xn0b9qnqcDKvpbCwsLCwkK32/18F+4hVKWlhBao1OVmlPq+/zxgo3bv4ubNq/+4IBBQR6mBPZ2T0Jd7SvXtyKCVMXQAegADggEIR1WOsAoUm3iglSxWGj+O++zLartPNi4kLRFbpiRWmTQ+8MN3Xur8drWPP+CaNfarWr12xzfr9e4T+NVX3Icf1Amd2+lRXh2Pxx+Y7plki/bITExA/BgJJCRIZYGEmRnRmrKMoD1NP32ILh+s/DFDVQ4nGlH+W3Dy57hEe3/9s2fMDP0p8yfUn1IjBU5FA6IJ0UhJEJKqWFRFslWdv8I8cUHQ2RvBpWplRDOhBkrM6DKhS4eqHlgQkmpFOQExl/WrVptnLtT1+o5r2o7r9F7Q228bQ2q2mzyt2eTZXId3uI5vc01a1B39W9BX31fdElEHUU89BnDroFgHLj0SHUDZHEzZjJEBwZ/SAELNFF4Et3oEIzCOUT2D6gAtH2TX3LH53bUrkkpKAJExBgyQIqqsrGnlwJlDM1ZOOxd7KtZjj8VYO9pFJmsHrwoyExUQBBojM5sDZR55nkkScdzCu9suRbzW/bV277absWjmNVt05q07d9Ky78Yn31PEu4qQYY9PiUtPTs5MSc+QY5079+wdMPC7Vq+8PHPetMS8JEdpgsziRbRre73ixYlsRUnr5RVRcoIUR+U4VU5ksXfwdgZmJqopyn1p06Z5m8cNuTR9/I2lM5LP7URMy8UkJyoxKNxAwYKSjLKdSnYqS0zmUbKhKDMxgfBJKh9H/8fgRERJBMlKrXYqZ2DaxhPr566ZbU+RGRJfg6hvU/RuJ3/j5D9dvnau8ma9vkIURaqCD91DR46rUveVkaGbF++ODjvqWB0Vv+liYsSVlN030nbdyNh5LX3b5bR151NXnE5edMS5YB+/IPLywPGLqjVqN2HWPERkiC4kbqTloVK27t69e+3aNUVRHj58yBgDgLt37zocjpycHELIw4cP4+LjZEl02JVbmVlANGFjldIiQl0UkFIEBgSwGHHytnDdr782epxvZkzHqAFB04LVAfqSRcCBNucBJqDeYT1GdYwYEf0Y6EvdFQiGMGyQnBE8dy73Xhfz+h1NsovqlmJdwOYORdfzY1392s0H9Ko//Btd66aGCgGVmrdsPWx01f4DuOYtao//tUPOvToel/lPOOGQ6lA1oGpiqj8lgZQEEOJPVT+mmoAYgOi9Gf9/hxMtzVU2WlHmPP+CONEjlA90ysPDUA4nZR9npsyP0QAAMyBHwUBpEEA1gBol+YHCDW7JIuPEGcFX+JASFkRRT9CAyAHRQ4keCzlw6RmphuylnCz91nXc9OnmGfMrTQmtMWVuyJQZ1T//1FCnev1PP6n/y8jgwcPqjJsYPGpck9Cllbp8Yp4yo/KTx37gMUCJnpVw4NFcMrUykr48TgD9KQsgTMOJ7rmjN2AcYxyiEbEaoc3S0prvDP8uMiLL5WKIhDLGtPYfhpRpittSorIiYsWW0xscLtmBdhkkBe0KOmW0yyDbUbaD5ADRAZIEgpVZeSY6IC6eJcW5EsL2hTV6rVGzjs2HjB62OSLi2NHjN6Oi0q5dTLlywXH95uWLVw6fOBG+d+eMBbM/6N61ftMGo8aPjLbfSMxPkgudMsSJaBdQ0owLJfA2cVlR5lFRmBJH5FQWn40ZcQXShcSz2y9GbDqxMeLI5jlTR8z9svemb/qfnTft98g1x49vupZ+1uYRZIyXMV5Eh505HNSuMFkAyYqSFUWJCfEqn6jysVRQQJBBkEGQ0HuIKAjlDq0YLqH3Zb4X/8U48VZxFJSd4EjH1NHzRoyZMSq/9BEgLe81/jdOXmD51GkYgqb/C5qpCSACAFGZ6tLu5tK1m+q98mb3b8eFbru88ljcihOOVVH2DRfiN19K2nQxeeOFlPXn01ZGpS49nrhwv31BZMz01Uc7dP7ylY6dIw8cBQCKrBTdLlSJ1+8MKKVlnoxr166tVKlSly5dTp8+7XK5EHH37t19+/bdt29fYWFhVFRUvy/7vf56p4+6dluycClxUUREUBFKAVQtvqKEabmGJes36Hv1rnv3jpkRbZ7OCGj0dcd6d2TvFDf1Y6rJu4OrOlRNjPl7oHIJaQjYLP9h1c0b9L37BsyY/5IjNcSNFQm+hNj4+k1Dl66mtq383m9r7NqGe7m2f6M6tbv3CHr7I129Vlyb9kGzp9SPE2u4S4zexMsfEvpUj9SA1AjEBKofUwMIDSDUDMSAqq5coftf4aTMtrZs339hL3TGITMC+FM0U+9b/dNhwDKWeM9TYmTUH8BIqanUVV31NCwoqvL7Nf3k6aZZoZUTE0MorQpoVFGnanMq1IBuPZTowO2HGILYMDXeMGIo9+471SZNaxtt7XIr68NLl0IGDdTXqW4Krli1z+cdDx/smZ7e4aYtaM4CrstH3IiR/opQlZX6YakJqR6RAzQQ9PdgAEUDe3rfjD7tYSP1zfA/9/3xuTFWU2k9UWq7dfPU06fuqh5En2MDY0goUEopZYgPCx6HRawau3iMwyXFop2nvASKiHYeJAkkBSSZCg4m2kGw0pgYGqOgQ0GHQh1JmBJbFBt5aec/fu5Tt0XdZq+17NGrx8ThP+6aN3XPghmr5s0aN2l8v0HftuvcsVaz2h07vzFv9fyYBEt6QXpySUq8mmiHWBEVn6CvtoHKVpRtqIjgsKv2ZDU23RUfk3ZlZ9SWMfNGdv+mW6+Bn80InbBq4cw98+funTZl66Qxg7/4+LXWLSbMG7Hr2vZr92/EsoR4THSQWIU6JFAElG0o21AUQXBS3kl5O+Nl5KVyh/gv+nTFZ18m4V9KFBElG/BWZlVQTsD4ZJL48YCPvxv6nbYJPjXeeOYB+2+c/IfLq8/rNcYi3mI8+JyvKEWfALyQmNaz/5CXmr8/bunhhXvFRQfFpcellVHONWfiV0clrDqVtOpU6vLjqYsOJCzcrSzeET16dnj1Om2H/TL59v1HbqISVN3ocaNKkVJGCSHgW4i4bNkyjuNatWq1Z88eDSdbtmzp3LlzeHh4cXHxiRMnunbtWq9evbZt2s6aMVvVKvtMBVpMVRelAAzBa/CIG48erzZ+/EuZaYFIDABaq6uJolGzZPdpk2g48WduI7j16PHu76paxYWNXdj04f3gA1v1X/YM/P77ttejGz4uCqQYAFjbTWtHXdC/30UXUqdSz3cDvuvGtQnR16tcofMHIX0G+nfqxr31nn7UsApRR2uUFhq9WxtoFXU9smcH7piW+PKnLIAyk7epV/Ol/ye5pn+Kk7Ld8wVL8XpkZvbPcVI+96XhpAxdBk2631NaiZEaqhry+HGlI8cNk2dVWr2lflxyFar6IxooNRMwM+AI4RjRgWpCakLwB6yjkga2GGOf3lz7Dv6jRte5cLH+75eC58wy9+vL1a3T4IuP6476qfK4X146frjZjRv+c+dxXbtxX39V8fSxhq4nlUmRH3hbok0E/d0YoKKh3A3RTJTNmprZC9wcPaLve8Rgt1rn6tV3t23dYrPlMYKIlFGqPRIx71QtIjJgsxbN6fRxRz4/JgkTRBAklAWQbVSQQHKgrDBRVK0itfBgtYLNxgQBZRnsdmJPookpJPli8sW1h9eOXTyh3+C+fT5+c9Snb43v9UH3d9u93rVjt+8/+X7qT/MjFh23nFLuOVKL0xOLE+NLExIhQVAFHsQ/4IRHhUe7RJ1JkHgH0y87z3436ssBv/RfuG7evlN7rlp+V2RrksRn2+XblujUG1cs50/vjdy8fPXc/kN7jQwdfib+TCqkxqrxEnUKaLehbEOZR0lEUQFeZjbN6LDs+DdjH/9vcSKhKKEkMEFiUjIm3bx7Y+j0IUvXLdF2QUIIe0ZSVutM+hsn/+ECKLth4GvsKsMJAgXwFVIOnr/esl0XztTwo58WzN5pWXhAmneAX3LUvvxY7PKjccuOJCw7krz4QOK8nY4FO6RJy0536jasUYvOhw5fQETCCAOVguqhLgoqgNcrXlVVVVXRF520adNm7ty5eXl5iLhixYr27dtHRETk5uZOnTp19erVJ0+dXLly5ZRJU+28XS1xITBgLkY9UGYRCYiIey5fabhgXo1YMYAUG5DpAIxMM2ZnfpSaGNMx4LyiJtTM3CZwGcBtYKoRPBWIWteDLXKeVD+wS/fR6/rub4Sc2NemIDfYVWJweyoBVruf5xe2lmv5Wu0uH72+fM5Lc37hOtXjahq4Dq82HjGh0/x1tfr/yL35lt/C+bWfPDH6si4mQDOACUD/jB4lcAh6BCMFIwVN2kQPzMSY0Vs6Bj2ASUvjPLP7ewfCX2Q889l3Y0ZgZgYmiv803/U0DMJnwiAdot6jViaeegi1H9wP2hnJzQk1btleIyE9BDEIkaOqjlA/BkZG9Ew1A9MjGBgaVAxCrFtUFBwVZR4/odWS5TUmT+P69ee++TZg2sy3V6+r0r7DO4tD/yFerb0ylBv2neGbfsZfhnVctqzJrJlVN67teP/2S6X5gdRtpGgC9KcY4EY/j0YOn/pvGQ5fJC5B1AHqqfc/W4uQqseOdV23/lJmZgkAIKOgZbiAEkrJU2WnTds3d/2q69nU03HgkFESQORRtIIogqQluyTKS4xXUJJQtoBNRFmgoqSKccSRBAnpmJqCyZY8/jh/9Oj+sEMLRq0b+9Wm9TPWH1m9+Ur4mYzzsWrCHbyXiVnxapLDHetUHQoVBWoVgOe9Qx6ihKKAMo+KgHaFxWZgxjn7qUHjBoyeMizyULgYx+fkP3B7SkryH5fkPizNyXE9eKDm5zFXYeGTB7GxwtbtaweNGjBn7fSYOzdj3fESddpQsaBsQ1lASURR1Dx00fY/BSd2VOxgF1XRXqIctBxYGL7gXPRZbWKozG4c/8bJi6xncUL/gBPtNuYVFm+JPNTpw95B9To0aPfFq5+N/Xp65NTwm/P2SQsPKIsPOBftdy7cF7twb/z8Xc7QHcrUtdc++X4JV6FdrXrvbdsVRTUgAUVQKS2l1K0xCgBUVdX6gDdt2tSgQYPWrVsPHDgwOzv70aNHM2fOfP/997du3ZqVlfXpp58uXbb03oMHd+5lX758NcGeoBa7fTOYtEwbRqvJ/C4r721YV/H6uYquPBOoHKUmhgEEAggJoG4/Rg0MdAz1DA3AjEiMoJpANRCXP3WHALQsdNW6fN3Y5zO/Ng1rrpxZt+R2ZSw00dIAVa3DaNX4RN2C5RV7f1vrmx+ajxhcZ8JPxm6vVmlTu+24YXXGTm41bFLI5wOMjVoFfT+o0eNCP0SOopGhP2AAQzOg/p/pUZalYnQIRmD+hPkzZtS6pP41TvTP4OS5x/RQh2iizEyZiXlVSQzsjw3Bf4hRtGYBPYARMIhhdcDq6WmBmzZyc+ZUOHio2t27VSj4aS1zhPoxNDOip24jqGZG9ZpwJIHKgLWy7pp27DYuXNp8WVjdqTOrff9T5UE/V1q44q1FYVXad2q3fHG3yydrhv4WMPrHxoO+eXXW1HfXrg4eOqTq+DGfxTnedxU28JRWLPEEqlCBYoAHzWoZTsoP2bwQa5/ihCEHUB9Yxchd3ZeHxecXqIgMVM23gTBGKKWUAngfv27Ybk5cPHHH9XBbaYyCko3ZeBRFtAsgiyDYQXKgooAkgyiiZAGrALJAJZlKTiorqiBT3oFKPCZkYbrHHZdv2Xd12/QHuZaHeD8J0+IwwY5OJ4t3EKfE7DI6RBB4elNCq4C2P+NERHssJtoL7Mt2LOr7w+fXLZdKPYUFRfm5ebk5Dx48vHuv4H5u/oPcxw9yHuc9zMt7mPswp6ToSUlh3pmzh78f8tXkZZPiPEkKxFtAjkHZhpKI2nSkzYYW4X8OTmSQFCY7qdNR7Jy9edairQuTs5OYNmVXjhd/4+T5Fzw9wCswzAgCLWt1eFRYvHrTrrrNXq9Yu92H30/9bnp4t2HL2/Wb+fm4rb8sPzNp0/WZ2/lZ2/lZ28UZ24Tf1l4fvjCq79iIDj0n12zeq2Ktd7p8NnzPgfN5jzTtVYroZtTNGEXE8uWv8PDwV199tVOnTkOGDLl169apU6dmzJgxadKkTZs2PXr0KCws7JcRvywJW37kxLGExCSqjZkAReZGpjIA4hXxQkRMvHt/0MljAUf3VHuSXQGJgTETsACqBjLVn3lMVDUyZmS+ajaCAaiRqWaPpyaFliXuxtFW07jxXMe2Nab82uJWbDWWr8MSPXgqMdoUScjVK6ZJM6pPnlvxu0GVP+1Rfcwgv17vvtSx8RfL5ladNDWwR++a/X8IeqdzYM/edVNvVSTMRFFTLvFDNAL6pu7/VV4FzIwFUOZPiAEIB0TPmCbKqyvHIS3ZZfI1dBkAfC0Gz7Nd6gHNlPlTZmJQPsP258KMDkEHoANmRGZE9KcsmGFNDwQmpnIbNnKTpxgvXgx5lFebePyA6hE0+RMzMBPzmJjHBERHVI6BDtAAWA2xRoydG/Yr1+dLv2++abBhw7uy840YsebKjeaefbmGTSv2/UdQ/8/rDPjHhwd2fnl0/xcrl7w+YmjLb/q/O/G33nv3dLdGd3uY26aopFaxp7LqLZx4m/QQdMA4IOVEEJ4ft5qqAsdQz1gzhMBlyz6ZNDXHrTINJ0AJoAqaVBEgICMIgBm3b63esWpW+PTreZdj0WEDngdJRocIksgEhYlayktgNhvaYpjVAoKIisREidrsyEtoFdBiRZuTSY8fR+dd23Z966SE1JMpGC+h3Yq8DXgF7LxHsDHRioIVYgSMFjGGRxtfrpNKQFlARUR7MqYf5A+NXzgmYv+Wu/duFRU+yc/Pf5T/JC/3cX7O4+KHT4rzCvMf5ufm5efkP8l5/OjRo7yiJ4897oJfRgzu1LUj/0i0Q7wFZAtKPIoi8iLabGDh0SKgrTwnNNKIvgqKiLw2kc6DTQCbhLzsLdf/P8CJyASBCMmYnOxK7juq39w1c4pJESBljP2NE229KE60e1b2FyAEKUVkWka4oMS9cfvB+k3eqNH8g3+MXD5u9ZnxG34fHnau8/C1rXrNeHPAkr4TI38IPfrTvKM/hh79Yc6RPr/tePObhe37zuk9LnzQrAMfDVxQo1HX+k3fm79kY0GBCxG9Yy5eGRcoy1eGh4c3b968S5cuixcvvnnz5oQJE2bOnLlt27ZVq1YVFxXn5+dfuXp16coVvfv3G/jjT4nx41ouuAAAIABJREFUKVpjMzAXY6rW3+zxGQ/fLyj+7fwZ89bVNe+lBAMxAhiA+DNXAKompHriMVLVD5kJwODtHgaD6q7koU1LoakY5zfuN67NK6ZhQ+rylsalRRUpMSLjmCfQU9wK1CZ7dnFt2xs/6d109Ya3z0TVX79S1/ktQ0WT/6stAqdOeeV0VOu9+yr17cP16GE+drr646JKTMu8MwMSIzCdJrWLWv1GK5+At2mKgZGRAEqCGAlQPUbm4ZjbQFU/LUtGWRmKtKFCP59lupmBAZge2fPOVZTDic+ZqixNpPcKEoMOkQPGEWKkNBAxCLCqh4YUuionZXCrNnJTZ5qtYpWCgqrEUwGpAYgeiAmYgXp01G0AYkZmQm9btp6iScWXAOuduMQ1b214uVW9xQs7KMJ79+91vvvgjQvXa/86iWvY1FyzRqNvv/xmz67xp6K+XLC454ihYTs2X5NtESeO9582rcOE3768eKFnZkbrvIf1VBJUltdi2qAM5aibA48OVT0yHVAO6IsEKDqGAQAtVLf/qFF9f/hJRUQERALItGZIFUFlTHsIowRKXO69p/d+MeLTC7fPpGCSwCStqlHWxSszQfa1G1lR1JRIBORl5GW0ChhjwRs30eJE8VHe1Ue/b7CGT0zKOBGPihWFGLRaNRtd0ObbeRtaRIyWMFpAm4iiDIImcyKgKKAsgTMT7yzau6THtz2iLp/OL3hcXFyS/6To8ZPigoKS0gJXUV5RcW5h0aOixwUlucWlDwoKcx/nFxUVImLogmmdurU7Kh+VqZNHuwVFHgUtzWVjMSLY/hB5yCgoKMooyF5m8DIKEvA8tfDUIgGv+Fq//mKWSCjJINupPYEkWrItPQd/tm7nWkRkQFT1mW7TZ3Hy/xeQaOuFcaJNnTAEqjULAzLQNLcJ4vGzV5q1fq9yw7f7/rpq0sYr49ZdHb/p5oRwy8j1V7+eefjT0eEfDF7d/qvQV3pNffWLyR37z/5wyIqeYzd/O+fQmA3XJ2+zDF96+uPBi2u17FGjYcepsxa7SjSilHNU8RFl69at9evX79u37/Hjx9evX9+jR4/FixcfPXp00aJFiqKcP38+NS3tbnb2oRPHxk6YuH17ZMGTAkQE6maMUEQPQxW8pgQljC2KueG/cmHDW4nVPaU6QgzITOA2gEcHzAjMD5gfMANhOuLFSSVgzQg0jcsImBbKtX7V2LN7vdPHm5eWVCNgVEHH0AisEnE1y8+tu2kd17E91+PT6qvXNYk6W2XGTO6VV7jgqlzbNoYJ4xtfuhiyb5dhQD+u9xeGTVvr3rlfWyWBRPWnriC1uBJxVaYsUKV+FPwQ/SkN8JRW8LiDCFZGrECpv9tVibireFzBVK2I1Iyqgak6j0fv8vgxZoKnADAy9KMYoM3Y/3+Ak6dEYcgxxlFqADAg6Bj1A1aJsuASz0sFpZWtkmHlWt2yNUE3+WolahVEE1X1TDUgNYLqx9z+zG0Ajw6pHkBHUUeQY2hiWJVgzfv5AbsOBgwa2nLWzJozp1QOW1z17Olqx47XCF0cPHw0V7/hG316/bhpXffpM7oNGRG6YfORqBPJyfLjnKys9OQrN68t3Lrl/fFjWq1Y9IHd9m7h44bFRdVVFkTRT8MJgBGYHgkHqs6rH/MC+S5EM2JAaWnN9LSXFiycvm49IlLqBuZhDAjz5ohVLdjWbE0Rz1w7/XafTocd+5MwQQFFRkVCWQSJV60S4RUQy+PEgrwFeR5tEloltAgYY8XoaLTGoliYf/3JhfU3145MTj+WiE4L8hpObGjT/q0NeR6tEkbLGC2hTQZRAUH5I06y50UubP1hmzVb1z5+ku9207z84idF7uISUlTgKil0uYo8RQUleQUlOaWuvFJXfmGpq6QUVPdv40Y1a9d419UdDhYroSMabTEQY4NoEW0y2ES02sAigSiDJDCrwKw2NUYBQWK8xGwKCAKziswmIe9tDgZeZDYebALyfz1OFFASICG2NG7/zX1Dpg09cfk4IgJSRv9NdPI3Tv6DpU1rUGAIxDd74pXtRT4+5YMvvjXVfOXToQt+DTvbf9r+r2cfnxAuTtjOT9tjnx5pH7vu5sD5J7+cvrfPlB19p0b0n7Hjh0WHxmy5PHWvNHGXPDbCNi7cOm7z9X+MW1u12fshzTsdORZVUlzqy3J5vycNJ1u2bKlevfrXX3/tcDi+/vrr7t27HzhwYOfOnYsXL1YUZdiwYYuXLnHExu4+eHD4qNGHDh0pKS5BRASVUI+LEDegR1ODAQDEbZcv+vX/vKWDb8yomTI9oIlRTiUcAz1DA0EjAwMDTku1MxKC2Ck3r+GKdVyb9tx7b9XZsfXl3OyXkPlR5FTQMTBQVpWQOqmJVbdtqjprWvV5sw2DfuJ6fVlh8Cjz+x/V6fTWJ6vXBI0bb/j6G27gt1XmTKu7ZJH/gvkvp6W1ImoDhCbIWhPXa4S0ZdjUjbVKSTBh9RBfBXzVA81c2MCDISqtSdy1Ua3PoAFiXcQqwAJUTyCl/ioxqdTIQOuLLctHaWUVI4D+BZJdOkQTBT8GRvjDedB0HvWE+DFmYlTPCIeqCUktxMZ5ruCjF3WzF5tWrakm2Wt5IJiiWUUTpX7ATEBNpNRfLQ4Et7lMGEaTHgCswLARw5pKHLd5S/Wjh7skxzU/dlA/8meuby+u/5fG0WO6bNj65tBfXv9xQO/JowdPn7hw3XqbIj/MufPwXuq99Li826lPcu8kJTk37N85fNOKNxfParou7H273M3lalxUVMXtMjHNcAWMCBzVRuKfMY78zw5AHcMKiDXcnhqK0mnHzu1XriIAYx7GPIwxxpD6mliAPR0DFuOE78Z/vfnCerFEcKBTAYcEilW12olkZ6IMwh9wYkWeR5uMVgktIsaIaLGiEA+S64kl/8zGs7O/S0w8lIxxNhSsaLMhL6IogmYrIkkoyGBRIEaGMpzYJLQJKPAoi+DMxOwVh1ZWbRTc8a2Oly7/rv30SlX2uND1OL+4xOUp9pACtzvP5cpze0o0EQsPO7lvb7OGDRq0aBB5dXssxgsoW4EX0CaCRYQYK7kpgE0AQaSCSAUFJCfYbapFIFaZCQqIdpRlJoiMl0Cwo2xHSQJBBF4AXgBe/GtHT2SUZConYZL0SF6wY0FY5Iqku4mAwIB6nwB84PClt/7GyX+8GICKSIAxb3RCvM5jxS7X7BXruepN3u4/ZsLas19O3vPWj6u/Dj09OdI5KVKavleZsz92/oGEBYcSFx9LWnIycfHJ+EXHnaFH5dlHlGkHpLGRwpjd8vi9jjE7+AnhN3qPWR7c9M0u3fvYlXj0BSVlfyLihQsXBgwYEBYWlpubO2PGjDVr1iQnJ589e/b48eNPnjzZsmXL9JkzVq1bN2PuvMXLw27fyQYGwCgCJYy4CHEjuhFV9Jbjj928/tKXn79y7ULT0tJA5h1z0xQDDRR1BPUqGigaEM1AKjFPyKO8BpGRVd55R9f6lcorl7S4m16Pufypx0CZmaEJQU9pNQZVrl3znzc3eNHcaivmVxkzss6Pw18KXe335U8hrdt/MX9xg1mhdX4YUnXYsFqzp9cfO8p/1M/tnPLrpcWNZan+kUPNDu5vuvdgo30n610V6uc8rpWZWePMmaZHT7Y4fLbe3nPVDl2qn3GncVF+VcuN6qeigg+fqGYRajx8VIPSKpRVYMxIqImBEX0VFPDO5ekAdS9WO/HqibGnXbblcMIMwPwoDWTUSD0cKTUjqYBY7cGjkL1n9VOXBa7YUMOuhBC1JsMAgpwHTAQDAP0Y81Pd/mpJILjNQHXAdD4fMz1gZQKvElZv/z5uxqRqlistrFfq74oImjKx5k8Dm40Z1WbNmv6R+z6aPqvrkO8mLphw6WbUg9w7uTl3H9xNzbmbnHs7JSczKfd20uMHGU/y79oT+ZnrFn08aVTnVUvaHYh8PTW2jbugNnH5e1wmSv0A9SoaGeoZ/Puq1b/PdBkZVmRQt9hV4+r1bpG7T4kiMoJIAVQtkKeAHq1oAk9/QfceZq/bs2rutplX7l5JwlSeSBbC21RbLCgytYnU9myyS7AhL6BNRquMVgmsCtp4EBOJ7Hki5p7YtGfYp055bxLG2bTaAwgSyBLYZWbXjBftwCtgk0GQQVSAV8Dmq8yLIjgyMXvFwZU1m9Zs3qr5kGFDIyP3JCYmu8s9lHsQPb4H81IXTXWmrF+0fPCXXzZvUO/1D17be3OXnThFlK3MJgKvoE1iMTyxiCDIqAhMsBGrzKQ4jHWAXaaiTEWJCYrWcYCSApKMosh4gfIySnZURCYI8JcGKDJKMlHSMeNqxtWPB3y8/ViEi5YCMgZU82cujxP6N06eazFEAkCBUSDsqT4z4nVe+aDXgJqvfjh0/s5f15x756dVXUdFjNkiTtkVO32PPfRQ7IJDsUuOJKw4kbL0ZNLCE3HzjzkWnXQsPOkIPSbPOChM2i9OPOgYvUv+JcI6IdI2bsO5N/uM8K/aeMGytQUlpegjCqXemnxOTo7D4bhz546qqpqKsKqqmo28dqFJycnHT526cuNmXn4BQ6SUAlGRUUAgvh8D8YrF4PVbGd03rWl97mTI3ewAwrSUuh9gFcQqgIGIehV1HvQHWpOUNH+UU/XwQe6Dt3X1a1acPKZprFzfVVQVPSZwG6knEMAP0AhQg0Glbdu5j7rp+/UKDp3a6drFzkpC3U37uS6fc5WCuSYtQqbO+uiG7YObMTUn/qZv3VL/abdGxw688SC7dthy7t03jf16VR7za8WRE/SzFgWLSjXe6r8g1G/4SF2fb00jp5jmhdW4aQuRRF3oHP+ZswKmTtfNDg28cr26R63g8ZhU1QxMU33Xs6edr76OYW+y67lxogevHaThmSZg0CEzAvNj1EQ9BuYxgycYIfhBnmH3Ee7XGfrwA/Wy7jVwlQa7SisyMPn86vUEzIABAP6MBDBqosRAmFeuEVHHsKqbvZr3pO78Bbr+vU17N3NrFpjGDm8WsaWfLHx/6vhHCxd8NHXa5+PHbj0Seft+3KNHabkPUnOyU+9nxudnpxXez3pyJyM/Oy3vbnLu3YRH2Qn3s+MvWc8NXTK9+YjvPzwQ8Zb1Ssfbme3cnpfcpJIKJg+YKZpeSGQFzZRVdJP6Dx8H7D/06Y5IS0YqMo+vBxIAkAB4gFEtKmFenLjU0jM3TvUb3vuA7WAW3rV5JJsqKGgXmU0gVokJEkrlcCJqtRNJIwqzKSiJTE722GmBI/vYxg1935YskcmYYANR8VZfFJk57NThoHYHlR1MUICXQZRBUMCmgFVCK49WHgUR7bfw7oLIRR27dhg/Zdy3337X+4u+s+csOHz89E2bkJqZkZaZkZCelpSV5UxNvWazHT95ZvmC5e906DRv2rSpv/36ab/O+2P2iC7Rjs4YZrGwmxJa7SDEMbtERQlEOyoSE63EKoHoZPZYcEhE4FWrSHmJCTJIdlQUkHhi41WrgrId7SIT/2qcgORksRk08yh/tOUbLfee2IuI3norfabc/jdOnn8BMkpVSohWNSm7e/OWbajauOP7X40dufzIkCUnXx+47IvJ+2ftTZq9L37OPufCg46lh+0rjjpWnkxYfTZl9fm0sPMpy87ELTopLzjKzz8ihh51TDmg/LTuyk8bro4Kvzl5x81B83fWbN215Zsfnb960/vRvpQXIURV1ad9395BY6Z1XmonNYFIr+edd2KMASOMUeoTCGeImkZkbM6DXw7sbbt/T8PbdypqEiBAKxN3rcJHdYryq1JVk6MPJq6XH99rcfRghY+7cFVMAf26NbJcaJyfH+wmQUytgC4/6jJ7iJ/K/FRWrai0wsxQrtnLlQb/+PapQ584pdbXooNmLta1e4tr2ETfrYf/kOGvHz3dU3a8cvBAwE8D9R3a+s2Y8l5yYpM1Ydzb7YOnjOocK77Bi4ELluoPHah8L7N5zp1mF88Zhw+vefVGndxHVRJT/SL3mObOayhLje/cCtqyxbBjV0DuwwpAjUB1jOgYM1A0+VqYtMFvM0U/Cn7eKcjnzOfofM/gpnJiLd7RS0YMqtsPmR/SqkCCM+/5rYvUjZmuO3Gm4p27NT2eWggVKTVQavApvhgY6qhX7tfE0KxSf5WavZYkoGNYw8MaSQmVx8/gunbWj/7BsGddU+ulf9xOHe1U+s6f0/nr/ku3b74ZL97JTXtckPbwYeKD+wlPHmU8up2cm57wJDO14Fbaw9upufdTHzxIyrkXV/g4pSA/JTHduuvs3m/mTmw5+uf3d+3unZL1xoP8RiWkkotUcEEFFc3seQZQdIgcY3q3J9iltnlS7L963VcRO7JKChFVbxgCiAypt3TnmwbWpPAQlSTxlTdbLd21NB1uOWi8A2JFlHjkHaA4QBFQEFDyDa57hzlkEBTgHUx0oCKDI011QnH8neObV3zWQbJEpmGKgJKdCQ4mKdSh0FgHiXUSp4PaFVZmH6LhxCKhhUcLj7yI9ky8syBy0etdO4atXX7h3IW9uw/8Nn5yx9ffbt/p9bHjx86ePXP+vPmLFi4a8vPP73bu8lnvPqGhC6OizuQ+uLds+fxu/3h/z/VIuVRyYiyPgg0tCgoOJituQXELIhHsYHegUwZZYpLNZZWppDBZoqJERMHDS1R0oN2BdplJIhUlJmmOvxJKfzFO4iFBeqxsPrNlyJShtjgeESkSZMBUhn9HJ4j434ETJLRMr5chY4j4pFgd8MOvleq0HTY3Yvy681/POtBl1Kaflp2bfyh5/oH4hQecK4/FbTwdvzkqduOZ+I0XUjb+nr7u97RV5xNXRjnWRDlWnnIuPuaYe8j+/bLTX8w5+OOq879FRI/deO6Tn0MDa768bNUm70eXS3mVXc/T2dRydNFGHbWlEqr9YFW3i3rcAIwwIIAuAhRQezK8V1S45NzZ5mFh9RNTqyHqKasKnrr5dwMvHfS/sC/oTnIgcVejasvS/JejL1Xu3VMfoDd16Vjj5PaGT26HMBZE0KS6A2hJIKj+hFVhWEOl1e9kG8PWVfp5dKPZs2uPHl5r1M8BU6c3DN8T8tPPtd95r9+Bg223hVcb+1utnwZX/u23SrNmhIwdXWHKpM4C//Ka1dx7r1eaMPw1KbqlKPjPW2A6eqiG63FbhNfiHX6/jamenFgHsUGJq/a+w7rBw4IO7q+YFF83PqFRYmqN/PxAVPVI9MAMAGaG/sQ76V2GE38K/i+Ik6eOJk8f5HUIeqBGoH6MBCKtiqzC7dvGFZtMo2dVP36hVmF+FSR+xG0mxATIAdMxZkIwIeopctQ786ijaFahAgF/xnSMckCNgCEMqx2/oOvyBffGm1XWLGifZOnxKOvNy2c6zpj0y+SxJw/tzkxzukpzCwuzHj5MyMtLzslJzL2fVPIwy/Xgtuf+Hdf9rEfZaQ8epD1+kpX/KD0/J7H4YaInPzXvXtz16HOrdkd0Hjuu0W/TOl+x9ih0tyoqrfWkONilVmBMD8+T79IBmCkLodAuJ98w4MdfFi9xIzBwA6qgJVyJ5uwABCkA9abhARHx/sO7v0wctmTHElueGI+JCjpiiFUA3kZiBGoRUSyPEx5lCWSFSQ4mOkGygySDkqbaoSTuzomtyz5vL9oi0zFVRMkOvJ2JMrPLzOmgsbEk1kHtMogSCuVxInpxYhNRzsQ783cu7PDha6vXhcU6HLFK3OkTZ9dv2LJk+fJ169fs3Bmxf9euXeER4Vu27IjcdeTEqesxtns5D1VG5i+b+97nb0Ve3uFw2+MwXkCJR5sd5VhwON1yEo11MDtPBJFJdrQroNiZYmeKA+xOdDjREcucDrArTFaY7AC7HewSyDwVRJBllP9inCRh8pVb1+aFz1t/aENWXhYiUqZSlXgtBnzs+Bsnz78YIAVgwBAZMhUZAUDRmdr10++avPbZzE0Xflt/8b3BK3pN3TVph23+wdjlRxPWnUrdeDJhe5Rz9/nYXb8n7bySEXE1c+vVzC1XMrdeSgk/n7jpdNza486wo84hS09+9OvmAQtPTNppmxh+bcSyQ5UavPHt4F9vZ99DX3RSnh+MsTLxlbLz2kmtN5wSRgilwACRqh6mepAxCkAAVaqNKXsYVUsp3c8LdadMr2GVqyNWBGzmLqhnOcGN6MINeSs4+uhLQFoUP35duVZl4s9crUrmV5rV2rGuYcHt6qy4AkOjB80q8WeqiTEzg2qENSkpqXrtesD2XTXXbK78ywiu8/vcFz259z9oEra24dTpjbp3HX3zWst1a7men3E9e3L9+1UYMbzZwgWV+vTreuxUy0XLuHZt9V/1Mq9aaghbzf080nz8aG1P4Wvukg5Wq//YsZXs9sqI9RFbpmdWDo/gVq7gli2ptH5Lc4u9aYm7AinVsVIDguH/sPfe8VFVW/v49CT03gQLV0WsV+yKilgQlS4qgihKkd6r9N5raAklJJQAgRQCJCG0QMrMadPSKyTU9DaZc/bea/3+ODMhWO69r97v74/3dX/2B0IKc5gZ9nPWWk+hzIewxgr6KR5zKq8FC6hZtn8aTgxePxJVjuN1SwQdMh9KWhDWTqbNnFmaXfv1S9e2jo57pLK8Dbr8sE5PZQOlekANpRqiGBBMiDqKWuphDWgIGhn6AfpQZiDUCOCL2JYopqUrW/bp13HufN+VS/+xZ1uvuKiuKxe8+GXfDYunOePCynNtSkVRTXleWUl6eWlW2f3s0nvZNaVFtSVFVffyaorzqssKiu/l1FQWVZXcLL+dU30vz1Vyo7a80O0uuXG3YP/psPGbtn6yZPUTs355N9nyZnn5Y7VVzZQ6A/sz/UAdYiPEzjJ5Kj238cRpi4KCERHARVgdA6jnvTNEipQyGZhSr9ly1VVGxJ5cH7Q+Ov18BmZzICbRFAszc0TlO3mqEzNKFpQ4FEUQbVSwMd6GvMAsHPCZikBqrYVn9m4c1COFO5CF6RxyVkyWmJkHQQDJRm0OYrUynkOzBc0CqNm6ZhFSeEyyYJIZk3kUCvDmquBVr/d+ZceOzVxSklN0ZKZm3yq6U3Dzhs0mOOxCusOaneYsyM0pvl9cVVN3737ZzaI7JRVlyzcsfW/gO8cSjhRgvhNTU5jFgrwD7VmYmcnSbmBeOqYLVBSoKDLRjo4CLCjAghzMyce8fMxLQ6cT7SIVLLJFopIDHRJYLQrHM0H8/706ycP8AxeC3hvwXuT1qFqlljBCqEIVyhTv5LgBnLC/4eRPLDUo10MMBhmBAuD+4LAX3xnwzoDJy/YlTN5y7oUhC79ZfnLlKefqk7btURkB53L3nUk7fNZ68oLt1NWssMTC0MSiw4m3Dl8vCrmcFxKTcTDauT/Ksfu0ff7uyx+N2T5kwdHFx2xzDyRP3nbuyQ++e/XDwdHn49RHV2GjfiCv+kJ61MXezzyw9vLcRAD19KkBKUVKAZGqIkzGqOxmxA2IVzKy2o/5uVX85S6IjxP3P8Qrrdf80GP6C+36GbuGrXoVa59Oint86rDm/d/UvvJ0u+WLuhVkdKTVvsg0Cmrd6EvQh4GGoY5BK5k+V1rWfMOGRiN/aD17fsvFSzts3dz+SEinefM7z1vY9OuhLZ5/ssfU8R0X/dJp7dr2x4+1CwrsuGJpmylTTd1feGX99sfmL9e81MNvxLCuwYceDQr1WbxGt/9g67ys12T5jUSL76RZTUVHE8SmJfc6FOS2u5HXNjmx/aFg00+Tm6zZ0Sn/VnPFpWO1OmQawkwyayJjIwUN9V6H3lG8Dn83z+PfC8J1gCaKfqq9lfcA1SHqkBmBtkDsUOFqfYXTbdnfaK1/2ySuHXU1IxW+pFzPqvRATYB6BlpCtJSoOe1axjyh9OooRZ2aUGZSWDPEpoT43bujmT2j26oVnzqcbdeu1/Qf2PqrwR0GfPLV6CEhq6ZGb55niTiUlhx3J1+oqc6prblZV1lUW15UWVJYer+g+F5WWWlWdUV+RUluTWlh1b2iqru3a0pLqirKSsvvldTcv191p9ZVXnjr5vadu3v1/7LX5m2fZqS9WF3c0lVhYrTB0/JHTwj86gMtoh9ix8rqzgnJT+87tFOwAiKim7A6Cl6OMFVbXJSBzLx+14hIqZyWYx8xacTaI+tzsEACm4CimaVYgbeqJiUoWDw+KBKPogSilQo2xluRt7BkC1oyCCfXCEXRu7Z+9WoiF+hEewqmiJgkQjKHHI+ClQk2yotgNmNKMqZwHkquWUQVThJTMJlHsQBvrAlZ+fK7z61es5RLTEyz2h2SPc2ZlpWZkZ+TmZPpyM1MvVtYUFiQn5WRVZB/80ZBUUHBzdKK0jkLZ/X8vOfRq0eCk4MTyq9JzGZDR3Rh9AHLAUu5OSTlUGxhXDpmWplVZGJCxbUdl3Zsit209/ru7fFb9yTsirsVK8q8A+yCLPAKbweHFWycIohM/C/CCf9HENLgYwmldJKx4cjGNz56g88SEVFmbsooUGAy/S2c0L/h5E8s1ZuEMgrgRvB40S9ctqHrix9+8cPiRXsujVsb+dYP63/adHZtRMaGiNRtZ9J3RqUFnc84GZ8WccUZdT0rKqUw0nzndMrtE4mFoZdzQy9khZxLOxBp2xtu23LC+uGPG/tM3L3suHPGvqQJ2+M++Gl511c/8t8dqD6QihyqtXB976veju2hPtgDCxgARKK6iVHmQRJEBCQKpcSjkRRu3nx0zI/tz4S9zCqeyUpqs37MWwteOyWMGbG846v7hr1mPdNu2YRWr7Z7bNi7zRdP7ZqU8ERNpdFdq0XUMTQB6hWmI0yddbcj8Ezh7WbjJ2raP+I7aMhzZ89+fPvmJ8W3P0hL67B6reafL2haNdG99OyTmzf3lmx979/98M7NbtHhmh+/1/Ts2Xbm/CajJ2teeaPVuHGfmvne1sxmB49rtmxvlpL0CsPXUuy+P89pzKc3RzQV5GpOHTWdOd09L69HXlGLdTt1Szc2lpwtiNuIihapFsBA0E9BX/KozthMAAAgAElEQVSQCYo6M/+D0sQTs+gdh6BHQVkvV2Rg9HTM0MhUZEIDMBMljZncAkj7quo2VxK1yzfo1vk/as1+TGF+crWBVvuh2wC1Gkq0FLXM45OoRaJhsioYVPOMddSjhdRQaiRKa6TtK8qNiYn6PTufjDj5qcP2wsnThmkzG334QfOer3zz85BTm6fHbpsZ5b/4xO6ViXFHK8oyECuRlsrVd1zlt6pLi6oriqoqb1aUFlSU3qwsKXKVF1eXlpSXlJSXlZeUFRdX3i+tvF1TcpOU3K4rK+Os9uEbN/U6G/nqvYKOrnJfRho8LQ/FlNVDiBaZ9oGW3oMovggdiks6hkX2O3LiXP4NgogoIzLKADxnjypnJIC/Dl+oqC37oG/vUXN/TKMZTnDawGohSRxLEtHMI8ehoArXOZR4kEQmSUywMkFCwQIpZuTSKeeu4W5F+2//+rVES6AT7cloFjBZwGRVuiEBb2WcAGazV9soAC+CRcQUHlMsHhMUIQ/z9pz179H7uSHD+l2+HJObme6UrKk2W7YzNS89/WZO1s2crPyszLzs3Pzcgpys3Lyc/IIbNySn9NnAz3t98cGh+OD3RvU6YT2Rg7k5mLMmes0nUz+OTA/vM/mTDec35mKexEQ72o87jnd+t7PhGf1TX/yj+evNnu7/1L7EQM5lTsc0O7NzhBeYKIFVZJIEkvRfanbxv4pUQV4EswScBLzAHtCR7ei4cidh89EtGwI23am4i4gUCQADCqDmwXtPmr+bXX9+qYZXFAgDt6rcoIjT5ix74qXeX01cM29HzPCFRz6ZvGfSzitrIzLXR6RuP5sWEJMeFJd24nJG5LXMs8m557mi8/ytaMutiKSbYVdzTlzKPBybui/SGhBl949wfDJ244c/b118VJp5IGWC/6X+M3Y27/rKwiUr1EdvODV5cEnwey9hvY0+U+8dvIFf3s0YMgDwTH/QWXy/19rFT5zY+XbexS4Bk7qM7LLpeJ+C0lF7Tz/Wb3X3zlM/aD/ynZd+7NnymzefjA/rWlfdVCF6yvSIfoCNGHgD2NGE2MaltBGdxgXLNP2H6L8b2Wrrxjdtyb2zbf84f9Y0bbr22WcN3bs1Gj688bSZTwYf/TQ17T2HtdWOzdrvvtROHq+bMFH3aX/ty28YvhrWPOBAswNHDNPna/YdaHKr6BmC3bks4+w1ftacxoimmip91FHtghm+oScbnTpvmPJLk50H2hVXNJPrfFElblE1kqTeH14H9VjSwNP+QbeKaZHqgRqAqtm3BpVb5Y2eNDBmJMSXMiMwtYDQUWoEMBGlsezq4HZ1rChrEhGunzVLs+9gc3tax1rSkqGBKHqkRmQ6Kuso0zPUsfp8e6pF4onhAtRRT+tMA6hBomeuDrTu2Tt3m/jvabplS9uwo002rm00c2azAwffPXvmmbmT+08YcmjjhOOrfji+YUJ4wMLIkI256dcZuVddnkNct0jFLbn0jqvsfm1lSU1VcXn57YryOzVVZZXlZVUV5dVVlWVl96srS6vK7rruF2J1MSKtra3cGRM94Myp1zLtXWsqGxGiafi0MHjgMO0xuAQdEh3KWpQ1SLTo0XU2Qnyk6FbLtRvnnAzPr66hCABKAxokU7kgiApF8MpOUK243dS9etvqGetmXMyJz8IMSeEsSpIEFknVlqPAoSiApG4RJBFEAUUeeR6FFOTTiFlxCUXRu7YO6ZGSciAdM5JRsHg4YBYR1FqEF4DzqtPrz1mvKB04CcQMTEu4Gf/drGGdu3fauH212ZLgtPK5qan5zvQsyVGYnluUlZflzMxOz8nPvZGdnZuekWkRhNkL5zzxfNef5088nnCy57fvHjOH5mP+LSxaH7mu17j3TjtP9hr33proNTmYa0VrBmaESqHtXm3r95RP90+7tXql5TOfd/OP2yG6xVRMk9AmMJGjvAiiFa02sEogCH8qRKtB+pbIoWjxbIFDXkTeiqJAkqyMszOBU5JUajKPYgbmHLp2ePqyGZeSLtcSF3oHXMAYI/RXGUz/tzCkwfqrcEIZVfPkAGRKCSISxPEzFj7+0ofDZ2yesSV68OwDA+YET9ubtCY8Y0Nk2razqXvj0oLiU49fyQi/lhWdnH+eK4oVbp3niqKTC04n5By/lBESl7ov2h5wLm1bhH3gzD19Ju2YvT9pXog4cc/1wfP2+3R8Ycas+eqjN5y3/z6KNFxeZzGV2f8gV5UiMvRUq15f4cKaml+ij78dvL7DxrFdpr/5zODO/UY+ara9ZXa+0Psrv/bvd31taq/OP7/X/eCS7ncymyNomSezthGDRowavLYiPkhbV1SZzsQZtga8GBX72pUrTbeuazZmWOth/Y0L5nULC3960tS2H3/8xemIF/YHN50xt+2PY1pOntRo7Yru4UdfuxDdeED/5v0HP75uc8tde3RHQ3WhJ1qeCm+ZltbC7e4sQ6ec+/qIBL+iUh+Cjdxyu6LUFjGnNEdCNUEnG4edb+vIalVd15QQPwCt26Wnis7bntJ5Dce0DwLkHwBJfcmiQ2oAagCqR9AC6AjTMu+/FNEE4EupH2N6RrXANIzqGWsC2FJWOrndbUpL/Hbt0o4erQkJbp6Z3pHQ1ohGyrQMPM4rlOnpg8StBsHsTIugQ9Qz1Cmgod4xDLgfkWteyS1oPmGG6fMB+tkzNDu2dDwb9Vx2xhd3Cp7ZuqL3hEG71v54dOWwwyuHH94wJixwqd1y3iHFRYX5OyzRSnEuVpey6ip3dWV1eXFtdXFNbXFlVWl1TVVdXW1tTWV1RbFcVU4qy5irAmm1XHHbzl/ffCJkWPSpXpmp3aoqG3vghOqQGIAYGXsAJ6qjDDAdyjp0adGlQbkeTpogdsnMNPX9zD/ksCe3D2hDnjBiHWKdCieyakrqfR8SJNds12eumbn15JZczHIyycYEgVkEUM2sBL4eTjx8J1HwsLysKSjUw8mWwT245KAszEpCa4p6dIJFhN86X6mMKaHhySsxwc6kHJZ2mg/9+NsPnnqp66gJ352NDc/LTivKyb2ZkZMu2K1mIc2ZkZebX1BQkJaZHnr6xLBRw1t1ad1n6KeXbFdPXAl79+v3oqxnSrGkFEu2RG3pM/6jqNTwD8f3WhW1MhtzbOhIg7QT0omXB/xzxqZpsZazIZcPTd06ZegvX129ezUDM83EIoBoA7sIokB4K5OsKP45OGmAKL+CE05Azoo8RxIFkmQH3slEGxMtisUCQjYWTNs4870P37tz9y5DYGqOJgAl5Fck0v/L66/PTtRzmAFQyigiEsTRUxd0eemT72bvmLTxzGdT9n69JGzWfm7VqYxNkenbzjj3xDgOXXSGXsk4lZAVlVRwnrsVK9yJ4W+dSblx6lru0UuZwRfS951L2x2dui0ydfjSI32n75m08/LcEGnqAW7IgkOmts9Nnz6n4TU0DD75V8sbauO5AVT1YxSQAUNwIatDoOq3UayTWUKqY8iqX9qP/PSxMR+1+Py5dr38AsI6FpZ8vGN/7/d/fO3xqe+03Dq+xy3+UbnKKDMtQy2gHsAE1ARE74ET4oe0Xek9w/pt/wgK+yg1+4WzkaZZEzVD+moG99X0/eypXfufWLDo0c/6jEm4/NyOXZpvR2qGDNUMHKAbP+bp2LOfpdk7z5rZZsmS7oLwRH5uq5yMFnnpHWpK2oG7GWMtKLaoVnzu1zZ208YMmxPSEWvb1pb42R2NbWlty6raKKSRq9aHEhOATpF1jNb7Cv8enEB9IroXTkAPYABQQ190wDRE0TCmU3NKCNUTZqBooKhhVANEh+ALrDUlj7vkdln5xn3BmknTffcENiu+147UtUHamCo6qmjqHwIeSo9vACdUi6BlqFfASFHLPBnyvqi0rSrpFHvJ+N5nmm7/bLFg0YsO62u07uXako9L87r4L3lr4ue7131/es23x5YPPbjkm4jARemWM9fjDu1YM/7UvqXm6ANFtgRadhvdVXJNKXWX1Nbeqa4pqXNX19ZUVFYWK+5qJlcjdUFdWemtjFzxcmxkyJI9m4eeOvJhZuqz1dUN4EQxADH8IZzUabFOg4oWQKU+N2PsMYe95aBBxyOjEFFmbmTAZASioobyu3CCDBkDQCitLhs3b+wP80am1znSwJ6GDhF4Diwqs4tHkQdRAFFA768ocCjyaDXDQ3DCJwdl/x6c8A2HB56/6gGcqBZhEhMyMDWdOUOuBX0ysk/3d7u/90XPEaO/Xbp6ye6A3StWLZ/zy+wNOzZsC9g2f9m8b0Z/8/J7L3d58dFPv+17LC60BMsiEqNe/qzHptDNF+zx56znp2ye9sXEz8+nn/1k/EfrzqzLxQIbOpzgDOVC3/zq9V1RO4vh7pXsS1M2T+479bOYm7GpmG4hvEBFiVmtIPEKJzHxT1cn/wJOeLQIYBZpikTNEjNbCW9lgkgECWyJZeZJq6eOHj9GkRVEZN5V32n/G07wr8OJCiQAFNDjq6kgjp6x5JF/9h022//n9ZEf/rxz5Jpz84JtK09mbIrI2HbGuee8/dBF59ErGScSsiOSCs5yt84Ld8/xdyLMhSeu5R+5lB10ITPgXMb2CPuWyLSf1ob3nRn448aYWYek6UHSkF+CTW26T582q+EV/Kdwol5ufY8BAClDxhCYgqwKWTUCQUQCau8hk0/t8/mALq+93OGboc1n/fTSqk++X9Myq2S4eHf6x4tfNS3s1zX3YnvlXlNF8ZVBzezTINTfX2sR9ag0Rlebwizj1NlPL9/yeOBB3dxpjX+Z3vxEcKvLF9otWNp8ynztwCEtn3/6lVmTW8+Z3Xbz1lZnzzU/HNJ44ULD6jVP7PBvu8Pfd/u29gmXHpOrWtLq5lDVBKv8sM4IxAjMD9EPsDFiE0abAmkK7kbu6hau2raUNldcjUidDyhaqugR9IgaYBpgmgZTEG0DOFHDuHRI6tO36qOuNGobB5gWiBaZHlHHmEYmWoV5Jh8AOiAmIM2Rtq+t7mh16PcE6WcuanriTJtqV0uqNEa3D601yDU6KnumDoB6rHfwVTdTgyZVX30dRb0MPhQMgDoADbh9UWl7/5ZuxQbjp0N1Hw9qN23OK6dOdctOe7Gu+DN3UaddC96e0nf/5lGnVw49uWLosRXDo3bPyzGHpyUeO7RlQsjGccc2Tb50eH1aQnhJvg3d9xBKZNct2V2qyNU11SW1tSWIbgSXq+rO7RzBdj0yMeZITOTBlQe3DT19pFeq7ZmHqhNFD0QPTAcN4MTb7NKjrENZi0QLoGfoB9iy1tUx6XqPdevibTZErKW1AMCU+puXB3BCVDhR39UMKfVYqa72X/XdzOHx2bFOxZqKDitKPHIqnHAoct6iRARBBEFAnkdRQKsFhHRiJg/DScq/hBMRRBF+LekQgRdBEKloB0c6ZsTnX5q1c96bg9/p9u6zr33+du+hfV784JXu73TvOfCdXl+9/9JHL3Z/v9vbA9+avn7G1ayEm6TwLt6L4qOf6d195Lzvl+5ftjhwyaDJgwdPGXIhLa7v+M82nt2SiwVWtDnBGcqHvjTwxR8Wf7/++LoRC4YP++XrHXHbr1d64iY5KliIxQYST3iJiVb471QnPIo8ihwKHPIcchxLkcBiQ15gKZySIlHBDrZMzNp1ae+sTXMvJl6mlHpG7syTulRPBfp7/RfghBKZUsWjvEKsQxw3d3Wnl78YMn3buPWRvcb6/7A2dsFhx4oT6etPp22Lcuw5bw+Kdx6+nB6akH0qKT/SXBjF3Yoy3z6VVHjsan7IpZwDcZm7zqZvi0rdcMoxfsv5z2cd+HZV5JwQ65T93OAFh3zaPjtj+uyGV/A/ujWoN4JhCJ4URmRuZNUILkQKgApDhnUlNbvXbuvc6VF9I7823//Uk7f0jN35xE8ddl8eMCPss0eW9Hriyu7HlAITrTIS5kPQSOtlbqy+AmiCcqva236Xo7Xf/2QaOspv4bKWRw92l5LeuHujZ0XpW5l5bbbs0bzVU9uqqeGlZzquX/tGevoblZUvV5R3y8hqFhTsN3GKfsYszahRTQP3dKSuRiibUNajW4eyltbpiNuIaEL0ATDILiORfRgxKu6mwJohMykuPXEZkOoQ1NGxhlHNw1TXh+GE6tCtwzotkvr49AcSemBaRvUIeiR6ZHpkegA9oJpmaALwYUoT6mpbU9HabtXtCdAtW9PqwrWO5bUt6twmKmtB1lGXgboNQFVlu4b+WhVYDyd6AANDI6APoM7NjBQMADribgqkY26OccK0jtsC2m7cbhwwSDtosGnDhhdES98c6+NrZ/aZ8sXBTaNClw08vnzIsZXfRvjPzLwempl0+PC2MQfWfhu9Z8r5PbNO7ZhzJXzX7ezrdeUZ6L6FSilTqoC5AGqIXOquup2TmmS5EpZy8XBibFBk2K4VBzd9HxPWO8PxZFlpE0K0iFqkOlXKg7ShL6QKz3okBlQMqOiQagENFFsCtr1zt9mJE98eO2a/VYSIsvoOY/XW2BRRRnADKgqC2wsnCAgM3LLMEFKcKQu2zFt7ZLXDbXOATWS8gDz3azgRGh6UIlo5EDIUM3UJRWd3bR7cg08OysEsM1ot/0M4EZAXUBBAFJnVgWmZmGuT0xOLuWP8qSVBq0cuHvP+yI/fHfH+V7O+/HnV2CX7Fh1POcYXW9JcaTkkJ5fk3sLbYZbTz376/OT1UwLOBwSe3/fTktFDJn8Z64jrM7bvuuiNeXjDhk4npp60nfjnkJcGzxg0ftXP73//3sTN47kaixOdAog8ShzwPOMkJvAyJzFR+gvNrgadPc/mPXDCW9BsgRQzS+bBYgerndmsRMqEzMlbp45ZMPZ28W1Pt/JhTunfzS51/eVRPKNAFQCC6CE41CGOmb2qw8v9Bs/YMWbdmffH7Rqx+tz8w45lJ1JXn3RsiXLuOu8IjHMcik87fDnzWELuicSCk0k3Tl6/GZqQH3wp50B8VkBMxo7o9K1R6etOp07cHtdvTtA3K8JnHZImB6QMXRDk2/65GTPm/Psr+4PFEN2eDQSZmm8vA62mbtkjIkN0w8XIc927dTd1btvsk55PBB3sTegraQl+417uOu7Rdst6d4rb3L3a2bSu0Je5VfOShwOpUINoANYR5MdzbPoFMzQvv9Zm9JTnL1x+vjD3+ZJbPcuK37yR3zH2gnH6bM0LLxmef7bx11/6TRzfIezkc0U3n6+u6l5e8eKNwucuXmk0a47mhZcaz5rdoby8JQMTBQ0DLRI9q9PTWhMjPgh6RrRU1gP1RfBlTE9kneLyo8REFS2Vtcg0oB58v6W3PgQnWnRr0aX1Nv1VLPFkc1Gmo8wATEvrNEw2qgIRtbygYCBKU8Xdqba6fZLZsGGzZqd/C4u5o6u2JYCPLBuBGhAMwPTIjAhGhlqCGqWBadgDuhTVITUy8KHow9AH0YehXiZ6QlswaFNZY7x4Vbtw6VPXk14pudv2cqxmxUrNV6Maffn9s8tWPz91/LeThuxf9/2RFV8eWfHl0TUjzwbMz7p+1Hl136HtP+xa1f/Q6iGnNoyM2jklInBeZNCy5Nh9VXcEdN8GUoHoVuTSohv2nPQkm+U8l3Ai+VLQtZjAM6d3rDi4fkT0sQ8zHM+UlzdRSH0V5aVv/RpOVHq0D6NGBjqGJoqdKHZwpjXdvHltUlKxojAENxIFGCPIFPXtxlR/ekDihRPwyOMZUsoY0ipSuWjLL/3HfyFVig5q5wjHg+Dt0qhw8uv7bg+cyGbqEgrP7do0pAefHJSHWRa0evXzD+BEPUkfHlM/2Lznq4IEVivYJXDYMM2BmXaWKVQ5I7JiFh5dNm3vjGDzIe5+slTJpyr2TEjLwox0muZwO27gzdPWiNe/eWPfxQNpVWlZ1VmrDq/+bOznZ23nPhr98doz63IwT0SbRK2HhZDXhr265vhqR5F95s4Zvcd9cCbvjBNT1SG8pHqrEIuD2QTCcfSvm6yIKnyKIIqgOtZwKWjmUUhhFgvjJLCKbsEu2xLvXB+54Lv5a+czYIhYr0ao93n6XU7Q/8H1l6sTVi8JxXo4+W7ywg4vfT5s3t4x6yJ7jdv5zfKoucG2xaGOpaHWDRGObdEO/7O2wBjnwQtpQRczgi9nhVzJDr6UHRSfuS8uY29M+s5z6VsiUzecdqw7nTp+a8wXsw58s/zUtH0pk/cmDZ1/8LfVibr+fY3inZ24EWsRXQgyMgUZRcaQKUCIIiOliGi9nvxWj1c0Gs0Tn7zZfemUxy6d7c7YozczGm+drhn1tunA4s7lqR2xvIlSZaQuPTKdp9HBGt6u+jDoiuyZqxf0H75v6j+oyRdD2q5Z94+i/Bdqy7tcvdhs0njN7FmPnAjrPHFyq1693z967PHAAMPShY3Wr2p/5cLT5WXPFNxot++g7tsRmkFf6petbJ7EdaxjjYl6X0+M4PYD2YfJBqpogRoQ9Ih6CnpCtZTqGTFSRU/dGiqrWGL0cnwf5rZ6chi99FZZg3ValD3DcEAtqz/0wQBgAqZVVDhhBkY0sqyl0AiwJbB2jLaOifOdt1gbcKCFTWzjrmqKspHJekb1jBkQ9QhaYAYGJooGilrqDfr1Nrs0niqKmRj4ETQR1Cmgp6inzEBoJ8Quubc1+w9rTp/ufPvGU6i0Uyo6Zef8I/S8z6jZ+jc+6dDzvVGTvj3qP+XEllGBy74MXjvqTOAveckn068fOLDl2wMbBwevHhCyrP/xDSNObvv5pP+U6OBFcSc2FudZ0F1cVVZYfCcrNyPFIcRazZFScqj5yv7rsbtjIv3XBK8fHnX4gzRbt38HJxqvctMIzIcyH4o6hiaCTyE+eTmh2YABIRYLRaRIa0B2UYUxb9ICgJriA0gVRA+cqBRDqpJHKCIeOn3w66lfRTvPSC7Rzhwi2iwN+v488gJyInIScBJwIggSSjwTMmQzqRMKz+/a+GUPISkoH7MsaLX8AZz8kfxCLV8sjLNQTkBJYBJHBYnZ7ZiehXmCYtscv21F+PKLdy/kY3YaODIw1UntNiLZiGQntgIsOCIee37IC6esp+/hvWIs3hyxqfePvaOdZ98c/ubgJYM3xG1aErk00BJ40Lz/9e9eD7wUQFA5mxU9aP7AocuGxt+/kImZPOMtjOdB4BhvR6tALRz7k3DCe7cKJBITVYMZAXkL8kmYkoxmC/AWxotUyqQZaXWpQZf2z9sy++zVKApUllUfaEYIUUXTf/UI/V+0/jKceHKoPFJGQJQRf5y28JF/9v1m1o4xq8N6jd369ZLTMw/w8w9bFx6VVoU51obbN0ZIO6Kte87Z9p63B8Q4A2NT98ak7j7n3Bnt3HEmdUukc32YbfUJ6/JQ68RtsZ9N3zdgfsiUvYnjdyYMnrPPp80zM6b9Ppz8m3sEL5zIaqMaQS1NvPpGyhQ3It7Kyftx6FcajealN15ZdHRn7x1Lmh0LeFxxta8qay9eb3H2eLtsRwta50OVJog6IusYNXgaNUTj5blqEBtR7OKiHc+cM3wz7MnDR5/euctv1gzfFYvarltlWrms3bw57UOPvlRT03XP/vZ9B3+dmvV24Y2O58N9/deZ1ixqueSXJgsWt1izuUvAgTZnzmm27WzsH/BUldzS04CienD7oGxkVEvUHj3TUqZlYKBMj6gHpqOyhik6oHpgekAD9VQbun8FJ0SDigaJFpkOmR7AwKD+uDcgGgF1jOqBGoEZFNlHdrdEbMdYm9LypqEndTPnanbs8snIaEPrmqFbz2q1IOuQaoHqELXINIzpGZhUXY4aZ9lA/lIvc1HhxIegjoDaE/MFfASwU7xFO3exwSY2U6qakeqm1PUo4vO1+PhlseuiNW379ftq2ndnw9YlRa07d2RhiP+047t/ybx+KvP6ocObRhzZ8OWJDUOPrBxwaPmAw2u+ObltTNjuyQc3TUhLDJdLC0qL0gqyuPyM5AxbvM1yWkwK4a7tM8fviYncvjpo7YioIx+m25+pqHgYTtTXmj2MKKBFMAD4UFDhxI9it1rXM6ejHh/8ZYzdjogE5FpQahkl9bYcgOjNC2oAJxQZ9bwxARDRnist8V+04uBysVLKwhyBWjmUvHDCe+HEIoFFdXKshxOlTig8v2vDlz2EpKAbmMX/cXXCIc8jxzcI922wOZEJAhUExksgiiBYQbIyyYH2xOpr62PWLjm5MObmWQe1crUp6ehwgkO13rKBNRMzzuSfGbN9THRedDbm5GF+MHdoVuDMK7cvT/QfP2zdsKlHp/+8b/ya82sicyOm7Zl60nbiJhQ4iCMwMWDUph/OFEbZZKuFmDnGqQUExywSE60o/rkQrXqhiTpqsjLV8F+FEy4JzYlo5lAyU55T+AK84ayyDR47cNH6+aXVxYQpiqIQSn6rmP574X+j2aXyHhlQD/WaIi5YvfXRf3746Q8LJqw5/sFPG4YvPTk9IHl2ED//iHXRccfi49ZVp20bIsStkfz2KNH/jNU/2rbtjGNLlH1jhH1DuH1tmH3lcWnJUXFBMDd11+U+0wI/nLxn4u5rY7ddGjBrr6n1H8LJf1KdgJcb7E0jpp6ERyCIWFletu6XBY00micee/TAiZCcupJB25dr1i18uq6yHdB2stxeps0JGhXUEzR4TEqoERQ9KlpUNKpgEEEP2Jxhm/wS3yORTQOC/pmR/nqqtfXG1dov+hh69dSNGf10ePiTt28/hdh6T1DbASP65999i8r/KL7RPDJEO3aY4Z3XfT/q+8iiVS9wtu5VtU0OhjRasPTpm3dau4knngTcGnDrAFT6kI5QLaE6RJPK12KKjjEtoh49pvo6Agb6244cNEiurQ9FBx0yAzAjo0ZGdQAaBE2DaEUTog8hjWS5PeKjjLXKyTUdCdP/MN60abup5L6v4vJB2YRED7IW3Fp0a1HRqZRZ5jF2NADqKRpUM0psiChMi0xtdpmYKmxELaAvY21ctMX567oV6xvfyPVF2QdlXwQ/gJZu+my1ezvQebgAACAASURBVOD94idWL/l4+ojYuIAbjvAcZ0T8ud0nD66TLp7MunL41OafDi8bdGzVkBNrvzq2enDI8v4Hlw8KWvNteMAs++XQsgJ7eVH6zWwuL/16pv2CnT8tJh/iEgJS4nfFRG5ZtX/18PCQjzOcz1ZV/QpOtEi0D8sVNV5TABNFH4o6xKaAj+cXdgs59sX2nba7dxFRYW43MjegQhAeIIrqZV0PJ8x7t4OgqNJGWuEu23cqsN/YflcKErIwTyA2Hq3cAzjhfgsngrc6uRmza91XPfikoJuYJaLVO2X5HTjxBrNzDaYpKr+Ls4PkYFaJcFbGSdQiMbONWdJQSqy+vCl2zaLQ+efzo7Mw3UoEO5MkKgpUEEHkGS+iyBHuQumF667rElqdmHq96nrMnfOiwsfeOX8443Bobuix7NBTeadT6lLi71ywVJvtxGZnDolIcXfjEqoSrruuWRSzhKIn5ZdaJCpK8NfhhJcYb2O8Cic8cha0JKMlBQUzSMmEFxRrJs2+lHnhnT5vbdi6uv6YURSlXihdz+z6iwfp/471l4nCquwEHhQHgHgs/Fz31z/q3nPQTwv39v5h+ffLjk3bnTBjn3lOsDT3qGP2EWlRmGPlaeu6U/yGcGFjhHVjhG1DuH1tuH3VKduKk9Zlx22LQ61zD3HzgoUpe699PC3w3Z93jvO/Onb75f4z9xpbdZvZgCj8P3ghvTFpnp8AQMaQUqQekg2l5NC+gG6Pdn6kZYtF8+fcvn8LEScEbG+86pfHbuQ2d9f5AeoV1FM0IOoYahUVUagBZD3KWlS0SHRIjMh8ANohtk62m1ZsbR8W1SI+xrh1jX7hrOYB/h1DDpmWr9AvWKQLi2hzp7T5xh1tvxja157ePSfbJyZCt3B6o/lTO4Qe6rB9q8/gIfq16zs5U9ufPG1ctKzdxSttKisNyDTeW2M1BUTP0OgJhActYRrGjKgmwKOWoVbxTLaN8MBLWPs7cOIZAOgBjQyMjBkZNQDV/aqrA2hE9JXdLRWlCyHtsnN0QcG6qbNbBB1rf/tuS0r8ELUqPYy6NdSlRTUil2kZaqkXzBhoKTMCGh5SuqgsBqYHMDLUMzXAGPWIellpUulqnlNkEO2NaiqM6NYyWQdMx0BP6GOMfVRV3n7zindmjjwTE3gz9WxhzqXc9Itxp/db407lJ5yM2Dj2yOLBR5cOObpiaOiqIcdXDQxe3j9o5dAzgbPSEo7fz+JLb6Teu2HNTU1It55PtUbYLCHJl3dej90Wd2b72qB1354O+TDV8WxlVRPFI2NUKQNeHhr9VVRMvbmyFqAVYmfR9vz23atjL96qqUFECnId0jq1lqcNhLTg4XgpHttzBYF62scMGBJEjEuM/eCb3vvjDjrkdAdm8GDjPQWKWlVYRDSLmCKBRQJBQklgfIY7hbiFm3G7Vn/1Mp8cVIhZEvwP4MSrO+ElxkuUk4jFxngHCjZmsYPFSpMdYEmqurgxdtXCo3PP5kVmYbqVCjzhRBBsaBVB4MDCIcchZ0GOR8EMHA8qzHA2lETkLWC2qCFaTBCoYAOrE51WIklEsqPdilaecQLjRRQ4tJghRUDOihJHLH9udtKws/cwnHACWixoSUJzEvKJjE9hUjrm8mXi+uC1SzYuEOxJ6qnBKIPfjOL/RhR1/ReaXcBUF1QARtTZ4r2Syq+Gjza1eOztfqPfHDT5y5k7p2yPnR6QOG2/Zdoh6+RD0uxQ+8Lj0rIT/IpT4opT0rIw67KTtmWnnItPOhaE2uYesc45LM0IEqYfFMbvSfxg6r63xu0c45/w07bL/WYGmlo/RBRuqGT8twMxoMAIo4R6vMYooFtGt0v94qWr8W+//WZTX985kyfeLchXf+TY1Yuv7t7R9vq1DrV1hjqmId7+D0WNoh6RoEdFy+q0TNEB0zHSGKAJVdpTuc3pKO1XI03zFmsXz9UEbm4iXn30/s2uxfe6ZObroy9p1u/Qb/TXfzuyxQcfvBywp9nihZo1K5pEhndOczxeUtTlVkab6zG6gwGGXxY2mT3fb/5Cv63bu5QW+3mOXc9oXY/og+ALYALQM9RS0CrgB+iHaELUUaaVqR5Ax8DAQI+/qgYaggpqKOop+gD6UjASZkLQI6gdM53Xa12j0EaATRW5jSK3ycwybN+lWby8xZnoDndut5Pl1oQ1YahnoEGmAaIFxUuCYjpV/c68Unyg6ucbupXUX5iu/mO1JGLMRyGNXXJjV50fdfswWQ9UJYbpADoQ5e2yu223rXpn3uiI8/uKnLH3shPzbZcvhx3KuHS24OqpsDVjji4eenz5N0eXDg1dPvjEqoFHVgw4svqbyN3THBcPF2eaK2467+dLOc6rGbbzTincZg4xX9mTGOcfG7VjbdCG4eFHP3Q6updX1MNJvVmAAageqA6ZBsBz/Qy0hBkBDYgaKrdHaBUT023Ogss3itxMvXlRXKjUAvHM4B+GE1XaqDp5AVWYWwEKVCGqQDj3Vu6S7Uvn7/jl8o2EdMzhiV1EO4diMrWIIIjAcyxJgGQ78na0iiDyxJLuSpIVseDSnmVDXrAkHryNOTa0CeCBEwFVLeSDwcmvhigPwQnjRGq2gsWGnBU4kSZbWUoq8lfLYzZdWL0wdM65/KgsTLdS0QqSmkfCoUV1lrSgxYwWDjkzWixqEKQ371213pJQlNAqgmhFmw1sEpMkKklgtaJV9H4zhxYLmnnkRBR44P5cGuO/hhMzWq5DSjIKKWgV0JmDN+Kz4z8f2edg6B5ZqX3wOj188uD/6Kb2f/X6680uZBSYJ+yE1pMfz0THvN2rr7H5Y6YWTz717rc/LDs8d3/i1MDkKQeFKcH2aUfsc45Z5x/lFxzlfwkVF560LzyZ+ssJ59xQ58wjjukh9qnB1kkHxJ8DzN9vu/LBjEPvTt4/auvVH7Zc/HTqLn2LJ/9Id/KvX1QAT48aKCChKCuoECREHb+n56QNGjrQ6GscOeLb/KwMRE9T21F4c1BgQKN9gU9V1bQgoKu/m6aoIahhoCWKgREjUB1jeoY+lPnU1rVhctv8dN+Z0zT/fNVn5tznzkU+me9so5S1RqUl0naAbSrltsk2vyMnNd8OM7zQrcW08e03b3z0QvxjpZUdEFuAuzlWtoPirln2Z46Ftl+41PDZF8ZBQx7PyW6BaGhw4OoR/JA2YsSHMrWD5MvQj6FJAT0BIwMfBjoGGq811r+AE1VX6MPQpKCegAGYxu3SEFmHoEPUIhgYa0ShFaEtCGlstRm3+mvXbGx9NqZ9WUkLkJvL7pYya0LQQFEDKuAxHVKVVVwfHe/1UyFalD2KxYfIUQ2pww/0MToEPYIPgg9T/JhiAI/gXIfYXnG/UVLUZvuqdxaMDT9/oMhxoSQr+YZ4+cLRQHtM+I1r4dE7pkduGXvOf9KpdT8eW/7lsWX9Q5b0O7L6m8hd09OuHC3P5YuzhZvpyTezkzLtsQ7+lC35MHd1b/KFnXGRO9YGbRgREfpRqrN7eUUTRfEOSKgeqFrAGRnVgycMWM0A1lKqI4oeiAmUjsTV/EToK7PnZ5ZXISIgYaDUoeJC4nFXaWBsXg8nHnc5IEymSp1CFUIUQihxE/mKeOWzH74IuhScj4UidfJEEtFmBi6FpIiMF8DMsUSRWXjKCUyQQMpSeNnN34j3X/7NP69dCSjEDAfaxYfhxOKlddWPqRuev6IatwW8BJzAUniSLIJZQo4jiRK1ZKHjemX8utiVS08vjMoLd6LdCpIEkgiCBc0cmjk0WzDFgmYzpljQom7OCw9qUcWjhUdOQEFEUQBJZJLqylUvqPTWTJ795ybwf9TssqpgCRyPZgtyHErJIFynvIipNlfqgdj9Q34acPl6LCICJf937VP+s/WXm10MGQVggIwhI8hkZDIidbnqzsbET5w296NPh5nav/z64Omz98T/cliYdtA86SA3KYifHszPOGSZGczNPizOPmafedQx9ZA46aA0Odg5JcQ54aB13H5h1K6kYZvi358R3HPSvuEbLozYEPvJlB3aVk9N9zK76m2D/5NiExhSAox6NEioKOAlZty4lTdu6s9aH937vd8VRTMiIlWAyACsrK5u9L4AzZzpz98p7ILMgEzDVLUzaFQfdaoYGTMy0BJmAGzMsFFV3ZNE7nAhXPP1AM0bb5qGfvPs8eOv3bn5BKlpAi4Dk30oaQGsA8MuZRVNVyz1eb3HP/ZufynT+ay7thOgr4J6WWmGtf+glW8W3+5x7nyrH0ZpHn9M27t3y9iLHarqmhNvLwtQB+DDZD/qNjGqY2hg6Avow1ArMy0BI2MmRdEyqM9J/AM4AY0nXwSMFIwEtQQNAEa5zqCOT5isAXdTpJ0I7VBe3Tj2imb9Fs2OXU0SEh+pqWpJFROTfRltTMGXMh1jGmAar02A6m3lncEwHTAdEj0QPRAdsN/Cya//CKht0JQzADEB9Xh5IeiQtldq3igrbLN9Rc95P0Wd23/bHlucea1Auhh/PJA/fyLj2onwvTOObh9zdOeEsD1Tw/3Hha7+Kmhx/8OrhoXvnJ529VhptrkoNanAee1WTlKWPc7JnbYnH+avBKTE7oqL9F8btHFEROhHaandKyqaKHK9XkcPYKTMRKnaEjQwYgRVK4paZBpSZwR3E+pqUZjd9tCB4f67CitrPP9dgMhIZFX5ThuMTx6Ck3qPcyRuBSgwyggliJh/L+/rCcPWHFrnqEnPgBxOES1EsCCXSBM5mmIFXmRmnqYIlBOoIIGURQVXnfluYuC+Of2Sru/PoTYbs/4LOBEettEVkBfAu1EQQeCohQcLhxwPHE8FG1qvVl1eHbtyyelF4XlhDrTa0SYAZwGztzRJVuHEgma168WhIIAggiiBKIEoAu+FE15AUQCJV4EEJN5jPsY1RB0VeP5Kdtav4ERsACccchyIZhCSqZCJeRfyL01YPmHr/k137hUiIngFjH+vP1p/3WQFPYwuRpHKqLiQ1CK46w02xfQbPT//vvlT7733zZzhS4NHbzkzZf/1aUEpUw8kTz2YMv0QN+0QPzmIm3CA/3kfN26f8PMB68/7pTEB/JgAyyj/xK/Xx747Zf87E/aO3Bg7fHXUq1/Obfv0m5u2+iOiar+G/3l1wpAqjCgeI1d1Co+IZbVl63ds8GvTuPvLz0adi/D8Y0AmzE2RAuKyiFONZ0x81m7pIleaQNZQ0DEP89VrT4J6QrUyMTBsAtjBDc+VVbQN2GaYMqbZ8iW+gwZrBg7puGbDE4lJzUvvNkGlBVKjXOEjV3RFbL9vb+sBAz5Nd77sKmsnVzUitBHDZgzb19R1S894MnC/34iRho97Nxk+1Dhntm7d9q6Ogs4yGihRJxlaBgYqm6jbCEzViHhcsJhKHSY6d51ebYX99qT+7fFNwEDBwFBH0Qjoy8AEoGVES2p90NUeaed7pS1iruqnLzSt2do0M6dFbVVTVHzUEQ6CAZkOqAaoBkCN+613nNQi0yDVoKJFWY+KiVETYwYGugZJw163lYcuSTWD0XmcYJhO3apUHqkO3e1J5RtlBW23L3t/zqhz0YF37efvp1/KsJyJP71PuHLSdv3wgR1jF8/5ZPLEd/23jY0ImhW+bXTYxlEha74L3TrJeiHodtrVwtRrRemJN9KuZtti0/kIR9IR/nJgSuzuuMhda4M2jYgI/Tgt9dmH4AT1gCZPiiU1qFQ3BjoPEQ50SBuj0kGu8r16oeuunTuuJFTJpP49SJAylRDp6RI/gJOHSSIewqT3q4CI5bVlIVGHR0wduT82qACLrMxhljkL8BxaLCxFZJyV8SLj7GgTmGihnFNJqXQlV6Qejw+YKgpH0mt5iahCxT+GE3hIffJgrAICDx5XEjOKFrCaqWRG68WqhNXx6+YdnxeefyoNnTaQeGYx0xS12eXFkvqqQhBBkpgkMZuN2m3UJjHBazfpgRPVbJ9HkUNRHefwaBGwob3YX0pjbAgnDbZndpLCUngU7ZiaQ/OCr4YMGD3wunhN5WrXv1J/rz9af312Ur8BmQxKDbI6bGBW72Z4PPrKm32GtezySttX+r0xbM4PK49M2Hpm4s64qYFXZx5Mnn4geXJg4uQDKVMPCVMOSeP2mn/alTh2T/JP/lfH7kwYvPTkO2O3fTJt7w9rwz+fsrPpo+99/uVo3upArJfhP0jzJYT820tljCmUKMBk1ROc0VPnw5979YVuL3c/evqYTGVEpExxkVoCCkFCEU/YpXd2bnoi+mSnskI/VM9x0CHqkWpA0SLVUmZgYGCoU6AxwKMKdEnPMi1f2mb96tdyMrtevGhasFjXp59uzM/G8FOt8jIfqSzuVFfeQq7ogtgqcG+rQUM+yM7t7q5t43a1UWhnF3S6Xd7sUrJh0Upjn376r79tFxL0QoatQ2SEftyUJ2OvPeFWfKjsGY8z1DFqAEWPVB3q6BG1lOkZqM4oJmBGBC1RdIzp/gBO6o9vPYA64dADamXQuamWUS0oTUDpSOWO9+82jr+qW7Bcv3l3R0fOY7VuP+LWIfGqbUDjYRtTHYIevFjihRNvg8utB6IqM4wN4rb+EE4Q9MDUgC+dxwAG1E9qgeixroNS8VZJfrutS3vNHnUuOvCuI+Zu5kV7ctj5sB3C1dA0y7H9236a9GOPz/t0njzx423LR5zaPj4+aF7Iuh/Dds6wXgwucl4qTLtamH61IPVyjjUmg4t0Jh4TLu1Lid0TF7FrzcGNKpw8V1HRTHF7vDI9cIImCp6rYkyrEK1CNRQ1iAZkLUF+nrqaHAnpsX598r37Ho4KeOYk8JtuOzTYnjc1oyohFREZA8Y8DLDcO3lv9n5r7C/j0pWsVEh3gJNHiUdRRJGjZo6mSCgKKFoYb2GcQ0kpr02sSjt+NWQuzx9Or7bYqfVfwEnDE7YeTizIW5A3My6JmZOAN6PVArYkIpqpzYm512uFNXGbFhz/5cyNM+mYyhMzTyw2sArIiyAIwJshRcWSep2HjVpt1G4nDjuxW6moXomKE6rZPoeS1/Xk/wmc/JYJrTbfvNcpZGD6tVsJK4NWzl03t/B+IeKDEdff61+sv26ygvWjeESC4EbmRpARFASKwAjDilpZcqRv2B384kff6Ns82+rxN1/s82PfiWu/Wxo0cWvUzID46XviJ++Mm7grftLuyxN2XvrZP37c9thRGyLHbT7z6eRtLw6c+f73S3p/v6jVc32bPfrG3uBT7gZhvQ25eqpC9d9cLSADYAgKUkS8mHD5+R4vNm3ZdG9QQE1dDaqIA5QCAaCgEADMq62eHnmy8Zql7W9mNlKJVSDrgfgAGBj1AaanoKWgRzRQMFG5XW1N49jLhs27OsXEv1Rb80xd7eO5ub4nT2tmzNAM7G8cO7ZNWETPu8U9qNIVsenOnS0HD30/58ZLbuzqgucq5cevCb5zl2r7DdX8NLHZgaNdbKldysr/wchjGemGpUuaHznc8V5RU6C6el06gMooU219tci8ZRPVMKKjRMuIhqg5Ir8Wxv8KUbRE0RPVBwU0MjNSMCIYqfw4Y91v3jftO6yZNtv3UEir3PwOtXUtZdlAFSN6ZgYaAJVyVq+C9MxLoN6SS9GhrEfZANTE0ETRyNAI4LHL/B2EY1pkemBGxnwo+FIwUc/sSqdqa4CYWF1nd8W79ws6bl7Wa/aP0WcDCx3nbmbESubj58K2OK6FZl4/FLL+h50Lhyyb/NlXHz096rMXglb9dG7f3OPbpwixu3P5iHxbXL4jPscRl+eMz5bOZ1giUpOOi5cPpsQExIbvWnNw47cRxz5MdzxXWdZccemQeuCEoYmih7SNTAdgZKBXy1ZgOlLbrLb01fLiZmvX9Vq05L7q7EQZU0sNUI3uWH1RAr934wvAKFDqwR7vb4i1tHb5xmWTlk084ziTBml2tEto49UbeeB4sAjAWxjHgSCilEot5a7EMueR8/unJ6UcTKvmHGBTm12q//xv4OQhWZ+AaoWhfo/Ig3rQ25LcolmxWzErHW9cr5Q2nNu+/OTKCzcv5GG2g1kdYEvDNJ5wZtnMU9UMn6uXoEtMtFHJRm12YrcTm5UKInAiPIATi2cLlv83cNJwe3y6HkxlOBtKvNtcgHkhCYdGzfs+NiXWTd1Y35n8e/3L9d+QMaojbsYYI4gKJS5gMqLCQAFGqZdsVVZHoi8lLt/gP+DrMd3e6Nvoidebd32782sDn/90dM9hc/qMXdVv8sb+U7d+MWVrv6lbvpi8sefw+U9/NKrxo29pmj9jaPe8oeXTXZ59b8XWg7fvl6LXJId43aH/E1NPULMjGaIql0HMy88dOGSgRqedM39OeXUZIipAFFCY2tKmBBWmipJ3xl/QjB7VLlVqhLIGXRqsNYDsC+gLaKKoI6hlqEUwAPUF0qSyRLtgSasVW5++XfZInbs9YlvENrLSmefab9xgGPGDvu+Xj02d1/liQjfATvv3t/lq2Gd5Ra9UKm2FzHZrdzQe+r1u+E+PLF75ePSFTmWuNohNEJswaFd8r0X0KcPqxU2SLjVBUE9VDVOPcq+OEhTV3FcDVA/UB5mBUQ3xOJ14okR+gyj1Z7SWUT1jOka1iuzLwJcoJuX/Y++tw6O42v//WY0QgkuhlFKnpS116vJ868ZTp1SAtlRwKE6LB3fXCCTFSYBAAoEkxHZ3ZCWuQJBA3FZmzjn3/ftjdjcJpfK0/fzzu3quc/UKzWZ2N5uZ19z2frs7I/bJL+myfAs3ZX7HnVE3XbnUHTGEKjoiaxnTMdD6tViQcV4FTG+bb1uFR6JFqvOpculVnLDfwIk3oPHiJJBAEPEaf2l9ONEBDaTyLe7G569d7L1ywfOTv46N334+5/i5ggSrZc/RPUttZ6JK0iNObB6b9cuc1MhFMz9/feJHL8RtmmE6sur0vjB76s78rH2l1uNl2Yn50tGynMRi67EC8+HczH3W5EhTwvbEwxvDdi4bcnj3S3m2++qrO8pOHVBNa5wwb11Hw5gqtKNhqEWmpc3d3TV3S0KfuYvGbAt3e08U1SwLvF4IjIEvmdXCkjaJL1CQEGSgRic+nzeGtPhK4YdfffD1zK9LsCQHcyyKxUItPAoSShKKPPAiWEW0CSBmE3OtnFVbsDd+54RMS2RBE5/tq52IaBFQ7eIVWrUFSxKTJCZJ4M1BqTjhUTRRi5kINnRYmSObFRbhhXKsvIjVZ6/wS/aunLNzXpw1tpQWXcFLl/BiPuQJbsFOHA7mECgvgSiiJKEogWhlopVJNmq1U5uNSlYvTngRRKEFJy0eJG1xIooothLk/1tEEbyBF+9rELCIYLFRIZtIuU22heFzR04bcbWhAhEZRUbw3+6tP1x/u7PLd5PFKFWowoAo1ENBYaBQUIARYBTbXugdhWUbd0R/NXrK2x9+NeiVIf2feufup96+++n373zqv/0GDe77xOB+gwb3e/ztmx965fbHX3/5zc+GDBv94afffjp05Matu+qbPYhIKVHzAK2d4f+4SxhRpkxWiHpe1tfUTp8yuXfPnqO/++5qxWVU3wRQhRGFEQYUKUUCSBAR4y1inwmTu2emh3oaDejRoUeHHgN6jEi1CmqJmrRhWiBBjBgqyrmZM7tu3tlPwVDKDIxpPEonxDsRb6ur75KUGjLlJ+6/H3Pf/NBtZ0S3MaO6vfPm/0s43mfjZm7UBO79IYYfxnU7fLT/lav9ZdpZQY6oCmDQ2e3qW5IfMPNHXewBIyDHmAapKuyoAdAh6Lx3ykyHoFEUg0JCEUMQAwkLUmgwgAFVUXq4MU6YKkQPWqIEKHIHUDoTd2dXU7ecnMB1m7lpc4P3HelV23ATYggSPRBVBZIjTAOg8eFNVbnXqkMwjHHeYjuoGSq1SUyVbfftNjjx2dej3ocTrZcoYKQYQNBIvCky9YmCCL3F5XruakXPlYufnvzdgfjwczkJ5/NOWNOj439ZYk2OyEvfmbhramHqlnNpB9JiNsVunH8iIixp39KEPQvT4tfaM6KLpCP5YmwOf7DEEV8kHskzHczN2Gs9E2lK2JF4eFPYzmVDYqNeypcG1Fd2aosTgxcnyCHTUKoB76gmBywQldtIQ4fw8GcXrz+aX+Jp/SdIAAlT2yABCPPVUa7DCUMkCG4gLiZTtdFE/VP0woaNmTrqzWFvJF9KzoNcSZEsxCyiaEWbiKKZCQJYebCamMVGTDWKqaZ439HwCSZxd7FTzKE2VZ9K9I2YXI8Tn4aVihNvnRwEgQmiR3BQaxmWFilFpwpPL9u9cvqKn+ZtWDhy6nefj/ty7vq58zfNm7Fq2vbj247nxRdAwXm8kENzJeqVlRSQF4EXwSKC+gUvgcXKeB9O1GJJa5yotRO+LU78/i7Wv4kTNY9nRt7s7WO2iGBxMKkU83albh2zYOTuo+Ey8wCioiD73Tz6v0td/8AYI6NeY12FEgKMIKMIFBhDCoxQIoOqGNG6iwUREWub3FlifuQvcfOWrPtu4uyPR4wb/PkP7w8b8+GIse9/8cPwUdM2bI8uOVfBEGWZKB5ZFVlF6s0atEZU65GiGy5ApAAeQjyyjIiUkO3rN97T99YvP/742oVyZICUIlAEoAxkxogavyiAMiBi0eWrn0Xu77r3YPerV7sgGhnVoFuDDTrw6BQIIGgAtaBCjYpHe+mCxpIeWFIQQoiRoYaClqEBsB2FDgrrTqFnc3NgakrA+PGaN9/mHriv3cC7+o4cGvzGf4I/eT9od1Tny5d6u52d3c52ssdIQcOQY6gH6ATYp6Gu3f492iyzVkENJVrwaMDFMUUL4LVKBLUkDlpFCZBJu8q6kMJzXZxKezdpT2iwmoppa+Wr8WtnUdAy0DCiZyQUaFfq6u2su4kXA8OWaRYuCcrM6lRb24mQEGQ6SrWMGgCNDHXEm1vTtKqX6CjoGNMxogFVeZd5Aw7/9tVFtD6bevVl6HxWwUam9hP7N2gZGigGEgwi6pAgahgGEejjkp+5VtltOOawXAAAIABJREFU1bJBU37YfzzyXPbJ87bj1uSok3uX56TvElO37Ns5Pjcr/LIj8Vp2RmHa0cSYVbvXTY3eODn9xPoC4UAuf9Catcdh3pcnHMozH8rNOpCTvkc6HWk+sfNk7OZF4UuHxEW9VCDd31DZWXbqGVV/V2qXga9frmV6RgOgZaw9KHc2VGpnzf5yzY5Khv7MrHd0kajOCAoiYUiprx7v/TNtwQm6gTYSl6JeyQii0qI2bMrOHBs2ZurmKTa3VIAFEhNFEEWQLCBamGhiQhbjzcBnA1+jmCrzY+J2jMsSooqcYg6ziyDyfxonqiGjxPhccBSzfHsTf7Lg+Na4TbPX/PT6e68+/tRjX3//1dAvhrz38XtTZ08fMuzT+x+//7Oxn8/ftnD78e0JhYk2jz0Xc61MElFQK/M2FHPQbkWexywBMyUwq6aQv40TQUTeZxwpSvB3ceKvDKk4MSGfhRYTWnjkrSjkgj3bJYxf/t3YuSMrGsopEopIGLJ/u7r+xPoHSvFEIZRQRGQAMiUKMC83vP271I8YZApS1QPYd/ow9Ljlxsbmytr6y5U1l65VX66quVJdc6WquqKqrsnpbvtkFKmCzCvh6ddfu1Ga6wZNGAqjsir/SWjKqdODBj705ksviZlZvmMzBMYoI5T5Gmx8rTaITTJbn2nrOHtBb6u9L8VAheiQcOjUITEwDGQqTlAHEMCowdOs9zQaqdvg7UFCDaI6+WFANCAakXR2NdxakNcxPJx741Vt9w5Bzz3aZ92yAXbzbbUVHZXmIFT0auUDwDviTkkAIR09nk4NDQGNbo0MOgA9Kjp0a5Ho0KsVz1GqYbIBqZFBCEBQ3MmAHybcfLGiB0B7RQ4gxFfQbtFW8dfAdYgaIFrwBIHcjXh61daEmsz6mXO1c5cEW6SuLmd7IMEIAYgahhwBHYUAQD2D63Cio6ijqGegR6bzSpKw62o2/o7b1pOMamjixYl/hL7V1jEMIBik+OwAAI0Ue7uUp69Wdlu5dNDUUftP7CqznzonHXMk707YvdievNN+dtuB8Em2tO2l1viL2Wev5Gecd5y0nIo4Hr3IlLDFfjbGkbU/VziUbdlrzYx2ZO3LztzvSPtFPB1pStiZGLc5LHzpp3FRLxdID3hxwvw4MbZEJ16tTHV2x8hYR0/TrcUF7afP/nn3PvT9ITLVN9qrD0eReBAUUP/sboQTBcGDRAZKGPUWXdQfR2BIPMy5YNO8N755/VTZSQdxZGOOFSQzNZuBV1NGZhQsKOagUKuYq/L2HN85yWyJLGgyO6gkQptWLsGr0dJSLZdQFJDn0cyjScWJnUo5xJ7vyjlhPfLlxKFvDXltyZpFyWeT7HbRYs7asnnjsmXLT6ekFpSWpIlZccnH5q8Lu3/QA0PHfXa65EwhFNmZXUSJR55HU5aSnuY+m0XSLZjFY5aAZq/BMAp8Kz8rfyleREEtrvhxIsHfqp20xYnFjBYTWszICyg40JZLbHtNu76bPWLLnnUMZYpE/YAoQ/oH6Y9/199PdnkjA+/poJozqqIrfjkTXw8vADBorZH1J5OR3lokRUaQUWAMfQku9HFFDU0Yo4xRRCbLbkWRfUQjjFEExnyGztmO7Beee/7Jxx4/FncE1Oo9A+/Eqw9NrOWpvU2ap4tKO302rPeB2P5NcntFNS5kGgZaAJ0vg6QFNAI1IvFK/AK0MVlS6xYAOpBDUe4J5I76+i4/zwkZ8OBDq1Y/eq70DpA7gdtImrUocz6HRAMwA1AdKHqmBFIlGNGAXkVe9fiqFa6egZ4xPfNooEnDmnVA2yMGRR0IfmvwgOLCvugJYk1a4tRTYkTQMIVDRet9kahhoAGqQ9mA7iB0dmXuXtV1HRMztJPm61Zs6SDmdHF62iMakRkBDQxVE0adKgLWdnKlxTm4TYPvr7XxvUOIWmwxU9EwpgcwAuoI1cmKGm9x4CUxB6ihGMDQSFBLvL9PPWBPl/zUtYoeK8KemfbD4cToEmtiMR+bfTY6YddCW8LmgtQdJ6Jm2lO3FwpxpTlnLpakl5ekXMg9WZyxP2XPanP8ztysw9mmA7bMX4S0XdaMXxxZ+6ypuy2nws2nIk7EbV4QsXTo4YjX8qwP1FeHety+MA699xAEOYZaRAOiljCOUo6SEEXpXVff/sixh1asOWgW0IcKbzndOwYPCF7bnRt2n/rY4ZWb8MkC+eeyGSKmiilj5owOiwwT68VCLLSCxIN/vENU77ttzFTjMdflHDq1fSpviixszsgGQUSe91XdJRAlxotgFtDEe7NJapuTyYxZZszk0SSBkE3tZVASm3nos+8/nTLrx1/2xhTk5TfW1TubGqsqr/IWU2pyaknJ+UbZXaU0lNVcMueIm8O3DB7637Gzx6WWpWWzPAfmW5jkwOw5h2a/NO7FZSeXmIjJijb1Sa0o8cCbmEVQ7YpVT0ngeWaRkBeoSWRmK1iswFtRkJjFCoJ0fafvDdT1W8/A+7cIqoqlZGIWHngRBQvyZmYWqViE+YVy7rBpn4+a9V3Z1SJvLzd4Lw/s3/Dkj9Y/gJM2mV9k3k4vaKVG0FZOwvs9r54v87o4QptjshvEF2pXDAAAo16bAX9blx8nhMiUyoriplRhjBAiM0YAKGOKerzS0tLRo0c/++yz0dHRsqz4nu93a/hUAaQFVVXvLll2z45dd5Ve6qh4ryMcoDpOoQ6WawH1DPRAtd67ftCDdybcL+ikAzCAYgS3ETz9EG/aGtHx+TeeS+UHOD2hCBqmaMDNoaLGDTpgBkYMIOvRo0PFO/qnSse3trdC1DNmZMQATg3WcVCvQdIRsV30odDB7w0qsN8ODQao45hLpyh6WdYB1SLVMKolREOohoIOqQ6ajKSmByq9G2rbHT6hn7mq0+LwrtaS7gw7IuoZaBHUmoGRopH6Uz2/v2/os9KCEw1lHCEaRnTAdIzqGdNSxUCVQEK0hHCUqgUJraoIyVBHmIGCTp3wZ6Alyk2K/GxdRY8Vc5+d8s2h+Mg8U1w+f9iaGnUiYl5u4rbS1IiEnTML0qOKrUeK85LKSlOKi05dKjpT6TiZFLE0I3arI/2AkLLblr7bZtotZey2ZsZIqbv4pAjLqciEI1vDopYPPRTxioO/r7aqvSx7YxGKBsAgQANFjqIW0UDBQJiesQBgNzF2T/lV3cz53+7Zd7Gh4bd7S//3KYa2HWBOj3PrL1te+uilU3kni6EwG+08M2fQNN5bW+az0CzSjGq3pSH7yJkt0wVTRJEzPQctIvI8ihKzWpnVRiUb4yU082ji0ax2TwlosWCmCTNMmGHBLCsTCiA3u8a2aufKIV8MSTmd6m7wuGrdjTWN9XUN1yqvll+8cOVyxZVLVy9XV15xVl92Vte7mxudjb/sjfl02JD5mxfmsRIbFFiY/Rxe/HzhF9q7NFN2TslyW0S0i2izoY0HQUDRgdkCEUQQczEnD3McaLeBJDKzlfF2EEVmlqgpG0VByRSpyQr8n8dJ6y2AIDBRZBLPBB54C5hFEBxgy2HZ2U77QfOBoWM/3fbLFvTeXnp/5RSA/VuL/6P1T+ME/hgnPm9d3w0b+IMZXxdlqybvNuecPxXAmNrZ5ReIVhRFHTqhlCiKp+1rRMaoqnpUX1+/bNmyZ555Zvfu3YqioC9++f03SKisAKlWSIw1+4HZC3udSukJqI7EaxC1SLSgaJBy/koygNZbfPYNTLRyFNcBGIDo0cOhpwtip20RoS+9/fBpc98mjxGRA6pB79E0iFpgelD0IOtB1iFRs0Za5g0OfDgBDkHtgNKDrMVmDbq0yDogtos60OGtwc/l2O8ijQG0WYtUR6nW4zEwpmPqfKKiIVTLMABoO9bUFZ03X7oQGr2fm700dNu+W4qv3eRk7RVipH6NLGwpkPwpnPze1iDqKAugNJAxvSIbKTEC01JZTzyBRNHJip4yHWMcgAZQB0zDqEZhBgC9qqjPiI54+qD8dG1556UzXpj2zbHjUTnp+7Mt+zNP7zgRvbA4dVfhmYjYLdPzM2MKrUcLcxLLilJKC86U558uF48mRC0+e2S9lB7Fp2yzpW23Zmzn03aI6VHZadG2pEhz/PbE2E2LopYPPRb5Qq7prrqr7Ymi9aa2QKdKaqqfKUONAkaGRkZDGLmTkgF8tvHLH5YnJiEi+wdvaludD6qPU5Y18/2v35+3fR5fbS7BIokJWSTTDGZVGisLzSLLrPb4cRJe5EzPgetwYrUxtY5i5tGstuEKyJvR1BonpVi8L33P+J/HRUZHXrtS6WmQa67U1lXVNTU1VddVVddVNTY01lXXXautqnBVX26qvFZT1VBb39zYNG/+z+9/9X5mJS/SXJFl5zjzxq4Z2+ep3mNXjRZlqwNz0pvTM5wZAgg2ZhNdosllsqM1uebModKDqXXJeZhjBV4kFgeTrEyQqMXOBIGYBOpNkf0hTn5NFAFEESQBRBFFHi1ZLJMn5hzmKMHitMtpI2Z+NX/9/NJLJb5LhzeHwv7FyZ9Y/yhOEFuHH61xcsPdmhn0Rvu3cIKt4hJEpJS63W7V1kb9LqW0rq6usrKyubnZ/9Mej2f//v0fffTRwoULr1692vo4v/MGfVlsUBCLrtY+9uXIzuGRN1PCUcKBqgDPDIzqgKmtTb45cKZBRYuKHuh1ONEC6oHqUdag0gkxdNvO9q+++2Cm9VY3NTDGUY+WKToA3wWXaVHRIVGPoxa01Yq0Wl3wq49oVU9chgHA1An5EMSgiH0d3xz8kiP3XrccQqgeUY+oBzBQqqdMR8GgKsYzFkSVLh5n3/ILHTZH6EbN6BBx8Obapo6K3AFYgCJzHk/rXt6WmZJftR3/r1sP2J5BB8qCPXIwkYOYEgTUSNwGt7MdIaEAekXRUKpF0BBFI7uNAEZkOpC16Nag2wjyLcz5RGVp6JKp/5n53anTewstsZJpT2ry9oR9y/JTorNPRRza/lNO1p4C25ECx/ESR1Kp9XR59uli/tCRXXOTji2TTNvEtPVS8hpz0irzmY186vaclChHYrg5dnPiwXWLIpcOOR7xfInlruZrIcStNqdpgGiBtpR2KHIEjIB6IrdTXLdXV9++78i9sxbukeyAKOM/Z9TX6nyglCCCU2k+cGr/O9+8E52xuwSKc9BhZZKJmszIe6MTH06Stk4XzG1woqpjqVMmInhnLyQQJbCKKFjQbMJME2bwmCWBcB7PL9m16NWPXz1xJqGxoUlxEleTq66mtrLqak1zVX1zTV1NlbOhqb6p/kpDxbWmyuqaSndjEyKuWLro+beePcAfdJDcXMiP4aNnbZs++Ls3P5owWGgwF0PhlvRNu8TIIizMrE7fkrYprTbl2Lkj8w7PHbVl1LzYeQlXTtioyHtMvGy2g9UKIk/NEgpWFH+HIr9uCG6NExElG9gltFpUWUlmsiimbGrPU7J3p+16fdjrMcdi1LQ3A/BmT+C6q9y/68br/xInv3oMePWIGPh6V8hvgIS2BU+bZ7yRQpcaoHg8HkQkhGRkZKxcuXLOnDlRUVGXL19WMZOcnDxixIhp06aVl5e3/sHfH1gBn90WIjY0uL9dvKrb+o0h50sDmEeHoEM0MjRS0AHVINUCU+sKWqAadGvRrUeiqoxw6MWJKsKhRYVD0gmxw86IwNfe7Zcp9WiW9ap/CSMaKvs4QTVeLXTveIe/wcnIQOuVLSEaZBoAHUUjw3aAgQQ5BUMRQ3bt7/T24P+XW3Cfm4TKzKC2VzEwMNWJHQ0Eg4EFy57QxsaOxWWBYcu1k+d0OXb2jit17d1uLXUHIwsG0ML1vcU30v76n7dW7U72kCCZdKSsgyK38zg7U6Uno92I3JUooR63we0KZrQDYoiitJPlUMRgJgcxdwh6QsAd6nH2ddY/13Cl+5YlA8d9uTNqjSMzVuIPpKVGxkaF2RMi81Ji4iLm5mTFnMuOLbEdLuLjSszx5bbEYsvBo9FzTx5dakrbaDqzUji1TDi1Qkhebzq5XkzYbDuxVTi6NTluy7Ko5UMObXu5wPyAszJEbtIgMaCiQw8HMgfeCXmOoRbQiGgA2hmgd2FBp3mLp8QlFje5ZAQP0H8+OmmJ57Hgcv7wycOnrJuSciklF3MEhbeiJKBoQksmmgXIrJIt9blHTm2bxpt3FDen5YBXRVhESQ1Qfo0TQbVMR5MFs3g0SSCW44WwyIUDnh2wbP3yquoqpOh2uZuamxqc9XXu6trmqoa6Grm52SM7G+T6Bk+t291EXC5wOcd9//3t998efTY6j+SXYdmkTRNnbJy6+dDar3/+Yg8fbXOKwxZ9PityehVeO2Df+9Gs90+UHhu7ccyQeR//uGPiR3M/mHtgtrnZlM/yLLLZophEFATgbWgVGC8wy1/DiZlZVKtg7+Ans2SDrQxLE4sTvl/w3c9rfioqL0JEmSiKT2Xjhheif9ev19/u7Lp+QUsqq2044QtIVIiAPyJhv7Gvz6K1+jhbWzS3FqhHxLKyc5MnT33qqWceeeTRZ5997rnnX3jzzbe2bd2ZmHhq/PgJ48ePLy4u9j/YnyL7/UURZQAEZB66Pz3rvtUr9SeP3sQ8wcg0hOgoGBnokGiQaIEZCBoIaoFw6NSiqw1OWq7FTLXzC0YM2LJF/9pb3S3Wjk7FgKhD1AHlqEfj9dLwOmpovAPwvi5VqqpAKhr0aFHWIvW20hJsp2CQjFqCHRHb79nfcfDgl3Jz+rudIbJHD0wDwFHmnahnyLlpJ5n2ld0dJJt+wXJu1qKgEyl9G9x9EI0el5bKeiLriKIB+DU5/j5OvG+KUj2jocA6y54+yO5Q6D1O+W6F3UKVjk31HTzN3Rnpo8CdMt5BsSchnTzOUFd9d+ruh3hHE32gzvVsXdWDKfFdPn7r2ece3bl5qWA+mnFmz+Fti3JO7C5O+SVm7YSE3T9JiSsvCFFXHIcuSHEXpKMF6dHxUfNOH12Vlbw148QqMWGF7dQq6eQq84kVwok11pObxZPbk+I2rYxY9u3+8MF8+sNXL3TwNGjRFYCuAHRpQeYY89vdByAaKNFQTxck3UxpgV8O32MSfaV2+IevQ/4AhVEG1ElccWlHXv7ilWX7l5VgiY1INrTyKJmQz0QTDxmVirkuLy5x+1SLZUex82wOmgW0WNriRAJVY5GXmCQxqwiiT27LxKNZArEcz688sLJD3w4PPPJASmoyIhJCXS6nS2luJHUN7hqPq9HT1OB01jXKtQ3uGkVxISVnkxIfvv/+W/vfGn02uoAVFND8dya89eGE97bGrR865aMfln97tiL545kfjFs9phar94t7Xxv18pakjaNXfz8n5uczF5P2Ze85UhIreASrYhMVUWKSgKKIVgntZspbmEWtxv/JiUU/VCzAZ1GTiZhFkGxoFangYA5Hk3314TVvjXgrVUwllFCgsqJQhfp/5QyYmmD8d/3O+vs4uTG22+LEzw7S0j9/ffz469JJS4hyHZwAgDHw9wr7oVJeXv711yODgtpxHPfEE09+/fW3Tz/1XLt2oQMffOyVl98YOfK71NSz6pP5s2R/BieASBmAwpDhlcbGF+f8xC2ZN8DV0BmpjlINAx2o0QnRAjMqaFRQ99s44bw4oVpkRsQQs7nDjvAOeYUhblmPqGVUT6l6NNXvz8sSH068IY7aV4aKBt1a9Kg40QDqCQa5MUTGEMT2lBq3bWn/9muP8+m3N9e0U5xaIDpkRgZ6BdshhiB2QOze6OyafMbw81zDnKVdz1pvcpHOSIOYHMhIAICBEgMlOh9ONP8oTjjK9IzpETVIg4H0lj29TiR03xreLWpf9+h9Xc6m9Kq7djNzdc7P6XjoaI/IfT12Hwg9k9yzqqKX3Ny1IKfr0cQeu+J77TjQO/7Ek/m2p3ds7P/u6899+NaIid+s27b8yC9by/lT5Za46BWjw8M+i90w0nRwVmHaxgvSnnLxYEFq5PGIeSmx6yxnIi0Jm6QTa6T4FeLxZZb4pULiGj5pU1billNHNm+IWDFzT/hEq/RuTdVNrjojbQiAxiB06UDmGFXtWDSAegpGmQRRObT5WscTh5+YPVMqLUNUB0v+r3DCgCmgIGKtXDthwfivfh6RWJRYiiUSlXiQzMhnoskC6Vepqbog9vjOKWZ+e7EzNQdNAppb4cQvqcKLKKji8BJIAvKqDLCAFiuI5Xh+xb4Vve7rde/Ae4d+/mlkVGRZ2Tnfy/F10zP11EZEkptr27xuzaSxox59+MEnXx60N3NvtpwdWxj3yqiXX//21bDweR9NfO+xTx4+nHPg8zlDJ6//kaAnueTUW6NfXxgzf+bO6TH87hqsLsWStNqzFo+FJ4JIJTs6JLTxIJlB4pkkgCj+UVzy67lFNSwzM3MmyZRQsqNNImIJluzO2PXe6PcWbVtc7axBBIUqjDFVy1mtmTCg7F+VlT9afx8nftOGln//qpDuD0r8OCE+OTxf6b7lW623b4LFxxlolZ5q1dDFELGhoWHFipVdu/a45ZZ+77334c6dEelpmUsWr3z0kUF9b7njkYcHTZ0602q1XRfN4J+oxqs3JyAzRCSIP6xd1X3Gj/cWZHf1OPXoLVCr13ctQICCAQrqQdF4cUJ1N8AJaJBqGQkE1pnRHo1NnatrQhRFh8hRoqPMiKAHRQ+KDphvyPzXOFGL9rIWFXV6gwPUMtQrGEJYL4QO58q48aMD/9+Ttyfs71N/JYR5NEgNwDoR6Fbn6nLhat9G121Nje1TU7gFCwxz53fiHbe7sQegljg11B2AEAgYyDCQgoHBr2vvGu8b+c3GrT9OdhFqIMwAqGUklCp3NjaHjJvMPf0f7o33uTf/q1+0sP+1Sw+g0uHIYW7YV9x/3uDeHMwtXXbLhdIHEbsln+K+G8W9+RH38mAubNF9+fZPG66+npLQa9qE0A/eeuqLj7+bNm7RwunrFozfFvbtvlXfxyz+4pclnx3fMV44saLUFFmSFp4YNffM/tWmkzstJzZJ8astcYv5Y0uzji7NTFhnOrMj5fjmnRtnjRv/2bwNyyOK8qd5nAObGzq56wNJXQA6daD4ccIx4GQWSvBWxBAps+PKhYvTT9e5nIiAHqbq9PyTq3UFxavjLYvFwrCpX05dOyXfnZcDORJYLchnockCGRXUVFkQeyx8ipnfVtIKJ0ILTiSf7EobnPBosaBFRN4G1otYviBywUMvPzx+xriPhnz4zTcjV61as3/f/sTEE1l8xrnzxZcvlhcVFAgSf/zUse2RW1asWPrFZ0OXLQobM+771z5+dZ9pv7meH7t5/JC5QxftXbQ3Y8+8XfOeHDYo7HDYu5PeGbnwG7HEvC5u9eMfPbo+fu3Y1aPmxcw5de7khuT1KxJWnK0/m43ZElitaBNAyqIWCxMlsEko/a84EXw44cFioiYBeCtY8yDX3mibun7K4G8GF1QUUKQEFMYoIgIFKlM1W8mQ/YuTP1z/CE5I63Yt2iqLdSOcqCxRt4JIfA+kiAqi7FMjVryPROrHifoclFJKKWPEr06vvo6TJ5MeeuiRAfcNnDJ5hlXKVmRAQN5i++jDoc88/eKUyTO+HfnDihUr/YV3fyXf3yf2e2+RIjIExGbEOJv08sI5nTet6VlfpWurgqUFDCAYQFScuLXoUevwv76F1yDTKC4jUdopcienszuj7Xwa8joEA9AApgQwxaCahfi2xlfM14I6T059M+f+0j3qkXUEpT9Veh7Yzz3zmP7ZAd1+2XRz7cV2yDQAgQxucpHbcgsCV6/pF3/4poRY7ZIFATt2dCq70KXZ3YmxAKZw1K0BYmAsEDCAgM5D9DJVBYDbimupEdKNRxT/TKbLgGhgqKXUSElPSvtX1IRMmWN477OQb8cFjvjWsGDh3Tn2hxurO+//RT9qTLuRowJ+GMMtXnxLju1hV33Pk8e5KZMCRo40fv01tyise0bKgPorD7uqHrlceu+xuE7Dvuj81stdHhtw2z29Jnz3dureZUk7f967/NuIsM/3rf82M3aB9fiKhIiZZ/YvTz+2Ke3wKkvsckvcEtORZRnxq8+c2Hj4wOptG2fNmvjpJ+8+vXnDouRC+9q66nec7r7NjUHuOj00a1HhwJvs4ijTU+wBMMAtd9oV1e+Hb1KuliMiMoIKQ/J/Ep2ALyNMkCpImtG5ePvSD0d/GHkmshiLszGbR8GEZh4yK4j5WmHskYgpZn5baXNKLmSpyS6+Jdll/S2cqAq7NrBdxEvzwuc/+NLAVVtWJiWfiorcNWbUuNdefn3wO+/MmDF186aNUZFRG9Zt/mnOz28MfuP+h++f9dNPCQkJ1VVVy9Yse+6/z/+StTe9zvz+3E9m71+QLeeVsfNnrqT+GDlt/M5JwxYPHzbni6kbJg2dOeT5Ec8dLzg2ffuUz+Z+OnHLhM/CPlsYuzCtPi0Xc+3okMBqouYsxWQFm9p+9hdmGFWimMFsomaRiQ5mL8GSDcc3DJv+ZXR8dDNVRWB9FgEEqKKmuACAwr84+aP1N3HSuqAO0LaWzm4cmpBfRS+tD8J8OTGl9ZGxdfbMq6XXRkK4qqr655/nGPQBDz/0+MnEZOYrf9bVOrdvi3zm6RenTJ45atTYqVOnVVVVeV86Y36Q/IH1FgWkAIAKoAuxXlHG/Dxd//47t1+71K7tyLcW0EDRQFEHVIuqte1v4kQPTCfLgYrcgRCj7Fb1oNSD6CkzMhrAaAAFI0W1HqOn/mYq0CEzMDAy9bm8V3YtKoHg6cjctzTXDWqs77sojOseqn2yf+edq/rUXgpG4CjrCNjvWm33bTu1Tz9pfPV5/ZjhoZHbbrl4uZObhgDqQdED0TGqoUTPwEAhgIGRgUF9GdRrpqJrhTRNW8mW/wknOkQdY1qiBDPlVoAHL11rN3Fmv2Xr3ii6MPDIcf3c+R1iD/WQTPp1K3tuWP9CQfGDScmBc2d3P3W865kEw6ql7aN2PJDn6G8VAsPCdNG7g+qvdUB3D6VhQGXCqh2UAAAgAElEQVTFY7z5haRjgw9HPjpm6KB3nzy4b43tdFT6gWV71/ywdeEn0auGH1j/3f61ozIOrxQStqXuW5G+d2lW7IqzR1adPLrqwMGV43/89IP3n9m2ekZy7Pa8zHgpT4isujrcTe5ubA521muZS21/0CLoADSEBQD28Ci35RTdvG7j2ytXFjc3IiIqHpTJP69q7q/GU2QUGAJF5kGl6FrJDz+N+mjcx2K1kIf5EtosyEuQVUEtl4uPHI6cauK3lzUn57XCic/60K+qIqhivYJ3Il0VAxbszHYRLy6IChv4n4dXblrBi7zIS2dOJh/aeygmKnp31O71azdsWLspfMfu6Jg9ew7tSzh90pGdc/lyhUdWFi4Pe/rdZ6NNezObhHVntxw9n1iG5QVYIsmOxMrT4dao+HPHt6dum//LvC2nt+xM38E3WFIqkledWDktauq65DXJ1ck2arNSq8AECUUJJJFJZmoxg+XXIvN/clvAYgGLCJId7TksO7U85aOJHw2b/GW1qxpVUlPwp06QIVD1KkH+6Q/y/4frn8cJ+Q2cACiMEWhbzlIY5hcWnU1PS8vIKCkrazkuY63wwdR4BFEdU1Fx4h03UR9//PiJ559/8YEHHvrPS69NnTIzM8MsexgiNjfJJxOT333ng7CFyxYvXhYWtsjf1vWHMl/+BT67CcWXG94Te3DAj+NvMqd3bm4IBOBAnVFHDUUjYACgDkADTAPUm6pqW2/gvEhALSUGRgKBcVTxC8ir8486oEbGghQMljFIxgAZjQR1AFpkHChapEGA7SkGyahTUAeoQyUYm7u5a7uUFHRKSnqusGDA3NlcsMHw2P29Izb1qrjUDiAIoAsj3U8lGV54lQvtzIUGBXzyTp+M1H4EQ6iquki1yHSAWsZ0PuUV72ZopBhEMJig0evRCzpgOmixUfmfk12IWmA6IO2A3AL0oatVoROn3rR8zdPlV24/Gm+cOatPwvF+RQ5j2KzgyRNvS02/T7TeZ856sDS//cpF7WbPuDvPMYCS2xiGWHMN+cUGRdYhMdCG3rTxAdrwuPva254rzyTt7TDk9Sc+emnR4rF84tbs05uPR06PXD588/yPI5cOSz+4VIzfenbv6vR9a9KPbDhxdO2sBcO+HPPW+J+Gb942Tzp74Gru2ZoCU3aeEHnl0lcuuX+jM9Tj0gH12t0DMaI618luIazT/tj75y2Jyc6roZQhRSojIX+rdnKj6qL6lYoRtcxPgMpIEPHgyYOfjvl01b5VDo8jF3PNzJKN/DWQzhfGxu2aaRZ2nmtMyWdZotfF9jqcSCIKIop+lvg9r1ScLNwV9tDLDy/fuNzMW3Id+SV5pecLLxTlFGWLOeY0nk+X7EJetqPgfPmlpmZnVWXtlcuV9Y3NcxbNf/rd5yMzYixO0ewWBWJzQJ6N5ViZw4bZaa7MbMyxNFuSLicJzaJVsdmIPR/z0+vT4svjs5ozcjDHjjaRCQJYROStKEgoWMDsn7j8vUAEePW/AvBWlHhmEUGwoiShpDpL5kB2tid7zNIxH4/9OElM8hkGALTuEVIT3dAyL/fv+p31T+KE3QAngECBKYjqaLpXjYUhSrlF6zbtGDt28n8//PzVwZ+89t9PPvh0+KSJk9et32zLLfIfnYHqHaR6lDCvTAtStXSiRidVVVUjR347YMAD4eG7Duw7tG7tpg3rtuzetccq5VytqFm/busLz7+8dcuO1avXzZkz99KlS96D+zTt/wRRGGOEMqoWfBCxtLJiePhW4+L5t1660BV8ySgKqiqXHkCrtvz6PdJvgBPUItMh1fk0EP0KWr48EtUDC1KwvRtDPBgoqzk0qkWZA5cGlQACwS4McmKggoEM2jF3N2zunisGT5/eZc36dwuLHpvzM2fQ6/rf22nZspsvXmoP2B6hU1WFYd48Lqgzx+m4m3oafhjRw2LqqTBVc0zTSsLruphDC2ikGCJjexkDqRcnPlerv4gTDYKGKVqQA0Huobjvu1wROnaibuz4wJgY7YyZ+uEj7jlz+snGyrtTjwctC+MWhAUtXXHb3j3PXCjuNnPyrQtmvyi7ejQ0BMvQETEU0UhRQ6kB3e2gMUSp6kDqunmqbz/vuGdf5M2jv+j/36eHff9WdMRcISUiPX7VofBJMet/SDu4LCt2U/r+jekHt2xbOXX0uPe+GPvWtGU/HEzamV9y9nx+Sok1qcSWxhc6Nl2r+LCh6fZGZ6jqB+PVNyMBgEEUggnp09DALVz6/I+zrhFQEBVUQC0Q/p3o5Hdxov6bMWTAKDIKtLq+emP0hiHjhxzPj89lORITbcRSQa0Xio/F7Z5l4cPP1yUXKJkSmtrixOqPTlT9LgvybXACtot4aW74vPteGLB884oMS6ZdynYIOfm2wuKckvOFF66UXa0sr7tSVnmu+GJZafn5svKyovNlxRdqausnTJv0wIsP7RcO2WRHLhaIaBOY1QoOCWwSWgUUBSZlY3Yu5jswx47ZErNLYHVgdi7mOtCuGnBJKPj1KEW0iGgW0exz3PrNbQVJBIFnFoHxAuVFJtjRJjKRJxYrsxZgfh7L3ZG8853vBm/evxkRFVQYoz6EtM2htJRu/12/t/42TsCbv7quecungEUQCGMKY4o/LrnW6Nwbn/LBV5M63/pwSLfbe9/7zD3PvHvPM2/36j8opMvNHW+665Ovx53M4BvcCkMkzKfRxQgwRVU6AqCUEn/9PCYm5sEHHxwx4quamjpEJAoknDi1cOGSdWs3rV2z6b/vfvzi8y/v3rV37pwFkydPraura/MGfEz67QWIjDIqE4Wo6AF0UbI8dn+Hb4ffZ+VvkRWDajpCVYtG4Aj1ir1j6+tym+YoFSfqQInvAayVNi2oRrZGikEyBipoJKhnoENZiy4duvWg6D3U6MRADwYwCKK0F/X0vVgavGEV99H7d+zf+/GVS48uCtN068n1uTNo6k93VVR0Qwxsrg86fJB7ZzD38JP6Z14MnjAuMHp7SK6tAyVeufiWRNaNcRKsRicUdQA+CZm/mOzy40TDPHpw9VDcD1y62nHMj8Yfp3Y6dqTj2jVBE3/stiP8LsFy76Vzt9ikrnsOtJ8fpv3q61vjYkN/nNhnwZxn3Y03u5s6E9qxujHofLW+yqUnVI+gQ5kjjXqkWndz17rK5+rqXs2W+oTNDHnvhUFDXp69cMyx2NVZqRvjomemx63Jit36y8qf184YM3/8iG+HvbFpy885BSfPnTubnX0iJyfRUXg2o8By+FLJrPrKpxpqujqbAynzCdtQDVADg3aE3ESUTmZzh5lzJm+JUHMiHrWpq0Uo7i+ttq3y0HqeyxegqD4ogOhmHkTMKc0eNfP7r2aMSCpLKsEihyxcUaxXy5MSD4Wln91YWnmqhJisoOJEbIUT0df7xPs0WiwWNPtrJ+fxwqbjmx5/6/HPv/viaOKxvLz8XEd+vr2wJK+0NK+sJOdcSc6FkpzzJfllRQUlRXlFZYVll8srzBbh5bdeHvifgSnnUvMh3w52gYkis0nMLlLRiqKIvACigFZ1q0bxQit3LF/LGd8WJCYRTSpOfivlxYPFhlarikkm8NQigSgSQVB4QeEdzFHKSs5eOvvZ9M9nb5xTerUU1GI7ZeBX22zTTQTXs/3fdaP1f4kTYIx5i+1EUdSr9rX65nU7fun30Evt7nhq4ODRQ3/aMml93PTN8dM3HZ20eu9nU1Y8/NqwkD4P3fbIfyIOnaqTqfrJUkoVxQ3Mo7Z7UUr8Db5Op3PIkCFPPPHEsWPHGhoaGUNKobGx+cqVq9u3hw988JG77xowb25YZETMtKkzduwIv64z+I/buhAYMgJUZpQiUoZIARFT8vNeXLTgjphd/SqutfOnbhA1yDii6BnzKnC0XD1bpHPb4sR7eVK7h7kWo1zm1WxX9VS8oYNHg84gVIIZNSo0kGIgoI5CiEL6VVzrExHFjRutj91zV3nBM1bLHfMXaAc8pu1+e+dRE+8qLroFaWBpsfbn2fp3/6vfvKXj2dSby8t6NlWFeOoM1KVHGsBYAAVVJfe6cEoVjzEwNHjNSLwg0f6NUjzndcECLVI9enoDebK6qfO4GZ2Wrxp47dJ9dmvn7ZG6eUsCtkcG7Nl3c0rqYxcu3Xk2Q//TvJCt4cELFgXPm90n48xddZdvr6oI3HNEF3Oy/fnq9r7fuRZBAxjIoLPCejV67q1tfLzi6oMpSd1GfXXziwM/H/P+pm2TN24cu3vH7AM7l0379vNh774es36VmHI0X0o8l5t0oehMXtEpU3FS0mXLnqqSBbWX3q6/0sdZZSROLQLnFfSkGqR6gA6y5+6mRt2GjS8uXyNdrEBEhuhBoL62kb9+erW5NfZLEfrOPYqMIDJUc/0UqJqpOZR4oP/j/edum5vvybmARVdle+WlZMuZzadOLC+8FF8Ooo2ZeLR4JxmhdeFE1ZD3ssSCXlNeG5MKsSCzIvObWd9079d96pxpyZkp+UWFZaXnS4rOFecWF2UXF9iKi3NKSwtKSgoKyoqKSvIKJV4aN2HCbffd9tXk4bZqsRBy7USSmGgFu0RtIhFsKFjRIqDgkxD2b7HVBLvQOiiR0KRuFSdCy2N+hRNmUQcerSiJIKiTjxmudKsiFkB+IRakXUpbELFw+NQRieaT6B29bjvfAL/6IP6lyR+tv4kT9NtfY6u2Lu8QoqpID0RNLCFinUvZsHNvnzsf63jn02+NXjIlPHX2fmneAduiQ/ZFB2zz95jn7jo7deOxN77+OeT2p/o98uqBk1nqvR5jjBLZ6xnsVWMDRHS73Zs3b7733nu/++67a9euMQZut+xyeVwuD2OYm5v/7cjvH3nkscjI6PHjJk2dNu3cuXPoawZTT3W/xP3vvENKFZnKBL1sVB9bqyirT53s+uOkm3mxh1e8hHGMaJBxjOoQtAxV53AfS1jr3JdX7Evt8fXihGp8UpK/sSmHHg26AlAJpMRASQADg0y7UOxZ19QxIsb47Wjt9h09ay/3Vxp6hG83Pvci16kXF9DF8NCTHQ8c6Otu6lCQ3+5w7K0ZWT0qqzoSpQNiMKIeZS24tOAKoDSwlei6r4qDulYgaetT4he6/4s44RjTMMqBokVPNyD3VdaFTphhmD6r/enEkC0bDZOmBoXv7svbOy5dZfxpdmjy2eC9+7VjJt60P/YOW3bHNat1syYHxe8L2hOlGTe1c0xC7walHW0xU+EU0HowgGJ7Ap082EvGe2oanxGlF3Zuvm/Ee/2e6PPs58+8Nfq9D8d8/uPSBTuOHUuwSlll+aZz9rRi05mS9GMXsmKuiWtrc3+sOTe46lL/hivBcg2Hbo1fjh4ox6gRoZu7+e6CfG7ytJHbwykiKIQCKIgyAIE/VZz77T+938SJt7ved75RhTFvuRirGq8t3bL0hY9f2By/6QqWXWkSr144w5/ZlnRiZcG5IxeoxQZenPAoCa2U3vkWnJh9M4xe7/Rs6jgHZTGp0f2f7d/9jh5fjx8Zf/p4dkG2IzfHYbfnZOfk5xbmOHIdVmtejq0g156UeGL48GFdenR55b1XjmbF5jXZchWrjVhsINjRZmVWiQp2EETI4sGsGi9afKb0ljZD7JZWbowWCcwSmvwu9/xvRyeiqovMLCpXRBAkFK1UtCpCIRYUyHlrD61+6ZOXIuIimtxNiAjIWuQef+uD+Bcnf7T+T3CilrQQGSMe2dUEzHuDduKs0P+JVzv2fWzIjyvD9vGLjuTPO5w771Du/MO5Cw7lLjjgWLBXXLSfnxNx5s2Rc7luA559d4Q5txDVOJ9SBAVBgVZ5s8LCwldeeYXjuM8//7y6uhoRCaENDQ0ulwsA0tMzJkyYOGPGjF27YsaMGRcdvVv9KX+Hsf9U/91GYWCMMKYAMg9jMoC/JGcpLn1w0o/dDx7s09TUgTGdy6lRZJ3PfNDnd+vHCVWtom6ME1BxInNIfxcnCoeKFhQtlTXUo0fWhdCBdZ7eR1K47yca5s69qbj4ZmT3KUr78RO5wHacJoDTBHC9bjEuW97n4sXe1yq6V1TcitgNMdjrj8I4kNWeZgOjqk5wq2QU6qBFQtjnZQt+Vyvu7+FEC6BhlAOiR9oelO61tQGHDnNRkdzRWG7vLyFHjnYrLu7X1NTVbOF2R3Mxe7iYXwyxh28+f+52l6uH3R6wJ5qLDuf2xAQePtatsLyrBwMpagA4IBoAjiKnoB4wAFEro8GD3Qg8SvGFitqBJ472XTS14+TP710yZfC+8Kk59tVO5+LGhrCmmrl1l3+qOT+97vz4xgtfNJ57s+78oNqrd9fVdXU16FkTh4oGfUEnMA4gCKFn3dUeMTHPLlsbZ81BRKAUEBUADzCltdPiXzm52uCEqYUS9TuqHR34cQLAGCKlTCaoXKg9P/qnUcOmfnHSccSF52quZFpOb09JXFd8/vgFwtuY2YcTUWjlGsL7Zk0sPkVI1T5dAsFGrUWswNFs335yx1tfv33Lw7c+OOjB9758b/KcKas2rz4Yf/DQ8dg9sfs2bV/344yx733y9sODBt4x4PYhX318OPlwYUNebrPocFusxGJD0QZWiUo2JjpAEFkmz8z8b7LEm3wTvPku3pfv4kXkrxOfv75wgpKIgoWa1cKJhZhsYBUUi4NaL+KF6JRdb494fcbSaWWVJS2/61aTDX5tWvBfzP7FyZ9Y/zxOfGOHgEgZVXHCEPHKtZrvJy8w9hzwweiw5fuyVh7JWXDQsSA2b/HRoqXxJcvjy5YeLV54MHvuL5Yl+/nZO08++f5oXYc75i7f1OSmFBAZICiMuIF5u7nOnz8/ffr0F1988d133x09evSqVatOnjypKDIiejyeioqKZcuWDR06dPfu3Z98MmT27NmXLl1Uf/C6nq4/avFSW9ApAPUw6gGQAQkgItbUN82Ljeu5fGkvu/U2YIHNTQZCDMh0CBxc58rO2khvXYcTplrNUw16OCRtr7mqwLtqi6sah6jzkkTL3MHovs3jujNZaPfVVMOoST1NZ/vJzd0A+1U2hg4dwWn0nN7IaTXczb103/1wq2i7iyhdmBwMYFRQT9X2AaYFqkVFw+QWa5ZWONEDBlAMVLufGbZCSOv915NdGmBagABEIypGV1NAbZXxwrnAkqLQymtdGe0CpB31BCO0q6sNttqNuTlB7qYQlDsons4UOtTUBjkcAcUlHWWlA2CAh+oIaAA48GhA1qPqPIZaipyCWgUDANsz7C7jPR76WEPFzZnHH7JlvFdb+YHH/arH9Yyr6Sm5YZBSP4g0P0rd9yhNNzlrOjfXdXS5Q2UaRIkWFQ5py+QNoA4xFJUepQ7DpIkL98U2KowhQ2DAGGGgAHgQlL8TnvwKJ9SPE7/rVuuEAFBC3ARlhtRaKI6c9tWPi8eUXjLVXxP4MzvTTm4sKTt+XrbYW3DivxDz6qCJ4Nu8b6v2WVYm2qm1GItKsfR4wfFxyye8+MGL97/8wGNvPP7C+y++NvSNlz957ZUhr7025JXn3x30+CsPvfbJK7NWzMwszLxILuU7c7PdvE0xWxlvRUlkokBFKxOzQZBolsgsQls/khtIyrdwgvc3dP1K2LHNllDkqUViog1tEhMFapGoYFFMBZiXVJLwzU8jho37vOBiHkHCgDLKkID/MgbImNcui0Jrvad/cfJH6+/jpA3CWw2JMDWYQN/VP+ZwQv9Bb9z/0ifzties2G9ZeVBaeyx37YmCtQlF60+Wbjh5fu2J0pXHCpcezl68z7J0T8aEpbt73f7k6+99leko8UX4alEGq6qqkpOTJ06c2KdPnyeffHLXrl1xcXHjxo0bO3bsgQMHzp8/V1dXGx8f/8MP30+YMGHVqpVPPPH45s2bXS6X2+1G9OpF+mcY/7B2gsiQEUYVAowgygwVX1jMV1bd9/Os7ntiHnA2d6UkAEEHis4XcHDXRydUhy19wxoVJ8DU6ogOiQZdGpQ1rayoWqlAspa0GKCe0Y7g6euq682b9eOm6d//snt0zK2NV7vT5k6EdcotNg4ZxrXvwBmNnI7jenblXnnt7uTU+xDboYejhJNRw1AP3m0A0FBFy65XUlGjEyMDIwMdA/+gSSsZY6aFv5HsQuSY1/lYC0SveIIYaSd7OspyZ4BgxgKRaRjRImuP2IlhsCwbkWrAY0AaSGiwR+lMWHsPaQcYhKhjjCNqCk7mwGlAYkTUUNQQ1ANqKeMY4xD0iMEy7dpUc5er9t6mhrvqm25vcvZxubo01XVovNZZruvO5E6EBHg8WtmjpUzHUK/2KSDVAOWQaQB1gEaKoQy61ld1O33srpnTj2VlISIBhXotSYEhysCUvywB6W8m8go+qjihPsV0RPTVLhVU25EZY4rioVRGBIrKvoQ9Q75/b8maKeUlyVJqZEbCptLS+HLZ4oAsAc2qta3gZUkLPNTd6v+YRTSLwNtAshGr1SPlsdwyLMu6lrUxYdOkNT9+MfPL/wx7+cUvX3lp+KufzfhsQcTPMakRuXWOC/RCsacs25lvd9vtVJTAIqGFR97MeDMTBRBtKFiZRWLX9/vyv+KKDyei4A2n/N3MbR4jtMWJhZqtTLKD1YqixASemgsxP6P27MR1Y0dM/TKZT1JQRlX6TGGgMKAAVLXLIgwJRUKRgMrvf3Hy59bfx0nrCLH1lxSZgkxG8Ja+J81a2K73gx+OXrho99k1sdYNcdbtx+2RSXm7kosjkkvCz5RuTyrdmFC8Ki5n6T5+aUz6nG3HXnj/h9sG/mft9mjvU1Emy57z588tXrx44MCBd9xxx+OPP37rrbcOHz48Li4uJSVlw4YNH3zw/ooVS0+dSpwy5cevvhq+YcO68ePHrlmzShAs5eUX1IQYIqo4aa1y/3vvEBgQhSlu1TBabY5WABHxssfz5batNy9fdnt2dm9EAwLHPFpQtAic2u7lwwmHVIdUz0DXMluuaFDWMa9qpB6IFl0a9GgQtD5PES0yDhWNbxzSa3BCWYAs3+ZxP5BfEDB9Ovf8s11XLL3t6rmbSH1ndHZyNxrT0rgPP+E6d+UCAzi9huvSgXtyUP/jxwegEgIuHYDqSaWhoKVMTyEA0AAtYVNbJZWWMol39NL3tSqJr1dtxP5qdKJF1FLUKqClLAhARxQjpcEMDITqKAsA1FDgKOoBDQx1lHmHBxH/P/a+Oz6Kcnt/tqbQO0gHKQo2UFRAQaUoIAgiRUGu9N57B2kJvZfQO4QQWmghQCjJ9t30nhAgNEFI3Z1533PO74+Z3QRE71Xk+r2/D+fzfvgkm7C7k515nznleR4toR7Rh0gvq7+g/GxyY19UUZ6KnCpCDSctIx2SlriKnAIyFZKGMW1BdkVkFRiVyIOS+VDSxX1d+b5Sti/P9mEuHwayYbOa5Jk90gDpAbScCchViDqgEhLVyIVqjrgya1ZPP3M6K+cxETlRdIET3ZJ0z2pr/9kr61k44ZwYL6J4j5xAQuKEEhCXmViisyAPgXOScqQni9bO7tnni5CgNYZzARFnNt3OvHAfHDG8KJyYPeBhpaIavZ5hKqXvbQaDSYp0oC2OYhIoLpZiokSHPc9mfmK+/ktExK+Wiw8irv563ZZvchSYUyklgSXFiAnRPCEKY+xkNZPBSIZIMkaQ2UB2E9ksaLaT2f48wxLFE14Z8bJZnmrUP6dj/9s8xkY2G1mt3GzlZiuYrWB2kDWexfofW/z99J47j2/LhWwk4MCAg5zeAQMmytbk/BWc/LV4MTgpHF9UphWLTDa6sxPiRFQg4vc/jqxQ+8Opa476HTatPBa16aR97/nowEvxR64kHTdmHonM3HEhcfO5hLWn4/2OWJYcjFi873LfKauKV2o8esIM+Snzc/MP7N/Xvn27Nxo27NWr19atW8+dO7d69erevXt37Nhxzpw5p06dCgw8tGLF0latPnn77bcWL164c+f2fv36njt35tatzKSkxHv37lORrolnrOvfFyQQCRgxkTgnN6mJiPIQz6SlNp03t9iuHTVdBXouaUhSoSTI47NPZScguxnKipAqQrnYpQOU4USDTEVOFblUxNVIWi7v1Ewgl0AuFTG1W53el0F1zhveul1+5VqhRQuvaeNfizHW5tkVML8Uzymf+0B76pjQrZtQubrgW1LQqgVfvVCnVqN9exuLOb5SjgqVBoAGSQuoYajjpHMzE5/JPwQ3eKgIPG5gGgI1gQZRbtH/dd4JuJMkjioJNEgyWUdLpAZUyQ6MnASJBFDUZeQ/rDIjh6hG0CqyxDLpEgWSVFSgJqdAokCgQdIDaTmqUcYYSQBSc9ByppNcOg46ID0jPSMvBC8SdeRUM6aR3P5g8j0BkBbJC8iLgwa5BkDLqKyTGj1g9U6ElR45Jig6BogACwrAKZHk1p99scYJPbOFoTs7KTJ67CGgcOQi44zLnF9ElAWmbt1PW+Y3dVD3VoHrZxpDNmWlX7gn2mK5yUJmd6NC8YR328JbPKKQNpSnqgwWMpjJYMJIMxosZDRzgw0sUeSIpZgEik+l5GRKTqDUOEqJo/g4io4hezRGO1i0lUXbINpGdguZDRQRSRGRZIwkq5EcBrQaudGOZgda7FC43KBS1BNehhOrZ5nIanJjiaWw8e5xvJfR0WIjqx1tVrBauSWOYqO5Y935NZ3HdVq8a+HDnAdEKCNwoYTS72QnhR/EKzj5d/GCcIKK9BYCuc1M3O0TIBQRRXmG+Oadxx069X39rTb+B64uDXYsOxa1OST2YFjysfDkU9dTLthunrZk7L8cF3Ahbt35hMXHHfMDzQuPmEcs21+s0tsDh4wjoty8vG1btrb86MMP3/9g+rTply5devjw4ZMnT1JTU48fPz5v3rzevXsPGDBgw4b1EydO+PTTTyZPnrxnz+6pU6f4+/vbbNbbt2+lp6fJCitFm/D/CZMR3f0TAIYy8YUUWiUQ5RH1W73KZ/7camnJFZnLG7gGuQpRIBTQQyJRJoDVnFcZEYwAACAASURBVDRcNgBmWmR6Ai0jjUheQGriahLV5FKRpALUctIjaYjLcCIgUyFokXxEqZbL9ca9O2W2bBQ+a63r0/s1w5UaLK88Kygl5ldgedV/valf6yc0aepbsWbxslVVvsW11aqoalatt2Lpm/dul3Dmq5ELyFUIWsXknFQSqsGDJfy3S01cg1yDXAdcB7wooshiw3+x0oXkERQQoFB2rOg4tYAkgALMqiLNJPczuEmUbi8ZgZhALhVJAnF52FpDpEYUUBLIJSCXkUlDKHCnCl06Ap3sPIZu0QFAFSe1LCrDSQ1KIqXhqBGZN4IPcj3Dqkh1bKlVpi/5cV1A0sOHRBwwh4MLiRMigkK4/RvJbzLV5PnPhwS8SNkWiTPlpE6PNi0Z9P3cPh3Ddi5+mHH5gTMqlllNYDGSzUAWIxkMeM2METYyW9BoRbMdrJ5tXW59W5S2vNFCRhNGGiHSgiYbWa1osXKLA+02tJnRZiG7laxWxSTRZkeHFR0WtHnsHY1kMJLJRFYT2YxoMaPZhhY7WmxQZBWqOlqtaLU+Vdoyu2kxMtHSYiGbjWw2tBilSBuYo8nmILOVjGYyGMloIksURdt4VBTEJEFykD2o9Y+fjlk8MiUrhdzNduXyhqKf01O9k1cY8qfiBYtdQCiLNnL58ykiywWEIpICJzGJNz9r8139d9svPXjNP9i27ET05rPJBy/dOHntRqgp47I9M9SWfjQyccfl+DVhCYtCYmYG2WYcNI5ee7RcnQ8HDJlARBkZNz756OPm7zfdsSXAZrUFBwcfOHAgISHh3r172dnZ9+7d27t3b5cuXd57771WrVotXrw4Ojp68+bNvXv3vnLl6o0bN9LT02/evJmdnS2/76Ijwv+u2FUoIsYJUP4S3YuAiI6YTW/NnlUsYHP9nOxSEtcqNhiKxa+KQIETIBUjDSM9gB5ELRe9EPWctBLpiFTAZQNHFUkCgIaTDkmFXCCnmiQVcoG59FyqzFyNfrlbdWeA0KaV+svPagUfavDk1/JEXpyXcDmr84JG91J8h/wgVHnNp0z14sUqqMtU8Hn3bXXNqmWGDqhls1dmXLEQBqZGrgwCcFSjwoN5LpxoiGuRa91wogPQFB7dC8DJU1W1p774q8/pARv4jU29DPAeZOJqcmmpQIcuHTAdkAaUCWB5aYG8OXpzLHTGBNQz7svBV3QWl6Saklj2SEjtAWMvJqaJhET5RLmEIrmZ1dytif03bki/+1T47LdcQkkEYEiimHnx/Jr+vVYO65EUGZjDk+KlKAs4DOSIJKuJjCa8ZsJrFjRa0WRFc9Es4ek+ipLEFBneNVvJYsXCfV9pXeAzD8p8e7OFzEVb7p5f/mODXnfXXZkUMCtzzCYzWe3kcJDDBhaLZLBzsx2MZoiwUKSFjCYyGclsZrYojEuhjDPx53uO7d17WE9rnInksWDPnwyfk3w8Ndb1Kv7j+FvgRJRvmwCLSjkCkUQoEnIiik+59UW77+q929Z//+WlRy0rT8VuOpu8/2LGies3Q003LtkzQ20ZwYbkneFJq0ITF52On3s8evLu8FGrDpWv/cGPA8YSUVxsXM2qVYcN/Mlhs165cnX8+PEDBw60WCyPHz9+9OhRSkpKaGjo3Llz27ZtO3HixNDQ0PDw8BkzZowZMyYuLu7evXspKSm3bt2SW/H05+FEJBKVg+LKkCZytyIyPiQasmFj8dFj3kxJqeByyRuQBlCDioyKBkEDSh1fz8iLgxeIGu7UguRFKJskCgwE5MoALoCKk5qjGrgKXXIPX8/F0qKzfn5ujZDj+q++ED5uWiZgQ5OsmzWYpOVcjViSQ13J+X5aTPHuHYTXqgrlqwv6EqpS5fT166kqV1R93bFS2KUagDpEFaEATOCiLBSmJtISqYvUtZ5ZyiEgaMF9LPD3mPv+t5dH4Z9ATaKW8rWUr0VRlm1WuRFFjaQD8uKgB0UFR0DSAPoi6hn3KSioKroq2x0Vlq4dGLD3fn4+ESEVEOU/Ayfs74aT/zSQCEl0ccnFCYnu3YvesXl+z/br5w62x4WkY1I0JRrAYSCbBc1WNJgxwggRcmLxp+Hkhde/hRM3GpmsyjuRUxOrFW02sNnA6kCrDc0mFmHk101ksKDRjGYb2a2SPR6TL2deGb1kXKe+na5arhLRK7mUlxcvDidM0aIrIuDlpjEyYk7iIhHduvtLh87f13mrtf+e0OVBptWnYjeeSdhzITXoSsbJiLQQU/oJQ9qhq8nbL6WsPJu05FT8kpNxc/ZeGb54R5nq7w4aOoGIEuLjX6tSqV2bz06ePB4ZGblhw4bly5fHxMSkpaWZzeaAgIAhQ4YMHTp0+/btcXFxBoNhzZo1U6ZM2bJlS3Jy8p07d9LS0h48eFDUTP5Pwgly2ZoFFKV6JCKSy6xcItpnsrRcuqpm8PEqj3/RyZ1zCdSSpENJB9yLkbdE3hJ5M/Jh5M3IC7iWXCrK05BL6fcq3Qv3xgcoMK5H1AMXQNITVCKsnZNbw2D07fGtqn6tEjOm1UlLq86huNt81xeoQYHzfXNE8W+7qGrVUtVrILxWXVWilKZqVVWt2trOXSqHnKnkklScC+60SU2odo+9/p5fr+r31z8PD39yqdCdgiiTdU41FaiJyX8BNZCGy10rWY5MrvKBFlANqGJcxbgWqQzj7+QXlF277u0xEy5mPRCV3ZsrGqHI/3GugtxQASQAIInRvXsPw05fXLtgcOcPZ87ub71vjKMUM4s2gs3IDCaIsJHFihYzN1nRLJPkn97Wi+plmYpggNVNqre9AJw858mLII3n+T2aKxaloYJWAzMYJaMNbUYwmNFkQ5us02ViBjMzJ1BCCiVfu3l1wtIJX//r6zBjqMRFUj6pV3DyUuIF4aQwKfRQdAs/K9naByUiEiWpT//hZWu9O27JzoV7wlccc2w8Hb8zNPnA5ZTA8JSj19MDr6XvuZwaEJa+5kyK39HohYcsC3df/nHi0sqvN50+ayERxcfHVapcqdmHTceNH71s2dL9+/efOnUqPDx87969X375Zbt27fz8/DZt2rRy5crOnTt/8skno0eP3r9/v8lkSktLS05Ovnv3riiKypsuAiH/icgKJ2DEkbhnxt/TIuLEkYAT3StwTj0UrB82okqCozTl65FpGWqA6UjUAfeWyFskHwl9OPfh3JuTDlFDkopyBcpVEXMzGZUbZFnvSwCuBfAh0gPzFQuq52TXMluLDR4mVChXrluXN83m6qLkLW+RHAUkb6LXn2S/ceyoz8cfl2jWrHjbtkL1Gl4VK73WvKV3k6bqd96ttnNnTUA1grpITUml8BndUl0eq65/eut/WXCCHjgBFYny7IP8p9BymbOJXpzrkKlJUhFXuzsrWgCBgQapqsQbRcdWmzOv3/KVD+RzXplDAfQwFegf7t8CByQiABJFfvfuo8vnbp4JvLB75eCBX4+YP8T02JFIadEY5wC7HS1RZItCh4mbLGixkQInf7zjF8WSF4ETD9/lj+Hk6WW3gd2OdhvaLGAxkSkCDSayRDBTJDfZyG7ltmgWlQJJUY+sE5eO/ab/1yHhJyR0MpIkEF9hycuLF4QTeYqRSNlbgRNA4UOIjCFTPr+ZC/zL1X2365DZi3ZfXn7Evua4Y8uZ2O2hcbvDEg9cSd8XfmNbaOr6M2mrTqT4HXIs3mtYtPX8F12H1G300cYtO4joxo3UDl9/9UO/7+fOn7Vw4YJly5b7+fnNnj177ty5AwcOnDNnzqpVq4YMGTJmzJhBgwZNmjRp//79cXFxN2/eTElJycjIyM/PL3zLRQf3/wPeCRJDEokkGU4QC/1YOCEHxWEnJCb+3RnTS+3dWuV+RhlgOk4aAjW5NMi8GOol8mKoR6ZDSYugJlShpEKXQC41MS2RwEkAEhhXMS6bxqsIVYx7c14aWDXuqhMbVWrQIKF8RU3LljWOBjXMzSvJlX1QYCQg+RLVuJNVPSBA/2krXeO3Sn7+he/b72grVCr1TlN1gwZC+XLVVi57nUhLXOUhi8h9AiS1fFfOSVPEqusf3/3/ZizxpCCy0iWBiphATGZiynCiZ+TLsBhj3iBpSFIRl+e2NYBaQB2SN4d6BQXFZ8xsOWREWHKyywMnMpg8m5v8ExV42cQBUGLAJU4A7MH9exfO3gk9wbMSTp/a1a1/p7ErJjpyYjMoM4Hi7ZLFykxR5LCi3VpEc6XIxJTS+ZBZhDa02tBqB5u90H3rBeFE7vPLDEqz+7WKwAkoUpV2sNu5w84dNnA4yGFHqwllsX17BJivM4sZHDaMisH4dEoPSzw3cvbg7/p3PnxyrzyJKXKXyFz/thrxKv5y/D1wIjP9gBiQPAbvdp6ROLgUOAk329t0/bFxi66zN51Zfti+Isi65oR9XYhj45nYgAspAaHpa0+lrAhOXnYk0f9AlP9uw6TF+6rW/rDLNz/a7NFElJf7eH/gnsEjBsz9efbu3bvWr9/gt8RvwYIF69ev371794oVKwYPHjxw4MCtW7empKQ8evTo5s2bGRkZmZmZGRkZubm5v8d7/89ojBJRAZEopyiASiuFyeOFnCFnhHDP6Zx/8bxu3IiaEZfrSqKX0gtxqUjSctRx0oLHkZcJBAJwNYJKpkogqRhogHQAWpDUwFWc64n0HIo5C2qB2PhBViX/haoKZX0b1Ku2Y0et7JwynOsYE5hiqSIglSCqnpFWcvYcdbOPSr3/QYWWnxSrW09VpoJvw8blP/rYq0qlMjOnVCt44s2dApMEd5lLLetxMdAp9+YKovz/CifucpYMJ9zdtCcVkRbIi1ExiReXJB8uad1wIg9WaDj3AagoOqvaLeX69P3ZfwXJd1HylB8SoOKI43HmIXwh5slfDFScHCTGOQMCYPfuZoWeu3XmOLuXhph7+NSeL/t0HD5n5KXU8HRKjZbsNtEaRTFWsP8WS55D6UCbDQux5O+CE3MRKv7vw4nDzqPsPMoGDhvaTGAwQKSFrJHccpWbDBBlhZg4SkqljLDksHELRnbq0Xbfoe1yGR5BIkKPc9KreBnxonBSOERLHImh4t2LyuwdVwRJOJI1+Ua33sO8yzXqPWHdwr2mZUGOZcG25cfty485Vp6IW3E80f9oov+RRL9D8X57HTPXnG/XY1KZim9t2HjA/VIs65fMyTMmDBj007Lly1asWOG3xG/z5s2bN2+eOnVqr1695s+f73A4MjIyMjIybty4kZmZmZmZmZWVlZ2d7fGWp6dTE/nBf0c6ASKXAieABAqcSG7qCXFCSSIuEdGFzPT3pk+pvm5d/fT0MgAqkFQkqYhruSLqLhATSBRkqUcgDZIGQcWZBrkWuTdhMSIvAoG5VKLoBVAaoUpBTsObqbV3bBRaNBEa1qq9cG6TzPRqhHpCHYJKdKkANIgCYWmiOokJmm7fqStXq/Vlxyqft1GXKKMpW7niB83rdexU/K031WOHl01PKMedOiap3HqUaiQtRw3nOo46t5jKcx0k/9eXAiegeEq6GTZFfJGBdBx9GPNlkhfIcAIe3X4dhzKi6/V7d1T+CzuvWh1zQ/FhYxyQo1ySdxG5lBND7rRB0Rmi/14gAlf8fEiSpDtZWRcv3D5z0pmZQgQuzNt+aMfbH78z+ufRYSmhyZiQTMlREGdidgs+lZ08nyH4PDj5U57tvy12PbOKGPfaFNljBVEcNoiyQZQNHGYwmTHSRmYzWsLF65FgM0G0neJjWdKZ+POT/Cb2GdbrWMhhBCcRABeZJL6QHOer+A/ib4ATrrB/eWERSG7Ou6WEREYRltheg8aXrtRIV+2jJl0mjloeMn+vadFh25KjUYuDHIuORC08HLvwcPyiQwnz90TN2BzRe+zm0jU/a9ys68lQk/uFuIj5t+6mBx09PG3a1DZt2tStW7dDhw4TJkxYuXLluXPnbty4cf/+/YcPH8r/PnnyJD8/nzH2DH78+UN0wwmKco/TM72mJGGSvKOInOAXLm2/FF6rb/+KBw7V5MwbmCyEpWfkzeTsRBSoQCBJnhvWEKk5qkSmB6kYSToxz4uL3ghqYBoAnUuqJDobPMx6LWCN9uO3hDdrascOeSPO0pDnlxAL1FzSEekQ1ZyrJFEFvDxRnchI7dvve9d9s0Sz5r4tWuoavKEqVVFXo65vndc1HzUTxo0sExH+OrISyNWySCKTWzUoa85rAX8zr4XPE+n6ezS7/hlE+f1RAlksWYdcD1yLXFYi0HPykUjLyAepdl5unQtnfYYN8jt1CkgZygD3zRPH38DJP5KdEMoXIJNb8cDYowd3robfDDmZn5Ymt+kf5/8adDa4Xc/2IxcMv5J5KRGSHSzejvE2cjzNM392ozf/pndiV8wc/3Ir/qnezG9ezoNkVoUkj3Yr2q1kN3GDlRujyGYhqxEtDoqJp6Q4nhRoOTZw5uB+o/uFXjvncjmJSKEBcU7uPPJVvKR4IThxpyYKnBRxg+dKgkLEiI6cvPBZu+4lq73zTpsf2w9a+GGv2R/3XdT358DpOw3zDjrmH4qae8A+Z3/UvP0xs3c7Jm681nvavsbtx3pVa12iQtPufcZeMce6X04iopycX2Oio86dO3fkyJHz58/bbLbMzEyXy0VEkiS5XC75a/oz4PHHAvWEIqFT1lUpauiiHDwnEDnnLpFcSPQgO7vfAv9y/ssrJiVWAvCSNamYYs2rUljuTCBFukMH5M2gLBeruR57Z8Rq76QWF/N8QSoGvLyr4K3cRzXPHNZ3aClU9NJ2b1/j+rma7El5cvmwfC0TtYgaAA2ABpgPYkVgFU6eVDdsrKn/5tvDRrzerZu6VFl12SqVWrR6u2/fMi0+FFo1L7NzW4Oc7JKiqJHhhMvaJKAmpkGuUUxZCqkbHuqJQFx4HiXlfwtO3Bqa+HvjBh5RGRlLtEDejIqLVEyiSki14mOLjxnRd+3K6F8eyKeGMugHSBzltLUInLgbJ/9AdsKJgBNxBCIQHz/KuBR262SIMz2TJCAGRCQiCzoXPGjKgMFz++83HIrj6bGYYsfop6UYzaany1Dmp7rlVjeoWF8ASzyIosi9WJ5+OZPCXrTIqioWslpkXX202MBsBYuFmaMoOp4SEnnSlnNbe437YdLiyWHGMJGJREQIwAHcCo/I8YUMzV7FH8aLwol80bgpwHKrmpH7HsDJWODJsA8/6Vy6yjvNOg4ZtGDf+LVne83a92G/JU37LPpixIYesw8NWXFu1NqLo9ZeGrz07HfT97ceuLpZrwUt+i5pN2Bpw4/7FqvyQasv+wSGXHC/pvifvLHAwMADBw48evSIiFwuV3Bw8JEjR+7fvy+K4uXLl/38/BYvXrx9+/b09HT59/+wfSIz/0XZNguKTq+5j18UmcREIJesd3k+Prne5OnazQEN8p0lGArcPYGKpCPUIBc4VxFpEXVM8gIoS1THldcwNkI7baiw2b/M/ZuVnDnVef57BQ/fDA30Gd5TeLuq/osmNQ5ubZj7oBS4vMDlA04dc2oRVFzSEfoSlQWomP2r7+kTQr/vhc+aV+3aqea3nX3ebKStUee1Tp1qdevo+/lHQuN6VaZMafbocXmXqENUAwkSaYC0BAK6VFxSA9cQaggEZCoCwc1+F4AJIKmIawnVyDXAvQh0yq/9PTTG/xaWgEBcjVwHqIOn1PgFj60yggpBQ6iRGy2MfCWqDFT9/v2Su7bXHTLolN0KRAyJIcl+PAScOAfZ5sSdtBRiycvcvp5JvotIHHHZCpuIXE8epYVduHUixJV6k0RUFEyJOEGYIXSC35jek/osPrgqWkxOofQoirKS1QxmIxgtZIkihwmMBoj01KCKdMvNdrJGUZQVFGP2v7LcnEcbWWUTXxMajGgwodKcNyqcRJOZLBa0RoLBRFaZw2jlFrNojMPoFEq2PDIt2Dm/+/BvZ6+YbUuwey5dUmzA3XACr+DkJcYLwoncMuGAHD3u1W4sAaJrtugWbbuXqPj25z0nj152fOya8+M2hY8PuP7T0pDWwzc0+WFJiwGr2o3c1H705vYjN7Udvr7FT0ub9l7wxYgNQ1acnxJwffCS4A+6jPep8G7j5h2Pn7mkvKa7Z0G/kUvxdEd69uz54YcfhoeHE9GDBw+6devWsWNHh8MRGxs7cuTIsWPHjho16rvvvtu9e3dWVlZRPspzj9I9AIpF+LPokWngRE4OEpeIu4i7iOgJ0eCNAaXGTakafr2yk3nJSuxAaoZ6hnogNQM1ch24fFhuCSm/GhffzIyruHR0pa/qlxj7XQVjaNOCB+88Tm10/WjNmT95t2uk7vB+hdU/v5WV9hqTvBjzAu7LnXrm1BGogGkRfRlWYVAlOV67YYUwYUjpycNqDulT5bvOPu83UdeoVaJ92xo/di01ZajQ8oMq3Xt9nJpZXeI6Ig2QRiSNhFpkKpS0nGk403CuAa5GWUsftYRqRDVnGuBqBA3nWs69AHw46DlXA1e9iMjKPwAnXCCuQe7NQfYKk38k6zfLEw0qkEt/qJFAy0jFyFeCBhwrXwxTDx0840jgvewcRHQiOhGVejyArMXIiSRPnfclpyaezl/RM5/LoyUynLidhaXcxzevXUkNDM6LT/eMkSDIE+8Uk+mYumJ6h0FdJ66Zfir5TBzFJVCCHe0mZjJzUzRGWbjZCAYLmS1oMoHRiAZPC92KZiso1od/DU7kvogVrDa02cluI6sZzSY0mtBgJoMRIw0UaSaTgQxGMlrQYgSjkcwWstrAbme2ZEq8QWlnYk8uCJjTfVDnn1fMuv1A6WnxouYZ9Hz2+6v4e+OF4MTN4ysyzYXkGbtPv3t/6KQ5Jao0bt51zOCFRwYsPNZ/ccj4rYZpe22Td1vGBxiGrAjrPSeo04QdrYesaT14Vcdxm3rO3jd4RcjYgKvjt0aM2XJtzMYr49dd+GrAz8WqNX3/k442WyzAU4zWoo10D7QAwOjRo+vVq7d582Yiio6O/uabb7766iuHwxEUFNS5c+fU1NTs7OwDBw7s37//+vXrUVFRfzzc9VRGQuSGNCYT/kUiJxFnjESROCNCiSj8Vtbn85doZ86vdfNOZQBfmevgAo0T9EhaIhUwDSsowbJriL++kRVb69D8GsPrDd3R9YNF3StumN3tSXwz437fGT1qDGtbqfdHpWcPq+uIrJqdXZyRDsmL0AdEPYhaIgFJYOTl5HWA6ly9LPToourwWd0lszudCnx39FB9+TLqipXKd+3aft/WuhuWCS0+9m3XqXbopRpOl5ciPk8aBiomaZB7I2qRqyRRxbjsRKKoXXHQcfACVAGonE49cB8krYurRaZDVAEIiC8NAF4mnLBCf0kNkhZIw0jNSCOzTDhonJIPoDdSBc7rpaRU8Fvy3piRtvv3kMgF3EXgQhCBc2WuixFxIM6UpOWlwwmAovYo+4oqCtkAkiTL4oL7Vgu5K+eezRS9a+8jW4J8vqKLmIgcUSKJkXS34P6ynasatnhj0MLBR+KDosSoVEqNpRiT02gDqwPtdrTZyGoGYwS7ZgSDjawWNJvIaETDdemaDDB/bdnR7gCHHexWsNrRbpepiGQxkcGAEZFw3YCRFjKZ0BCJ101ospPdiEYrWaIxOpESY3KjjkQeHL9o5A/Duu8JDHiSJxOBCr3G+StE+S/Gi8OJhCShfKPDiDgBk518acfh42XqNqnX4tu+M3cM8jvVdkRAp0n7J+6wTt1nn7LbMmtv9Kzd0TN22qfvsEzZGjk14OrUbVen7rg6fW/ktH2mCTuNk/bYx20zjdoYPmL5ic96TSpX6/3vevZPS80gN3LIF5IHQopmKlOmTKlfv/6GDRtk2BgzZsxPP/1kMpkuXrzYpUuXZcuWhYWFJScnP3z4MCcnJz8//4/hhLvHgpUCV6FYsoQETqJ8IokBujhxkmvWLqKlJ0+/NnlGpeCTde8/qIykI9QCeAFq5AldRC+EsmJuk/xb74aurzS02qyDb8Tkjeg5871K//q8t3Frs839Sw9tWuxf71ec+UP9S0H1C7JLiqhykQpIDVwHko64WoYTTiUA3yZqeOa00KmD0LGjvm+f0t2+qTd0YK1vOnvXqFnr254Ve/Ty6tRZ+ORzTfc+ZQ8EVn3y2JdIRaRD8kbUAlcxp1oStYAaRBWgALK3FQkcVUhqxjUupuGkA9AhaTipRFRzVKQb/2dGilFu/zwDJ4qkCiO9iN6ctIxUnHRIXgC+yMsTNZBcpTeueeOnPofMkY+InEQuAk4MiXHkEmPuuxwAEjm5UJ77w6I72d8cHk0HD5AwxmRfepQHlAkQ5V8D4gVP4mNMG7fcjbCTi8iJIKHo5AyQKbq5lJV9f/fpfQPmDOw98/sNZzfYcmwJPC6GRcVTrF2y2bktmqJsZDWDyUZWExjNaJJBxYwya+QvZid2tEdhVBRF2dBu4RYTN5m50QwmI0aa0GhFD8/RbCWzGc1mMNnJ6iB7LMRafrX47V3cunvLMTOGhhvO5uY9IiJCzpmIWDg1w4pWp1/BycuMvwFOAEWQpU6VW3ZEoozbd74fNkFTpVGvSavGrQv9fOjG5v3X9192ceremOn7HbP22+cfjFl0MH5JYNKyYykrjicvPxbvfzR6YaBl3mHTrAPmyXvNk/ZGjdtlH7vNNG1H5Cj/wHc//6FUmdpbt+4tcIrk5ot4rp9nmIlTp05t3br1nj17Ll++PGrUqHXr1s2dO/fSpUs5OTnh4eFLliwZMWLEwIEDw8LCEDEvL++Pm/YyPEiF/RIgUOAECAqIcohchZNsyACIKOPRr//aHKAeMaqB3VYjL8cXJDWKauYUuCgA1yIWR6zD8+oajlaf2/G7xXXDEz9y0Y9LDjZpNLjWxz9/+sHkdxtPa1Fscvtax9a99/hWRc61QAKT7TckLTA9KbYlAlAJTo1yC+odPCx07Cx06CJ83l5o0KD6oAFvDh+qq1ajVOu2QrNPhKYthc86Cj1/9F23qfrjh8UIBQIVcQT+YgAAIABJREFUZxqQNAQa4GoALcmZEwgS8xDm1URaRG8OPkh6JBUjFXfz5zlp/5dGit1wQqAHdDsZo5pQB+jNqBhQCSKtRIJEakQtk0ozV7283JrXr1WfOmnK0kW5BbmcqIBIIs5ZPrB8QqbcyiiseBeQU7nB+q80TuTUhIg8XxDJ1qWoGMwTJ3TmpyYa1m68fdVCLiInIBBwFDkXQRTRxYkRUT45r8VfX3Zgeeserb8d2i00+dwNSk+l5FgpxiHZHZLNBlY72WQ4sZLFyAzXXdfcjfS/2oQHqw1sdrTbwGYFqwXMHmt3K1jM3OQgm5kbLWCJoSg7t1olSwolJVHSfvOB3pN6d/zXVyu2+pljriEVEBEhQ86BMSqsITwPTl7Fy4kXhBNE4hJ3cZCICDlxEeRPa9vBo9Xe+bRxuz7j1hwbsvz0u72WfDV+3/R98dP2Rs3cb1t0JGZpUNzyI/ErghKXBycsPxa/NDjW/6jDL8i8+Ih5UZB93pHoKXsdQ9ZfG7E5YtJ249Qtl74fv6pCzQ8+/6qX2RFHJDfYnkpNyN1RB4Dx48cPGDDg1KlTCxYs+PrrrwMDA1etWhUUFJSZmZmampqenh4cHDx06NC5c+cePnz44sWLjLE/OEg5O3kaThghI2KcwEmY65kQAEJOwJVWZ0hi3AezJpVbvqB6RmJZYnoQ9VzUANMg+HKxKs+te8vy2vbJb096v+/c+sNnVDOnfB2W0b7DzJLvDCzZ2a95vdmtXzs4t8GdqNro8mUgcNkTkFTANQgaJHk0S4tUXOSVkzNKzZ4nNGlWbOCw99Zu/GDlipqDfir11puqSlXKdvj6rUX+72/eUXHCdOHTNvohQyvduaEnSSAmABOACbLrMKEKmACSBkHLuQBc7kirEFWMeXHwIVJzECSQRUoEQFkP5n8KTtzGM0gaRdAeVMTVyL0QixN5u7jWCVoggUDNC15n+e3Tbzaa7dd/xryMpASSnMQ4RwJkoMCJRO4avSx7iiSB7HD1kjcvAJDn4MEdhW4LnqaBAicF+akJlg2b716T4YQr9CkAEURGIieJu23ubufc9lvn992Ab0fMH+a/z+9CcugNyrhBGdGSwy7aoinaClYLWGxkNTOTQTKYyGx8gd6JFS1mMJu4yczNNrI5yG4nmw2tVm6xMquN26yS2eIyRoMjgeJTKSWVUk/GnRg8b3D3Ed0HzxgccGDLE+mhcu2BRJzJ5DA58Jl6F7qlCl7Fy4kXhBMCApFLjEuywwOTOBG5JN5/xGRdxTd/mLJ27LrTPWYdaDlkXZ9FIbMPxs/cZ5+737osOGZNcMy643EbTiauC0ledyZlzenkVafiVp5wrDhmXXbU7n80ZtY+W5/Fp3r8fHzw6ouTt14bv/pki66jfCu8sXbTbtkgDUC5F/NcSJKkGAkPHDhw7ty5586d+/LLL/v27RsSErJkyZKgoKDjx49PnTo1PT390aNH27dvnzFjhp+f37FjxzxyXr9zjMo9jhtO0O3ShpxAJO4iYDKCgMcwDJH4I4KNxouVRv2r7IlDVbIfViAowUHPoBhRRZbf8Nekcsf8K8z6+rPpzT/qXa5MY9WWUx3TCvqtCG703fzqbZY0r7S09+tJYVUpz4tLek4qUVb6kk3jQSVrqiPpkMoyVuJahGbYMJ/P25aZMqPtsZMdjwXWGzmweM2quqpV6/Yf8PnOnV+Fnq+xarXQ6nP1d92LJUVpKU9FTg2BhkgFkgqZBkUNK9CiU4uijosaLuq45I3gxblOFHWiqJEkHQcdohpABaiRQeV/pnHiQRQsQjpBzwC0lrgeUJsn6UWuR1SBWJwKmmbf/2zrgV59J26d/HPmubN07w4xORHnxFzEZTN4zuXJXOXkAHea6ubGvwRIkatbkiR5qr7yVaDcWrnn95WTEvKyE6MdWwIeRFrJheTiCOgCWRCbcxQBJUQOWOjwYU+2Tlk0+YfRP0xcNiHgTMDljEsJYnwapSZRYjREWZjFDGYHOezkMILJDGbrX+WdyL4pJm6Uy2h2tMlJiVky2iRrNIt2SLZEjL9Dt5JZ0um4MxtOrJ+4cmKLji3HzRibei+ViBiJQBKARMDlOSB0U0efV9x6lZ68xHghOEEiCZAhMeCcu/dRopikzLYdfqjW8LOp60MmbAz7clxAuwnbRmy8/HNQwuKguKVHY9ccj9l0wrE1JGbHucRtF9K3Xb4VcOnmptDUTWfjN5xyrA6yLg+0LTpgHbj0dMdJe3ovOD5pu2H6zut9p28pXvndwaOm33/0hIieqXR5al9ENHny5H379oWFhbVp02bTpk0RERGrVq0yGo3Xrl3r16/f6tWr9+zZM3z48HXr1iUmJt68efOPi12eVrxyzG4jCyRiBIwYI8YAOLgVloGQJBFzOWFi9sP+B3Z4T5tY6erF+oyVyHd5OaUKQLWz79W8uNt3zreqPu/UGdmq3YIOLUa/vuj410muKYb7/X5c/0apke/Uv7yrdt5tHxJVnNQu0jHSAFcTVxMXkKkBvOSuPsOqROWCg4uPHVtrzjxN957qbt9q2rauPX54/QE/etWqVfX7H3y6dVV37SIMGigMGqyeOcPbdK2U81cfyPcByZtxvUsshVSOSxVAKkfMm+V4OZ9UIF6ZSdUkqC7Ba0ilOdPnZpclqkhUmkEZhqWJdMAUSuY/jxN/brnZmrJOgaQiSY2SijFvQC8kQZK8xYKa7EmDyPDqvQesmLni3OI1u/r3f3jquOv2bXKKxIBEiSSX7HnjkQSVNyv34IZMJ3RLbP+t8dtu31MlXyT03JYTIM/9Nd4WHRDw0GAhF5DIAMCF6CISSWLgBJCUm3qQ+y5ERNkFT8KMYYOmDG7Xt92E5eOPmI9cu3vdmmdJokQHOCzM4iCHFS1GZowCh51sf7l9YiN5SthqJYuJG83MaGHmaHTEUkwsj0nCxLj82Cuplw+FH5joP7FtzzYL1v1sTbXlOnPkNAQIGTCJuYBzWayMM66IETyFJ1AUY1/Fy4gXhRMXk3lRXJKcACIRSZz2HD7d5JNu77cbOGfrlQkbLzXqPuvLSQFzjzj8TyUuPx636VzqplOxO85EHQyLO3A5edflG7uu3d5+5fbWizd2hqXuCk3ceipmy4mY9cdiJ2+4/NXogO6zD0/f55h5wDF6/ZnXmn3TskOvqxEmKtKQL3w/7uZ8ZGSkjBOhoaG//PLLL7/8YrVa7969m5eXZ7PZAgMDt2zZcvr06bt37zLG/jg18RypOzVRvLSQE1Na9AzQBcDkG1SOJCG5oEDEbCSJE12+fbvhmDHl/PwapWdUckllGdaRWDXrVZ+JPX26NdT0a1lp6cTuEYc67RvfZ2v3wMRJ/me+qja+bpVjq+s+vlcWXDpkOk7eIvkCaoFpieuIq0lSgaTmpAPy5VQbsJz/khIdO9SeOUPT8lOhR0+hc4fSA/pU6P6Npno1346dhM6dhfZfCt9200wYp1u+TLdvb/Ws25WYq6TkLOWSyudIdfJY42xnoyfZNfJ+LSc+quz6tX5ezlsPH79353GTu08aPs59LT+3XN7jKgX5tfKd9Z8433jsqpHnLCblqyFfJbMy/3eWGkjPSAekQVARU5NLi04tutQo52qoEdlrktgwLanEkoVfz19gt0Xl3LyZeGC3YcHc2E0bC6JjKV8iEYhxAg7E5DlyT20FFQ30IkY5f3c8PSKvTAl7EhR5XN8NJ5wg50mi3bF504PrRhKBGCCRSFRAIBID4sQ4uUCRNWWFo/guJiZlJu8P2TfRf0K3kd36zfnX1ktbDY8jY3hMFDqiKTqGom1os/Aidlh/cpnAaAKjDCdyy91B9liKjqOYeIpLhsSIO9e3hGxq/U2rT75ssX7Pumv2a1n3b5M7+wBAuZzHECQAkTPGOcqgyN1LnpxWmELuSvSreAnx4tmJ/BEBgCTDCUdasmJzg/c7ftF72ozNl4csDWnyw4If/Y8tORG35Khj1fHYTacTd5xN2HsuOvBS3JFrKYciMg8Z7x4w3N1z5ea+8PT9Ycm7TsduPxm9MTh64W7TF4NXtR+zZepex6TdltFbwt/vPbneR1/u2LNfeQPPI50QkcvlEkVRrgAQEQCIougphWVlZaWmpnqstJ7BpOcepudlCv0YgZjcokcRyUnI5UF3SVbaQKdIuQxFIson2hke+XqXb0ssXtwwP6+By9koObXE4rlCh3fUbWuX+3lkY7vxi7sZX0WeqD/9m/envv/+gmZVNg6qey+9LJGeSC2JeomVBCoGqGZONbrUmK9DpxZBAPICKg9ULuuuftRwXbMm1ebNbrJhQ6vzoR8EBVYYN1L1zptCpQqarzo03bK9Tci5pvv2VZo/S93rO92QoY0SkmoDK+PKr8KhWkJm6eWbyvutKbdsRfEdm8on22rcTi2zfVc5/1UVZvlVmLes9Or1ZS6FVfnlbvFLF0qs31jGb03ZlZvLhYWXl/L06FT9AwnKUxa/f655g6QB8mLkxUiLqCLQoOgNTi9waYgLwDUAFYjqPHhQbtfuKhPGb4uMEDkjkuhBVtb5M0lrVoXNnnPj7AUqkAiJJAlRxgw3jBQqQnAiJ7kNSZ86mf6wrfLvfqhEWFhYz549e/ToMW3atNDQUM/prdR+ufxmgFAkyHWmxlrWrbt7NYIkIM7koqyLkMl9HwCSsBBOmJJky5EjZVsTLXtC9vy8bcGguYM++bblmBWjA2OOxPK4LMpKpKQ4iosmh10xSrFayc1J/B0vrKLLjCYrme1ks4DFCtY4ik2n1FRKNj0x7ovcM37l2K7Dvxkxb8SsZbN3HNieeedG4R9CZml6GlZEEnrmIl7ByT8TLwonyuwEAiBDd7Fr8pwldd5p13Xwwslrz/aesb/tqI3jNl9dEhy/+LB9zYn4TSHxu88lHgyNOxoefyIy5YTp5knr3eOWO0ciMg9fST14MXH3meitJ+wbj0WtOOJo3d/vkwHLJu+2jNtmGL4pvMPY1eVe/2Dez4uUN/AbOPltFH3892Djz8EJV1hgit0eSijDCxCCQjrgxBiJInIRSfaTn+q3vMwPveqFBH15I+X11es0HzcTPnvLd/qPDa6HNHYW1Huc3Twtpfj4gULXxqU3DX07LayymKsj0iJpRaaTmC+hF3IVOAV0qdCpBUmHqEX0ZlCZoY/VLowfK3zwTpkfen1x8XI7i/Wd7TvKTZ2ibfOZpm6dUj/8+M7ydV9FmL+wW6tOHinUKK/p0K6h2VSbS2WZWJOo5lWD0K6j8ElLofUnwqC+FSMv1o52CD8OFlp3FD5oJTRvLbTv4LN6dc1bNzXbtwidOwlNPxK+7Oy9bftr6PRWFC3/y3Ai+yUrAo7qP4UoAGoO3kA6iVSMVEA64L4o+aBLjS4tSiWR1WGuMqHnhQGDxh0OvJGbi4TIcwlEchbk263Glcsvz5ydcvAwz7hBLieBi6iAk8gIAAnA0y4p9LcuPAXht0WXZ8+9wp8XLfkjuoUn5NIunzdvniAIpUqVrl69ev/+A7Zt2x4TE1v4+/L74IzASSzXlRhjW7/p7nUTcSSQgJhMD1d2XlSI/EpCA4ScEBAIGUqed5j5a+bu4F19BvcZNnP4jHUzR8wfOXHppD0Xdl/JuByVb0+n1EzKSKHEBIqLpZhoskeTPYpksWGzTHW0oMlB9hiKspPVQY4Yik6kxDRKu0k3MygzKi/qfOr57Re3DV8w7KepP81YM2Pk3JHj5o8PPHPkketX9x8LPYN0yvdEDJXdBz2Xs3ypehYiEXd/9QpOXlb8HXCCKAHjIAEBEjGi4RNn13qnzfdjl09YcbLr+G1fj98xcVOkX1DS0qD4daeStp5N3nU28fDFxOPXkkIMqWcsmWett06bM08Y0oOuJB26lLD3fMzWEEfAmdi1J2LbD1vRatCyKTuNE3eaR26+2m3aVl25emPHTPi7jv9PH3CR5T6ln/re840s9ZXv5qykZOd+v3xx7clDWm9eVbrFp0LFyvqfetQ2hjQUH5aTXBVcvP6DvDJ7D2k3Ly8be6Emu1cMnGogHScfRnqOGlSU7VXE1UgqhhoGPoglGFR3QfETp339/cqOHFSsVYtqg4eUHD5S3e+nWlu21po7r+THzT9ctqrskDHFh46sNGV8mR86lWj3oc+ogZXDzlXO/rUs8jpEr1+6rO31XelxQyvMneQ9Y0KZ40drO2JKr9xSatJcTcfOxb7vVXbW7IpHT9ROTtOvXlFm0pjXJkwoNmykbsP60g+zdFDwXy92Kf1zgWQv5EJC+7/9vypCFTINAx2QWiKNRFpGOoY+AD4kasFZjOfXJrGaNUI3cfyn02dHPfoViFzkYiQCIXEgp5Oybjk2b7k8efKtHTueWMz05BciJydRQibva4iE8t4FXFZiLKrKU7hrFz5U5FQq0quT6/+ABIgcOQeJoyjftN28mTl40KCGDd8YMGBw+/YdWrf+onnzluPGTbhy9frde/fc5ysn5iReQK5cZ2yMfX3AvQgrMUDuAmIE3A0eKLM0FAB7OjlC90QBuO/rneCMTY3fundr5+6dW33eaq7f3HV7164/tn7N8VW7r+04lxFyMSv08v2LpjyDXbLYmDma7MmUmEopaZSaSPHR6LCKZotkisyPvPzo8uVb4WfjQ/de3L8heNPmYwHL96wat2BCqw6tv+nVdW/wvviMRBdJpDQllZEHCeQS1/Ovy+deqkXmul7FS4wXhRNAkgAYAhFxQFlSeOj4WTXe/uL7cSvHLDvRcdSmHtMPTd5iXnw4aVlQ4rqTSVtPJ+w+n3DoUuLRq0knI1PPWDLP2W6dsWSeMqYFXU06cDFhd2jctjPRW07Hrj0Z9+2UgHaj1o3fcm3KHtvorYZvp+/Ul2s4buzEv+nwX24oE8aoVDuORxtaThvs82EjVZly+lZtagXur5d3pyw59SQVA6yQwyvc+bXcL/fLiA+LU64WXWoCPSdviXSAHnMO2aFEkFAloTdSRY4Ns6USy9bVWLjwg2OHSk8Yrm3xkaptG9+581qaLU2WLSvfvHmXfQdf37hd06OP5uOmZYb0qLdpSfmlC4pv21IqJbEssIaIb4Re8Bky6KNr59v9klF54xqNn3+1mMSm97I/TEovPnL4m2uXfX7vToMneZWsdu2IIU0P7ep+I+3to8f0G9ZrY6xaKUdD8N+dFZaFKZmKmPp5cPKMUbFnqZHUCFoEHcjMEvJB0jNSu1DPuC+ykiSWz3/Y4E5GhXlz3u3R+3zazQKSBy6YSOCSb3tFkfIL2INfHl4IcyzxMy9Z8uTSJXhwn7iEIDImyskJY7JOlCKb9SycFAoNF3mICrc7cP8XJGIcGedAHJBJzInEiOhI0JFOX3/9Xfees2fNHztmUru2Hdq2/fKTT1p/2uozP/+lCYlJTqeTCAklYi4S810JCYY1m7KuW4gBiPlc3pwlpToHoIiB/6HW0FM1YafT+eDBg6TEpOvXr2/asWnghAFvfPhGy84tpq2fsnjPojVHV+27uveIJTDIceRE3LHzqWev3A4Pv335bMqZQ9aD+037DtsP77i2c/XJNUt2Lx23eNIn37Ru0Kzhj6N+2rR3S5jhUsrNtEePH+cW5EpcGV9mnDPOkYgRipzzV8O+/yfjheCEZDqhnHrKaT4RI+o/anrVt9v+MHn9cP/jbYau6/vzyWk7HAsPJSwNTlhzMmHL6djdFxIOXEo+ciXleGT6acutc7asM9bbJ4w3Aq+m7ruUvDM0Ycvp2PUnY1Yfj+u3MLDDhIChqy9M3u0Ys93y7Yzd+vJvjB836W85+P9CACeWz8nlIkJHZnTnYd8JxQX1e02abd728Z1bFXmumucK5NSA5ONylpDEMsRLkugF+Xos0JKoQa6Rh4OR1G51LJkzIQBpOZXPk95Mf1B6ys8+HTuXHjfcd9XC144fLHP8kH6Vf+lZ00p0+lJXs2qF7t/6zllYdveBascPl921stjM0frevdS9+1aIiHyN8F2i989c8u7dt96JoDfjrL4rVxRbvbHujTtvStjo10c+U8c12r7hUzG/JlH5+Dj10P6lZk164/SpJhGG+lFRFR898OZONfH/ZnaiItIgapBrkKvdRopFfyqjiwZIA6hB1IDicaIDUjPQMNARCQAqIg0ntUgaRt6AvsArUkG9x7dLrlresP+wTSdD84iIFOtqTiAiZ1xCiZFTJAkoOzfHYk/YtDV00sx7+4Po5n0SRWR5AHlEDBAAkEvAmTLwVTQD8fTo3X0WeBZnFGK7W5UYQdZPAXfpafLUyd179Ni2feeYsZO6fdvr88/b/9hvQIeOXZo0/fDLrzo2b9Fy2/bt+fnZ8jlIojM/Ns60fusdg50QGStwivkoMg/Bz6MH/sebtDzq8syDubl5WXez4hJjQy+FBp8J3n9y//o9G9fsXDvdf+b4+ePHL5zQpX/Xek3qNWzSoEHTBvUav96p79dTlk0fNX/sJL+pK/es2Xliz56QA4Hnjl64GmaLj7r54FaOmPObiwiAK9wyTihxBq/g5P9kvCicoOcuC5BzJCKRaMDYWdXe7fD95I1D/E+0GrzmX37nZuyN+flwvH9w/OqTsZtConeFxu+7lHzoSkpw5I2T5qwQ690Qy51gw82DV9P3XkrdHpq0KSR+9bHo5Udjhi4P+Xryzh/9Qibuso3aav52xm59hTfHj/0fgRMkYgQuIO7i4qNVaxZWq1lZUAnC5581O3z0w0e/lGJ5gpSnJ65FpoF8HRTowemFojcyPbq05FSTqCKmIlCM3IkEebsEEpC8gCrnShUvW3U/Dhfefs97yE9vRoS+D7lvY159y1Xffr2EUr5C2VLCJ59WD9jV5GbWRyzng6zYatvXCW2+FBo3K330VCWJvSdC85DL2q+6aubMUa1fLQwdWWrp+jpZv1TnvEbOQ/2U0W9u39CcFVQGXuXJ49oXznqtXibMnFlq8vRKe/aXffK4GIFW0bT/78GJFkkPqMXnvK4CJIhaQC2AbOKiBdQD6gG1HLUMtUhaQg2hwFFgpEHyQizhctbMvl/+3PHyo8ZM27jzkehOF5T7d85JBJCQI4kcXEBIJGF+YkbizsNxc5bGL9vwxGwlyEfIJimbwIWIwBF5YdlIDq5MVZFTSQg85RgZQNzL3SNX/heIklSgmNRKYucuXfr9q3/Q0eMfNGsxZ87ChQuX9e074KsOnfv0/albj17lKlTu2KnzzJnTTxwPLsh9Qgh5CYmWbXvvGR3EGGMukUvySBcBccY545586A9CnsX3/PvcGZaHjx6mZaQnJieFX78WeinsQnjY7oP7FvotXuznt9jPb8li/z0H91+KuHLu0oXL16/EpSSk3k2//eQufyovUohdhACMIQf0tDwAAT3Klq/i/1y8KJwoWQnIBjWIRE6iYVMXVW/a+bvxa4f4n2g1ZF1fv7PT9sXMC4xfdDR2xcmYDadjtp2L2x2WtD88OfBaxtHI28GmO8GGrMBrmfvC03aFpWwNTd4QkrgyOMY/KGbE6nOdp+zuvfD4+B2WkVsM3Wfs9qr4PwUnymXCgg8E1K9bQ+/t1WXQDz2X+JcfNbHC2fPVpYKSxL2Ba5moIVFLTOAuFZe0RBrkGpJU5JL9UdxwggKhgKTipEEqSVQz3+W1cYf3sHE+o8eUnD+rwYGdtSKu1b5+rd6hfa9Nm+jbrJm2VoNK/xped9Xm+ucuNI4yvnv6YM1FczUjxgvf9dfuOVL6zi/NCqD52XB9jz6Vt2yteSqk+MKV+vlrSl+zVeRQIfexZub/Y++946Oqtvfh6Qm9FxEEEUVFFCtWRKVXFUUREKT33nsvoYcaOoHQe1Ga9N5DEkivk2SSSZl+ztl7r7V+f5yZyYDleq/3q9f3ZX3OB8gwc4YZztnPXuV5njF1N697l7NKdleZlNRa8fEv37pdd/eBMqMma8ZO1l+5VlKRg7wEjr8yO1HHfB/vwOuI9IhGQAMKAwr9YwegSVW9ZGjyPgc1ABqC4kSV7QUVTh4vPmFC97UbHmZkEREJAkmgjMgJhSBQiLi6ynNBXBCoU+N5zsyjP9+fGXJvxuyMw4coK40UO4GHUACSKBoXIVK78wSyT6XnEf2Pom44J1QIBPn9txC4kDmXiARjSnxi/KefNendp39ExO5GHze9cOF65P34Fas2jBk3uVfvgS3aft66fYe27b+s/9pr7du22b55Y/ydO3lR0Te37My+FU2ccyHLyH2jXyiYEFwgoaDfW6b9ipMqG79oKJkIBHrZu/8+x4YTMOKcuIwyIyaIA3rFVRFAMIbcC7goALhQoQTxSUf9fzH+HJwgEQBxrlKF1fEQmajf2DlPv9H2y2HL+oQcajxgZafZR8aER07ZEzN97/2Qw1GhP0av/ilq48mH4T/HRZxN2HEhdefFtJ0XUiPOJW/+OX79ybg1x+NCj8QuPhgzb1/0wNCT7cZu/mbG/uEbbgwKu9JxYnjwPwhOvIHRty6//erLxYsF/9C/e4o180Gu7dNRUwyDRz5943otgmLMo5fdRkIDkQZArcNoibQEGlI0JGmI+WxF1IkmriNRjLACUXWLxTRqTO3lK+vfjyy1MUzT7XtNz36a737QfN2x9uaNdeYsKvdWk0YhaysPGqPr3a/4kH7Glh8Hd/i86sGfiu89oVkbUfl65Mec3jxxOviHnvXPnH0vOaNSxBHtjFWmQ+fKSqxkYb52ysRnN258zSWVtxbqz13RrAp75cyFzxIyau35STNzofbQ0eJOZ9Bfq7PiL2cFOhD7hIHRgGAEMKDQ/9LsC9EAZOJkYmjiwsCZCcGA3ESiAigVIm/rJ0xqPmv+xdh4IiJAVFC4GKq6QcLLMkFBHElWq1WITAESQIrC7kfdmzX/yoDhhdt3S0kJxD1EJACYAB9aEBFy4gpx7pNVKFqB/cNg3vlzDyHzD3UIwYVQ1Pa8y+WIiNjW/vMvx46fvG3bntmzF9+LjMvIKkwjP8pBAAAgAElEQVTPzL96I3LK9Pmff9WpZ99B33Tp1qpN+8aNP23dosXU0aMOrF1/dOlqa1QCEQkCp5CFAALfuBMRkhDIf2eN9sMJEflH8NXHORMqOIEHuQf9nSAq+lz0+Nyl90EUBIKEgooCsjpz4PVyRV9v1jeQoJa81Mf/gCf3k/gb4k/DiXqbqZcmEhFxol4jplZr0OKr4ct6zdv/ycCVX0/bN3LTrYk7oybtujfzwL2QI5FLj9xd/VPUuhMPNp6M3XwqbtPp+I2nEtafiAv7KXb1j7GhRx8uPhgTsi9q9u7IActOtB61ocPkHUPXXhm46uLX4zcX+wcVu4iIKCEx9tuO7Y0GQ9eu3yalxRKRB+lMQsbb33UzDB5cKzGhuiKVAmFE9I+9eqWCiXTEdSRrianbfy0JLTENyjp0l0K5iuwpe+eubtjwBjt2NDVnVDv5k2bSJE2rtpqmrTVjxr5y+VK9Bcsqv9ei046j9VZv0HfurHvjVV2zJhVXrn49Kq7GvVjd7EXPHDjWCOiF06d1PXuaVq8O2n9IP2lecMj6svGWMoClXC7dnJnP7N75IoMKHMompGknTzUuXFxs/1HD3KXa6fP1d6ODZcX012YnGrXZHmCnqJry6gmMPizRFTlIFpkQawk1ggyMigEFCdQrigF4KeLVQKocH2VYueLlcVMO3IwU6srHOSkCuc/HB4gEoSDGSQaS0dv8YEhIQFwil40lpZi37bo8bnLsxs3O6Bh0u0kI8vkAqsRCICZUmgQAoV+G25ucqMUnIslrJo3qsCQBCAA1mSFFkQcPHtK7d/9loWvmzl2yfcehB7Hp6ZkF6ZkFSam5UQ9Tfjp1YeykGZ80a921R+8u3//QtEmTdi1aNGv43sw+g2NPXZSdLu+J6JGpJ0QB8C+6J341l0Alb865N2MAAu6FA8FUbiVxziWJcQ7+M/hgwPve6kgvR85BrfwJb3ULkAQ8gih+gPH/+iT+x+K/AScCkQlkQv0PZkTDJs175vVmbfrM6Dlz+2f9ln49dffQ9VfHRdwdv+Pu5N13p++/M//Q3SWH7604Ern6aNSaY9FrfoxZfezBiiMPlh1+sORQzMIDUXP33Ju58+70HXcHhZ5qMXxtq1EbB6+62H/52Q6j1gZXrDti+D9jsouIcq3ZU6dNLFO2VLMWza/fuEpE6m3hIdp88tQLPXqUnDf/VUtONY8crHAdooFI1XbUgkqJABNwvc/0UK2AGYiZSKogXNWyM00//qRdsKjG9p01Z80N6tFHvyW8yqnjVU/+aFq7uuScWSW/+CLohRdq9OlbevbM0uvXPb17T/mInaYFy8qMn1xua4RuwvinN61/qyCvRkKCZu9ezaH9mpMn9SfPlb6XWN7JSxAFMUVz42KZB3crMaU0UVmXHHTxombfHs32CO2+g8XvRpVwScUQDX8hkPxWsqJHNIIfS0D7Wz72SAYkE5EBSS8gmHhV8NSMjy69IrT2uPEbb9xyKByIOCGhQBCMcYaoAHGBpJqZqPY+QFygEIgCUZaJScTdJCRRkJt14fzNJSt+nDA988dTVOAgWRDjJAQBV0tcqLob+HZg3NeWZ96ZcuGFKuQoAJi6WCOiQBRE5Pa4mzZvMW785OUr1nbt2ufCpTupGQXpZltqRn56ZqE5x56cbr147d6mrbuHjh7fpEXrb77r8kO3H6qULtO5WZsR3/2weF5IfFqq9+pEIiLBuFAU1XHrd+AkUBnMrzuJiMInn6oIpg5iCQSGQgHGkXHkTDCBHEgI4gxlgQoSF6gwISNyIIEEgAAgAoSQyZs5cQzAYyJA4MLfln8S/2vx5+CEyEfrAxTgh5PlG7bXefOzd1r3GDAzvFmf+V2m7xqy5uLo8Fvjtt8bu/3O+J23Zx6IDNkfuXj/vaUHIpcduh96OHrpwZjFB6JD9t+fty9qzp7707ffmRRxe3LEnWFrzjUduqbxwJUDV57vv/zM58NXmcrXGfkPmexiTN4cvr56radff/vtoz/+5FWJFGqlRBQirj5xst6QYWUXLXsxI7sax2COeo4GTnpBWkE6QSZBwQJNoE52kRHQSMJIwihcVYWzblK8cfoMba++hnETy0ye8cyy1TWiomuD9BzJNaJvB02eqHn1ZU2VMpomH1ZYv+qljLT6SLWtjqo/na0Ystg4dYqma8fiE4ZWu3G5qssdZLebcrOMOZnFJKkMUglBRiItcB2zm5R8k5BU1/RyTCmVlRb84H7JnKxSRMGkEsv/VjhBtfEORhAGUGtcEMiZ1/hKYRoiDaGOhI5AgxQkoAqwGubkoHmzy3XqvOjITwWqpIKvQ44EXHAPCA8gByQgEMQFCd+CikIQEyQzAg4gc1SQiIRsuXH3fuj6c2On3t8YLlLTCZCEQlwiIRMqKkXQq5GFBESMSCKUCBmhr2HilTIEbyNaBS4korj4+Ndef3PWrJBVqzd1+LpbTGx6psWZnmlPNRemZRammQszsgot+VJKZv7xM5eWrggbMGj4Z581b9LokxE9+jWq/1aj9z+aOGfmtv1782x2IiIkRVaAMRTcO2j2G6FCiD8vCUQUdZ1XkDHkanKikKKgzEjhxAQxRookPAxlRrIgGVBm4OEgCVCFKIGIvBlJEenGS2pTCTheU17wvutfcfc+iX8//iycFDG2iPwp/b2YuCbtOpV4+pVW34/77PtJ303YOGzVmdGbro/ccnP0tjtjd0ZO2H1vxu57c3bfm7c3MmR/dMj+mLn7Yubti5m9L2b67ujJOyInbLs7Jvz26C23Bq25+NnQtR/1W9Fvxbk+y35uO2ylsdzzgYPCjxky/smP829+dnzsx8cExI6fOPb+Rw3rvVZvy9atbkkmIhQghCJQApKJyI60+PDRWn0HVgzb8IIlpzLnJoWbgAxIek5BQEFABoYGBU2CgoAMnHSctAh67qkBUv27t41tWmvefMswZGjdy1ebSfJ7kruOPadS5LWq+3eUC11s+qKt/vmaJXp2rbIkpNbpE89n5zZQ6CM3fpBsrrhypeaDNzUN65XcFPa0gJJEJYiCkAWhKEZkVL2zODMSM5KkI6YBMnAqR1QOlNJCLo28GIJegBb+Tv3HR/ol4B8dRq+bMpKByAhkEKTnpAVfOwoVDWEFgrpWa3DY2hKdvhuyfHm2R/GJsJFfHpgIFORMJY8AIZAQJNCvtMOIMwJAQq6CgartIQtKt0Ru3HJ+2vTEzVsKbt0ml5O4TEJCVASA8Mp9qGLyAMAZcYWEIKEuz48qESMIBoIRkSRJ4VsjGr774dx5S9as3Tpm3Iyk1DyzxZWR7UjLtKVn2805rgyLPSPHmZHrKHCxrFzbth17Bw4ePn70hM+bt2n1cbN27b54+9PGjdu2Wbxi9Y0btz0ur9QQCUbI/EJ46mOPtSj8smCBiEK+tMEnZoIq7KryJoKEICGQy1wSyEDNOFARqKhWSYi+CpuXbVDEzC/qwaAPTp7kJP/b8WfhpEhVgrwiEGrRNHTVhqeea1C5zns1G7R698vhgxYdmrD5+pCwiyM23xwVETl6290JEXem7bw7c9f9Gbujpu66P2VX1NQ9D6bsiR2/I3r0tsgR4XeHbLw1eMPNnsvPfzJsw0cDVvdY8vMPi0+1GxlmLF83kBUfaEL3f7RtwYAgH4oEvp2/jhw4lX/z5o2WrZo/U6v6ho1rJY+HyMskEAgMFO4tb1C2zOYfOlq9X/8q27bUzEytgqwYgk5AkKDiiCYkrQJ6GYoDFQfSyaRVSAtYjLC65Kp2/Jjmi7b6jh3KLJz/4vkzDVMSXouLeubUUcOyBcZhA6tt21R53pwSHzWqF7qi4thRusnjyu3Y/vL1O2/Fpb59/d7TG7eWbt/a+HLtkrOnPOV2qnBi5EzHuB7JQKQH1DJuAjQQ1xDXEumBTCCCgQUDCwJhAjACGYB0fweK+JmJBgQDgsFHQ9ESaIgMRDpOBkHFkIozKqaQSSETJyOCFiQ9SaUIqtms1fbsL9m9X68lodlMUXl8RVS+osa4Vx04gGsokBRVm42QEXonvECVmpaR3ApJEtkLci+eux0y//6suRmHjyrmdCIGJBQhZCIXkUdtRXOFuCRQEqggChQoBPnVuVV1RxBMCEZEFktO7z79OnfpPn/BskVLw7Zs3Z+YYjVbXJk57nSLM8PqyszzZOS6zFa32eo059iz8+y5hc6k1IxNm7a9/84H3b/r3qffwEatW3/arn39N97p+n3PnTv2pKWmgfe6RfJVtMjXF/lT9xT+6oGPwgX+i5f8ximfxP9g/Ck4wYDEFACEYIgMhExE1jzbijWb33y3eckyzwVXe+uLwYvGrz07Iuz80HWXB629OnrbvbHb7kyMuDtlV9SEiMgxW++Oibg/ZnvUiPD7w8PvD98WNXjT3b5rrw/ceLt76PlGgzd8MGBNlwUnuy088fmY9UGVXgpkxf/qUv5fD0TknKtuRY/Y3gXs4AL3cRaLpWfPHhUqlhs7fpTdUaA+jwQAR1XyVAAgeId6zG73rEMHqvbuXnXH5hcKc8orbhNzFxPCKEAvUAcUhFQCKYiR1kMmTnqkUkQVMlL0m9caF82rsXNbuZC5xtEjTAvmGadPMvTsHrxqWY3LF97Jt9Zav6Fci7ZtL19rGn2//MHduj49jJ2/N81aGDRobNCk2W9u3V575hTdnKnBMffKMXdpQhOCDlGDpEMyIRkEGpB03p42aZF05B2a0pMwIP69cKLmJWrjXT18AwukRdIDGTmZFAqSqYSg4kAlkYKRB4G7Inlq2HODD+8P6tKtz+JVqQ6H2kQoonl4FzrVb4AXzRp5/05NY2R/YQyJQBDKPslHJogrJGR05EvRkQnLQtd37BS7fYew5pKsEAeO6CLhUdnoqCB4uHBzIanjr5yT6hONgIIJn/E7EFF8fHzDdz+YPWfB3PlLxk+cff7i3dhES0a205zrychxm63urALJUqhkF8hpFntaVn6+Q3J4WG6+3ZyZc/ni9SULl3/bpXuXfv37DBvx+jsfNmnetm7dV77v8v3tmzfdLoe36BTYY//FLuq375BfO+C3j98CjN94PPDhIuWyJ/E/Fv8FOJGQZFQHMlRZT4VAISKb3Xn12s0Nm/fWrNe4eoM2344MHbnq5JgNl0asuzRs/dXhG6+N2HRjxJZbI8PvjNwaOXzr/aFb7w/eEjlw090BG+/2XXe75+prvcOudVt67sNB69/rt7r74tMdZ+xv2HV6iRqvT581l0glOXEKKOP+V76R3wohhP8GY4ypAq6Bjnh+jHE6naGhoa+/3qB37x9SUuPVVxMKEmoXFomrpAN1dgWIKM5RMH7Htqr9elXcsaWeYqtMDiOzGQF0HLUCdYL0MhkYGTjpOWkRSxKVunXZOGvSq2ePN01NfvbgIU2PPpqPmmiat9IMHFj30vk3XM7Xiaqs3VihZfvvYh52lFz14qOKT5+kadZM82lLzSefV12+pXlCxpvXrxvXrTAdiqhhyywnZKO3TIQ6AcFEJiAdgg5BW6Tdq8q9qJ6G5PM0/BvgRJUJ0BHoAkaB1X6JOvSlQzIIrypXcSQDkw2Kx8jdVUh5Lj+72KYNmi5dui4Jjc7MJn/WoZZqyDdHJNDbQvfq66qPqkacjEhBYkACCJH5muncK32FXCHFQ0Ih7vEkxUVv23p26sw7i1e5bsaQRxBThPAopMikqIJgqhguZ6Cq5ApGwFU44eiTykbEy5cvv/Tyq5u3bO/Rc8BXHbtnZDrSsxwpGYVJZlumVcouULLyPbkOlmdnuYVSoUuxeRRroTM33+F0MUWmhPj0/Yd+GjN1ZqsO337btdeAwaNefOnVhu+817tX73Fjx0RG3lMv4MAeCT06Fvyb8asQIn5x/Cqo/LET+0//BE7+Z+PPwglX4QSQEyBxAIlQIVCASf6nzQhZ/1TdRsWrvlGvcbd2g5cOXHJk3KYrEyJujdh0dfC6S8M2XR+2+dbADTf6r7/Rf+Pt/utu9g270TfsRp+wqz1XXug4+/CHA1Y3Gbquz9JT7cdtKVu3xRuNPj9+5jwRoe+if6yk+18P/x7Nzwf2K977YSwQz44ePdqyZcv+/fvHxT0kIiIFSQFgwH3SSBKRrDK4OAqFSHCiFKdj1Lr1lQf2qbg//GVhrUy2IOHRMKYH1AnSKKpqCGk4GRCLSU7jkT3Fxw9786dDr6wLKzcvpPSCZc/NWVZtfqhuwZKnJk1+at/BOgyejthVsVXbdtevvXbmeNVl84stmFNx1eo6S1ZVmr6k/LxVNVdvrnPpSulVS0qN6Fnf/KAKd+lB6Ij0gDoBQUhGQRrO9QCPzm49ogz/t/ThtUQ6RC2Cn4ijIa7xwYkGSIekJ9IhaYC0gAYQBiGbmLsSKbVs1lIRWzVfdfxqxuz7WV4s8WrOok/bxDvzpNIyhDdH8a5jnFDFGIHqb0TIvObPAKQSTRAEcUZMQVSIkCRXyo8/x8xZfnvqgqR9RyjPSigBSQpJHlIU1WAESAj0ikYyRE7ABQYQ9xwOZ1jY2vqvvhG+dcfo0ZNHjJycm6ekmm2pZltypj3T6snKly0FUqFb2FzC7hZuhjaXYi102pyy080dLu50iZx898kL10KWhY2dNOvd9z9p9/nXgwYPb/TxJ/VeqTdy5Iht27YlJiYWTW35rvZ/zfP4v4GTX8WSX6uRPYn/ifgvwAknYggMBSAHIaOQiZjgklAkIgKg5Iy8OYvXftK8U636TSu93PTFDzt9+v2Ur8eF9Zy/d8jqU6M2XRy16fLITVeHbbw6eN2VgWGXB4ZdGrTm0pC1l/qvPN106Mr6HSZ80juk7ZDldRv3LFPtnRnzV9mcbgrIvgOX+z//jfzKxwwwU/FXk3/Ld+vWrVvffPNN586db926RUQgPCp0MFkRilBZ0X55DSE457JAWTXISLY7h4atqfRD58obQ1/IS6kkbAbu0YPQqwUoIq/BCYlSafGaFUuNffuUnz0raMyI4EXzq9+48Xa+/ZXM/NInL+gHjdZMmV3u+KlKkyYWf+/tZ+dN0y+erZk2psSe7c+ZM99xSM8nmUts2amZMqP48uUl+vYq+UXLV66fq+FxGtHbeNCreiQCdAo3cTD9RgryN8KJltA3DSw0xDSq1jKhDr1NeJ1AHZAOUAOKFqUSJFUj+bl8S8l9+4KHDW89c859cxYReZ0FyC8sj0WLVQDGIHEgDmpqEtBJ9y6MQAAkiBiiLIRXUQrV5IaB6rYmCXE3JnJx6MWJE9N27GBxseRxEDFOgpMv01d72czL5UIhCAnBe/klJiYNGDikw1ffrlq9YXXY5l17fkxNL0xMzUs128w57kyrx5zryinwOGV0SuBmYHfJdqfklrjTzRxulm+TLFaHJd+V5+CpmYU7dh9p0+6r7r0GDBk+pmu3Hp93+PKdd97p0aPHhg0b0tLSiAgAGGN+RPldOAlY8zHg+PUCFxY1/H/znAFPfVTm+I+lNE/i74k/Cye+OWHBBFM1gEAwAEVVXVAnYZCIA6ZabCvCD37WrmvNOg0r1nmv6hutX23Vp3nPqR2GL+k0cW33mdu6z97RZXpE15k7uszc3nHCxg5jwlr1n1+78ffl6reu0+i7Wu+0r1j97c79JtxPSKWAfnggqPzf1bvUNwrsUvrfV5Ikq9Vqs9k458nJyYMHD27WrNm+ffuJiIgzyYFCJi64hwkGgCS8NilqORwZMMYV9UYRRCl218hZs0t/9nH5beufzU6qJNxGVDQotEQaJA2KMsCfR7nqmROart00jZrpBg2vdvHM8x7rM4qtisv2lCSeclKFNFux4+eDZs7UN/lI/2L14t2+MO3dXCI9rqLiqqgoFRTlaYTasqtG3IPiC0I0TZoaWrWqsnTpsznWEkQqnBgQdIIbhDAxCGYYJP6eota/BSdqO8cApAPSAGkVNAo0odCBqzg5q4jCWtlJZXbtLDlmwndrN9zLLyQiArXJIXzGV4TekpfXXNE/daRyTgRxr/qub/xLfRojchO4STACn9gWkp/fjQhcEOfktmNWevK+HadGj8pYHua6eJ1sdvU+8jpGM1/PBhiB10DIn/ieu3ChZas2S5auGDdu6szZi85fupOUmpeWaU9OL8jIdmRbPdlWd26Bx+4RLkkwQKdLkiQFkBxOyVrgzLdJeTZPboEnM8eZnJ6fmGqNjEleunL9Zy3a9Ozbf05ISNPmzefNnzdr1qyzZ8+q17Z6nfunXX47vLRD9JLsfQDiJ7cXIQD6xnfAx/D8Zb/kl12XIvh4AiT/y/Gn4MQfSChAcPAq7SiKJITivTcD/v9tbjkhLfPCtcg5S9c1+apnlbrvlqn4QrnqDaq82qRGw/bPfvD1y81+eLP9gAZt+jz3caen3mhd5unXy9R4o867rV56r1W9d5uPnhQSFZcmEAG8bQx190SP4sp/PX4504U+qYmUlJSDBw/Omzdv9erVJ06cWLJkSfPmzXfu3KlaPQrgIBQhS+BWUAGBxIgEEgEBFxw5I8ERhBBYZIBBaZmW4StWFOv5ffkdW16wZDyNSnEEI5GOUCOkEpK9LnM9vWqFpvYLmlcbGkZNfOne7VdkW3VhryjcJRkUk6ky0bM2Z53IyNIjB5Zu/MaH+ze/mJFQhruDiYxERq6U4866wvlefuYze3dqvvhCU/sF01ffVX+YWI5Ih6ATXI9Ch9xIGIxoYmBg8Ktw8vdVusgnsRwAJyhMgAYgrSCNIB2gETEIWWnuqK4UvJCdUmbD2uD+A7tt3BJts3tXRy6IMxQKR6EQcHUpRO8vPMCYFwi5V0XrF2sdESO0o2JHhakZDIFqTyo4CqF2V4hIEHOTbOe2nJwL5+9NnXNt4kzr6XNYWEgKIwbEvC9F4kBMEBfwyGBV+Lat9erV37vvUJOmbQYPHZecZo1PyknJKFSnhM3ZdmuhVOBS8u1uh0vySIxxgYhcgNMlO5yS3a3kFnosVnemxZlmLjRbnKmZhQ8S03sPGNqy3Rehq9eOHDt2/oKQFStW3Lt3L/DK999lvx3gIxyqdoe/gIGi31WNPyG8smcc6THI+a3GfeAN+Z/dx0/i/zz+HJygep8BCURVoYgLJpAJoUrscKZm6wQCyWddQETWgoIbd6MOHj2xZl342Cnzuw0a37HXyJad+r/fukuDTzu81bRj4y96tO86aMykeVt3HTx1/sqJ0xdO/3w+PSPb+7bo3a8Fij3A/+VkF/myH/RpdOfn5y9atKhly5bvv/9+ixYtPvvss3feeadJkyazZ892uVzqd8MBOaDgAhVBgjgKCRUFGaAQyDhxCZgihMpH5gy4T302Pi9vZMQ2U4/uxRYvej45+VmgYE46IiOKssz9dHZGqdBQbfcfTGPGaTp1LdOjT7kNm5/NNNclKC1LBgVKEFUmqoNYftXS8m0+bhl94zWuFOOoQdISVUJe35NfJ+pqtSWzSnRsr+nwhebbrprvewefvVJW4sUItVzRIvOObxHoAHUAukBWIHo9RXRIPs7gXwgnSAYgE3htYFQ40RI3oAgSaAIyImkANYIZiJdB6Vmp8KWU+DLLV9cYOWnw1h13LDnqlwwcUCAhcOQSMZkYBAjGIxZZgPiq9r6O/GNNAiQglIlJxBgqCkgCOPrcOYGj4IhIAgUKhYRMhOT25N+4k7Z528H+Q28vXk5pGaTI5HaRIhMJCWSnUBRCjoBIAgAJbXbbjFmzXn75lQOHjnbu2mv6zIWZFntSam58cm6qudBscWXmOHML3PlOudAlOd0yY5wLwRhjjMsytzs8BQ5PToE7y+LMznZlZjoTU/NiU3JiU7LHTJrxacvW85eGrlq3fsCgQTt27HA4HOo9Jcuyv3fy+zfHo+0Rf73rV0tUXkRRj0eeVvS1Cl8d/deynCedk//V+NNwIggZAgO1QsAEKICqRaPCgXPwVpBRECjEPchcKJy+PR8RUb7d9SA+5fq9B2cu39x/7OTmXQci9h45dvrClZuRuYWPOx8QMUL//KL3IR9V9rFL/vHr7revwF/9m4AKbUBvRv1DTk7OmjVratWqqdFonnvuuQEDBjRr1qx8+XLvv//+zJkz9u/fZ7FYiEggKUCqSyUI4IIpKCsoM5I5KQyZAlwIIE7AkHGv/oaqLpDmcg3buLn64GFBs+bXuBlTE6gUUEkQTwlW5tw5XejKUsd+qnE/ssq69ZouvTRtvi07dupTx0+UzM2qRFSKIJixqkTlwzeVadv04+i7L0qilEKliEoglU2IrblxZeme32g6tCw3bGCdHdvLHT+jCdui2X6gXKa1ApGRy1qU9cS1qGiQ6RB0gYIl6BWA0QaKHP8LDMCAP6DmD73k9+DEBFRMkOlRODGiCBYQJNBEqEVhRFYalZqK89n7d0vNmldrwLjpu46m2JxEpHLPVVEPTiiRcJMskYwk/Asa+gS1wFfCD1zhHtlGIxGCas7OkSkgC9WBEYTqsIsCwJtoIBERE8SAiCgj83romivDxyWvWpt/9TLZ8ojLBIoiFBcI2WvICAACCW/dvv1Dzx5ffvX12o2bp8+av33XoTRzXlJqTnyyJSUjPzPHmZXryslz5dslu1txSwoHwYVgClNkJsvc7pRyC105Be7sHFeW2WE2O5LTCx4mWY6evDh93qLGLVq1/arjus1bWrdtc/jwYfINdzHG/tCUMFHRd/HYug+/hBP17vL7uvj9HgMh+tHe/RM4+YfEfyE7ISAQCL6dtXo5MAAG3oYkCk6gtgtk5G4iiUCiAA/q330LIKGKWKuvUggFFvUGkVQXSETxiJ2cyhhQCBRC7t9Q+v/g2wx5953+nqofoXxLxyPVLfAJeB84cOCVV14pW7bcW2+9tWjR4osXL4WFrW3VqvWrr77WqFGjNm3anj59WqjmcUiKD04AOJEQxBjJgnzS26iOeKFvSwbC5wWbgzT3yPGXh4wuM2lWzfPX6tqdNRR3Nac9KHRVsZDlNVMyX5DZiworc1SWhVMAACAASURBVOVm8ORZ2g6dND16aleGVr55pUZh7lOC1SIqv3Vr2fatmzyIbuiWn5dEdXN2ySNHNJMnaL5ta+jULnh16PPp6R8gPWtzGa/d08xZUvbijSoCSoKsB4+OZA1KPjhBP5xokXRAOnhc0/dXSlKE3gNBR+pQb6Ca1uOIEljF0v2GdouXuijIyEkHqFM7KCjrUDEgMwlmAjAQmjh/mqi201Hx3PlSs+e/NGT0rL0/ZjslIiIUCEztkwgiRiiTkIgxUjCwloUBCxcW/Vg0pRq4SoJ3wljlgatrJBcchDrBAUU6U+o1wQQJTpyRzZF/+vz9eYuj5y82HzqGGRZSOAEH4lzdJnFvvW3P3r0tWjZftjx08vQZk6fNPnvxWmaOLSElOyk9NyUjz2yxZ+U6s/NcVrtkcylujywzxjgXgAoTLg9zeHiuzZOd58rOdWdmOjLM9oxsR2xi1sqwzbPmL/qyY6d33vtw7YYN3X/ofunSJXp0OPgPDQoXteL/IJwENEq8cAL0yIsDjidw8g+JPwcnFLg2P/7Ao3nBY2nsHx72Q9+ir3LKiibO/SckUMnI3uFbdefICDwEHhJuEh5A8DObAZH5ehgIQMBIKCC4SgXx1csEoUwok3dpIPKl6ERks9n79OlnMBjbtfv87NnzTqebMWE2Z02aNKV06bK1atX++utvNm3akpVloV/5brzKRD6V1KKvLPB74z4Og1Xmu6/c/Gzk2HK9e7905EC91PiKCQ81U2dXXBXxoocqyVSBqLwsVbJaSp85bRw1ytC6pa5v7xo7t78Qn/AyYOXN4eXatWsbE/VpeuqrFy+Umz9P165N0JftTCvml4u7V8Vpr+ThlRlVISqTmKkdN9O0ZUelvLwKKBuES0seDSlaAi2iFh+pdKnmhr/TnPdL/Bq8ZrrCS1x/RDEeHpPVUp2vjIBGAAPAL7HKjzdaTlrhVevSE2qFpAdFD0wnZBPyEiiqMKVuXv4z568Yx0+rP2TM5ht3sxh/5LLBoh+E1+rj0baw/8r9nYv9V671X3mJz7XkkRUW1dRIMPIw/jAlYcWm04MnZm07JD1IIZeDSCKSyOf84bDbp0yZ9Pbbb+7dv2/2/JARYyds3bnnXkxcUrolLSs/LbMgM8eRnevOtLpzbJLdzd0epijcI8kK40ygSwabm1sdSla+J9PqMWc7U82FGdm2uMSMocPH9Ok7aNr0WUOGDAtbE7ZmzZqUlBQqSsiRAoQn/u3AgJv1jzz5j5/2SfxPxp+Gk788/HmG9z59FE4UdZHmEjEHgYvAjSAxIfw7TwBwc3CrrGMEwSShuBG58BHRgCgATgCIOFLg5mzt2vU1az7boMEbmzeHu1weIhKCAOjkydPvv/9hhQqVxo4dHxKy8OzZC//xZwSveBQSkcT4xbi4byaOK/XZR9XXriq+Z6dm5doKP9+o5aKSChmIDARBpFRxFtSNja2xc4euVw9T00+DR4x89u79Z8LWl23WotGxI0+tXV38y/b6Jp+UHT+2/s8na1rNpYiVJApC0nEqRlQq36nb/6Nm3ZayMQ8qEDegW0dMT6AF1CHqyKsG76UHApkEGXzL/WOW7EXY4GWtq0K/YEDQ+yiQ2kft5f2dGD2QEchLtsfHB5EDnU5MSEYBGplpAXQIapvHRLyEcFZzFdTLya60c49x2NgmS1Ydik22cnXklv0tBDhfKlx0gFc/WBWpF+SU5WRL9oFTJ0dMuT5rsfP2XVKcxN0EnJhsz83esHrlew3feuONBiELQ46dODFh2vQ2X3SYPmf+rcgHyRk52VaH2WLLynFZCpQ8p3B40CMJzkFWhFtiTonbPaLAwXNtLNcuLIVKapYtIT3XnF0Yl5D26WfNGzb8YN269aFLl40cPuLggYNOp5N8M12Bv/7FX9qT+CfGPxROVCwRKocMfTRlLysZEYVCzEXcheAW3MNBMCIuGAqZSKj6c6CqVwoZhUT0CJz47ncGfss8QLXSlZ2d3aZN++eee37QoCGTJ0/96acTbreXsHnr1p1OnTq/9dY7ixYt6dGjV1jY+v/4MwbCiffksQ+Hhcx/ukcvzffdKkXsqJ+dU8sjlQTQE2kINMhKgXgG6VmnvfLlc0HLFmq6fR/UvWfJdp8bX3ypzJdfaDp30owcUXn79ucePqzldFYkMhHpANWmuhGxmCyVSM/WHT8fHJtYklAHil6tOAHp1ZXdRzXXA5kEBXM0eWtNajkLAy2tvIJa/noXFh1aLOqdBEpv6Xw1ND2Qvug8GAA/GHhmA6BOAa0kglSFfEQNsGIk1wTXS7FRZWbNfHrw8H5bIs6npKmdOkBAUFvpf3kElGjQNxKs7n6ACIWMXCEisttTzpy7vWzl9alzM/YeI5tENsfBbRHDeveaMGLYpvVh4eGbZ82e1X/goEnTpy8JXTFwyIgu3Xtt3LI9MTU7r8BjLZDz7DzfKWwu7nIzh1Nyu5lHBoeHFzhZoVNY7TwzT0rPdaZZ7EkZ1oTk7CvX7/brP7hBgzenTpm6fOmy1xs0+PnnnwNH4QP1g58gypP4l/HPhRPhVXH1ihsFFNFUOSwhE3Mhd4NQBKFChAgECiEjIg4EiAgcQSFkKBTVn5QV3fWcSHC14KVCFBIRrVq1un791wYOHPzzz2c3bw5fu3b94sVLjx37qbDQfuzYT61atenff2B4+Lbu3XusW/cn4QQVVEkMXmmvLLdn2satr/UdUG7UiBrHD73gyHma5OKg6ATXE+oAjVyUIapMWNlT+NSPh8uMGKl57wNdzWdKt21bddHiag/jniGqTGSSlCAmDII0ArVIehQGlINALuVRSmRZi9ldRiANFzokjUA9kF6QRnjhRM0egjgFczCCV+BER6BH0MMjcPJ4BQwDjqJsA7UEOgI9oh5V1uEjvliaR+BERRTUqvjE0cAwmFOwggaGwUAViCq6rGVOHSs+edKrAwfN3L4j1e4gIo+XWgJ/myStCic+mWIVS7yaLGrDGxWJJE4KEXcmxadu2JkybcXFOau3zZg3Y8TI8UMGnz3+o3pdnD93dsyYsQsWLQ5ZuGTosFEjRo2dMGHalGlzTpw4l1/gkTnZXCKv0J1f4LTm2ex2j8petNrkAgfPc/CsfCnN4kjNtmXk2GMTMrZs2zV/wZIWLdv07dN31cpVTT9rEh0dTQGVLn/X5AmcPIk/Ev9QOIEiOEHuJ535p2wIOIFCXPLu+4pe/HhlWwhGwJDLgBgwt6PCCTCf454aKSmp77//UdOmzS9cuCgEAlBUVPTQocPHj5+4adOWHj16ffTRx0uXhq5atWbq1OkXL176jz8jEDECBQSgQOQoZBUFbYxHXLrcdNKEkiMGld2+6Zm4yBquggpCCSY0qIs4khFFRWIvk/KyOa3k2FEl3nm94c6I9yzW5xiVFKThqAMKBjIBaRG1CHoh68FjRB6k8NJExYm0AjUCtIBaQUYkHScN94KEAcgAZAQ0AegRtIFw4s8//iUfxZ/rEOiJ6YkZkBlQ6B5t0vifqQPSA+pR7eQLLQkdcKOA4kTFEU2SKKfAs7KoFZtQYlN4qWGjGg4fue3SJZvaRCNJQTcnWaDPIPAvDn9qIrx+Imp2og4tMc6BC4WYgzxMfVi4k06cO9Fv7LR3m/Vu3Pzgli1ZiQmK3SaYzBTJ5bBlZmaeOXN2yNCREydN3bP7wITxU7/t9P248VMiIvbej0qwu7jdqeTlO6x5tnybOzffmWWxW/LceXaWa2eWQiUj151qsecUynGJ6UNHjB0xatyQIcPHjZ+wafOmlStWWK1WIgqU6H5S6XoSfzz+iXDiH9pUHRpYkYucv++nzvgTEJHEKMfmSMvOuR0Zc/b85as37t6NSUyzWO1uj6+9iIjg2z6SbyfpVRznREwgETkcjtmz59ap88KcOfMUhSGSJMmcC6s17+efz7Zv/0XZsuU7deocHr6tf/+BK1asys21/onP6C+4g2AS5x5OCiMZCF0A1625XVcsL9u1S6kli5+7eum5/NxKwEoTBPv0RYKAlye5DonKG1aUbf1pkzs3X5dYaQ/oGRqQ9EB6CYKBDAQaIRuEYiTQgtADGtBfAUMtFwYkA5EWUAMY2LrQo39xV01zHzl+f8ZX60MIHZKehIEkA3mM6DGQrCVWpLvlm0jWCdILMgoyCjKg0JKsJdkg5GAuihEWJ6yA7BlrzvPXb1eYOKfaF90HLNsQabZyIYhAkCTIjeQBkhAVf573l0YAljwyfVI0+wREgIQKMkth5vWrZ6f37ze6dfsdU2ed2hqRk5CQ/vBh+sO43IyMjNTkHEuWoihutzs1NX337r1DBg8fOXzMurWbxo+b3LFj56nT51y6fCMzy+pwygWFLovVnp1rz8qxZ+U6LfmezDxPmsWZZnGYrU6rXbkTGduyzRffdOq6LHTlgoWLFi1aeObMaY9H7QUWNd6f9E6exB+PfyicgLcEjf4DvFUwABSAQgjGiEgQXbwR3WvopNcbNn3xpbfq1H29bt03Xqr/wWefd526YGVUYoZ6TqGyBvDRMhpy//QiEd26dee1117v0OHra9duIBLn4PHILpdHCLRa86dNm9G8ecuQkIVr1qwdOnT4hQsX/4zoC/pcZITgIBQBsgwyJwWJI5GLKCE3N/TU6XpjJwb17V9x9+7a6WnVbbYKHqkMkkmQljM9SJWJyu3YWPbLto1ioupISjEmdAL1goKQTAyDBBmQdN6sAjRc0SFoOddwoUoFa4U64Atqg0TjVRH21aYeKW09hiiP1Lt+2a5Xm/kGBAMxA3kM5DaQR0eylpiWvDbGgcBTBCcAOlIMKJcEXkaSyrldTzPnsznpJXduN/Xs88GIKbtPXM605KtXCYHCSQZiiDIXbgEeQBn9sil/WQCR79ry/e/+CsAI4vdi7k2dPbl3n27LF84+e3jfw2uX5dxckqSsxKTUmIcpsbEx9++lJCe63W4istvsD6IfXr54JWLr9n59BkyaODV8S8TIUeO++rrTuvWbY+OScnILzdn5GVn5WTn29KzCVHN+krkgw+pOz3GkZuWnZxecOnO5dfsOH3382ao1YXPnzevVq2dqanJgp8R/9f4Fct1P4v8b8U+EE3+CwryHmqCoJS/wq8ZRhsU6cXrIux+1qVT7nRqvfPpOk46Nv+jRqF33Bo071nijedVXGn3a/OsVmyIKPF7gUZVgCRmhQiARKAQcQBBRXl7ekCHDixcv2aHD1zExqk4weTyK1VpQUGArLLRPnTq9W7cfVq8O++yzpqtWrbHb7UR/hPz1mwGAHIQiOEcQBAIFIMhCkVDIRERkJdp141a/sE3Vho/TjZlY+dDhenk5z6Moy8EIqCeoSFR2e0SZtu3fvxf1rMKCVSN6hgYGxZCMSHokPZEWQccVIwgdMQMIAwoDiSAEE4KWeXSo+KiCQktCj8KAYAQ0iqIRLLXz4T/8dBNvnyMAh3TEdcT1xA3IDcT0JOvIrSvCEtAh6JAMiAZAPYKehA5BD2gA1HuHAiBIQCUGz8vyizlZlU/8aJg4tvbEiQPWbTh+O5Kpu2qV2IECCJgQsiJzoQhUwOu1+HfACaLf6hHV7Fchkr3/kvy8vA0b1vfp22vC+DH79u5MT09xy/Y8a1ZhljkrMSkrMakgK8uel5dryc7ISEtLS8vJyUlPS8+35hOSOd28b/feTRu3jBkzrmfP3tNnzBk/YVLbdl9s2hKRmpGbnWtPy8xLNeenZRbGp1hSzAXpFntmrv1hYvqWiD39Bw97u+GHs+fOnTd/XteuXe32Qv+/+pdqeE8SlCfxL+MfCScQmKAQe8zgSN1HJaWkDxk7rVTVutVfeLfFd8OHzQufu/X0kn1XFu65PHXjia4TV77VvnfJp+pXffHdkOXr85we39nVEWEPgZvArZ7M6XQsXry4fv3XunbtNmzYiKlTpx85cjQ/v4CIhECrNW/37r0//NBz5MjRM2bM+vTTpleuXCNvhvGf34GIyASXARVV5kuoorTcgyATSiofgSjdpSzcdeDT0ZMqjhhVNnRhpStnarhsTxGVJyrPRPCajWVaffVBZGxtDiZEA6FJgJ6BUXgTCx2SVgg9MCOBjhQ9MiMyIyjFkBUDZuSSHmUtyhqUVcleAwojQJDAYEHBgoI5mTiZBJmATODtrHhtSBC0qAKJqvXLdcR0JOtJ0pPHQB4DSXqSNCRrSNGS0BAEUk9MIAzEDCTpSNaTYiIWJEQxjmWAaiDVLvBUv3Kl/Pp1T02b+cn4SUuPHs1SGBGRYCQ4CZ+2FpIiQGFc3X+Al8bxl8MJIBJJRE4iNxGnonFl2Snt3L5z3OixE8eNnzF5yoXTP+dlZ0mKlOvKfxD/ICE6KjX6wYNbtzOSkkCRFcWTmpZy586dhISE6Kjo9NQ04EJyexw2+507d2fMnDl9xoy16zb07tOvecs2I8ZMWLR01cEjJxNTsrOtrswcZ2JqTkKKJdWcb8l337gbM312yNgJUz7/8uspU6eFLg+dP3++LHn8115gmhLIQXkST+J34h8GJ/46gW+cV3jtjALgRBAV2p1jpoWYKtSu1+jz0Qu2hO6+vHTPtYW7r8/fc2P2ruuzd12fHnFxeviZLhNXlK/zftXab6zett/JBRERCgKJhPeuZx5bVNT9RQvmv1j3xeefr7t6ddi+ffv79u3Xp0/f8PBtV69eKywsjI9P6Nq1W//+A5cvX/HDDz22bAk3mzMZY0KAEP9piQCJAEEAQ/T2cBQiTkAkEcoEnAQEtAFup5h7L19ZZ1DfMtPHlAtf9fS963WcjhoeYQhZXrxFx7cepFXjaADUIhiRmxA1DFSVFI3amSDQAdMT14CiEZJRKMHAjFwKQq4npkG3BiWfArzQIxgFqvhhEl4ICTxUIS+1r671MuGFDpmemA4VLUo68uhJMpCiR6YjoSPQ4KMuioB6wXQoGUjWkawjT3HhqszlZ5l41uKoeSe+4u4jZabPfGnc+MHbd1/MynF7vzQOKCMxJOGtMAXKc3i32H9L7wSByI3oIHKr04OC3DZ3bGTswV3727Vu93m7z69fvQYKdxbY7ty4ERv3MD4l8dadW3mWHOF2Jz54EBcTnWvJzso2J6UmJiYl5ufnx8XGPngQk2e1mtPT09LSbLZCWVFiHsaELAgZOnzEuk3ho8ZM+vrb70eNnRwese/ClTuJqRazxZ6SkZeQYjFbbEd++rlV2y/7Dxo2bebsmbNnL1229NSpE5wVza34611P8pIn8cfjnwonAY5sAdpJvp+37DpSu0HjZ15vOmZRxKLt55cfuB164N7SQ1GLDz9YcDB63v77s/bcnrXz+qyIi9+MXFzuhY9eer/l1chYUN0tuETcTcichdbD+3e1aPbps7Weefedho0bN+7QoUNoaOjp06f37ds3bNiwzp07h4eHb9q0qXv37hMmTJg4ceI333xz/fp1s9mcm5urKMp/fhsCqnjhPYE/DUP/uGkA0wYJgbJcrkOpSZ1XLajQ5I3y04Y9//Pxl+NTKyzbUKbrwFeTrZUFGQTqiOnJo0dZK2Qjok6QhpMJqITAIAYGVEWLuVGIIAAdk/WC65FrSdGQota7NCg0CFokPZGeSI8queSRQ0uk8c13qY9oCDXADQh6EBqQtaRoiRkIjZxMgoyqApjaYgF1aBi0XNFxJQjBSKIYSRWkwjr5lgaJCc/sO1JqwozyPft/tTj0UMzDTI/k9qUbjMBDTCYuE5cJmJ9jEkD7+DtCrcCCB7gbQSISRHaX6+D+Qx3afflDl+57d+5NTEy2O5yqFHxqckrcg4epiUmWzCwmK5xxt92RY7HEJ8THJjy05FlcHhcXrKAwPzU1OS7uYWzsg9xcC+cKEHhktznbfOrs2Wmz5vYfNHzp8jWTp83+6puuEybP2n/4RHRsSlJqdmJKdkZW/sbNEdWq12r7xVcbNm2ePHXqxMkTIyPvulwOzvmfSamfxP/P4x8JJ36/iYCJLlBbFRzJLtPX3w8qWf21LiMXrjhwfdm+m0v23V5x5MHKnxKW/5S49Fj8goMxCw9Fz9l7d9auG1M3/fxp13HFn3l9zMyF6dlWIiIEENLNm9f69u710ovPN/640by5c0+fOn3w4MHhw4c3b95s0KBB+/fvP3Hi+MKFC7/77rt33313wYIFy5Yt692795YtW5KSklJSUnJycvzyef/Jp1T9/sDvMhugPkik8lIQ3MCdBB7iisradxLdzk5bf3bvN+vmV/qybVDPgdU37n7ryJkPs+11JSwjycWFJ5gcGlGoI9lIqOWkExQsqKRCJRjpuDpthTqOeg4mBBOikVCHQoP8EaEtP4NEoAZJg6Al9GOJiiIq3miBNEKd6UItkZ5QJcZrUGiRgpFMChpkDEbSE2kADIgGQh1BEGJpxLJMKeey1ZHt9XMyqh3eX2zcmFKDBn8Vtn7r1eux5kw58AsjkhEdKJwkJBISceZVSveNkAcqNv6l4XV4BEJZcAkAiR4kJn7+ZYcGr72xNmy9xyE57a4HD+PuRt5/GB/3MC42NyfHUVCYlpgU/zA2KvL+rVu3YuPicvOteba8hNTE2/fvZGRnxMY9iIqKzMoyJycnPnwYE58Q+yA25kFcjDknM89mi3oYt3v/4WEjx/UdMHThkhXTZs5r/+U3U2fMO3P+alJq1sP4lE3hEU2at6pRs/a8+SEjRo0aMGhAcnJiVpY5NzfX4XContnef/2TMteT+MPxD4aTQAEvbz2DSOLi2NnrtV9r/NKHX84LP7PiyL2w4w9XHolZezxx45m0DWdSwk4mrvwxdvmxBwsPRc/YcWP+3ltDF++p2bDNS+82uXzba/NwJ/Jem3af12vwesdOnXfvPZBuziwoKLRkZ1+8eHHOnDnfffdd586dQ0JCFi5c2LBhw27dup06dWrRokWjR49+8OCB2WxOTk7Ozs6WZfk/hxO/iexjU0BARATIAD0ILlQcJDwEDBRFcKH+vYvokjlu8ZZN3RcsrzdzYanRE6quWlv/btRrLldtkqqQuyRJGvBogGuAdEQ6TkYZiwOZgHScdIx0nPQcDTIZGOkF6QB1iBpEDaE2MBHx0eBVODGonRhEjcpGBNJy0nIvM1EDpEHSCdJzNRFBDZIe0MjQyMjISSdU5UfSCNCiKEdUi+BFj7PWvdtl16wMGjms2piRHUKXzjx29LzZ7NUhAEDu1YEXghRBHkIPoULIiAuvSIJQ/Rb/ZjhBICDgwIUgoltR9199+61XXm/Qt2//Cz+f9xQ60xJTb9+8ExkTcyvqfpbV6pblhMTE69euXbty9fyFC3GJCSqhP8Wcdvrcmet3bl25fjUmOpoxxePxpKQkX7l25cy5M3fu380tzFPfNTk1Y/feg2HrtowcPb5Js1YjR0+YOSukb/8hIQuW7ti1b+78RUOHj3711ddnzJw5Z+6cGTOnJybGp6WlJCUlZmRk2O12/6zwk2LXk/jj8c+DEyzy7H4cTojI5vIMHDv96Vc//XLArGUHbi8/Er3+dPKGU8lbz6btvGzecSl92/nkLWcSV/0YvfhQ9Lw992btvDl5w88tfxhfomrdiH2HicjhdM5ZsKRc1Rqjpsy4dCty76Ef127cfPnyFXNGRm5OTmZm5unTp3v06PHGG280a9asa9eux48fP3HixNy5c8PDw9XUJDExMTc3lzH2H39K9PrHcv8AtPdzAhIBB4mjm9BD3E1c8q5SAgQSRwTybi2TnNLCXfvaThj31pSJFWbMqLJmdfmThyumxz4DclliJQmLE5mQ9Bz1HAyARkF6QTrmVXjUeciokE4mgyADkQb8qll+xRTQIegRtCh0hEYkL23FDyeMdJwMRHokFbq0grSc9D7GpQbQRBQEZJSwGKPSSGWIyhNVEKxsZnrJ08fLLpz3XMj8tyZNaj1y1PRtW+9Yc91EHiKJiIPgqigzkODEGAkgRqR464GBg3/cp7r598EJ58RUx0cgottR9xt+0qhdxy+/7PBVz+97nDhwTC5w2qwF2Tm5kXFxcRnp6XnWhLS09ExztsWSnpFhzrFY8qyWfGuuvTAhJSUxJSUhMTE9Lb2wsLCw0FZYWJiWnh7z8EGaOb3QaSu02+1OZ7YlR1ZETk7+goVLO3fptiZsw4QJU7v/0Hv06Aldunb/8KPGo0aNHT585JIlSzds2HDgwP6kpIS0tJT4+Pi4uHiz2exyuZ7IqzyJfzf+YXCixi/aJ+RfcXPyCxu3/vrlj74csXD7kgO3Q4/ErD6REH4uY8+VrIPXsg5eM++7krrrQtL64w+WHoxecCB66tarkzae6zdtfcVnXps67/+1d95xUZz5H8+lXnJppmjapXkaY/TMmdgToykmMb+o2GLviiKCICJKR7CAIk06UpTeq3SlSy+7sGxld+mw9LK7M8/zfH9/DKxI7pJc4sXs3bxf+8prMs6yO7Mz85lvd1NStFgm33f42AcLPrkRn1bdKDmof3zdhs2pqTdbWlraWlubmppKS0udnZ03bNhw6NCh1NTUoqIiW1tbBweH8vLypqYmPp8vEolGRkZ+w3XIPG3TNNCYaXx818uFAdMYqzBRAagAKQmtJAShsdpNIPRYWIUw6bIAXUQZVVf+mY319L37plqceSrY+/mMxKmcmjc7299Rqd9A8DIizwJ+HOOH1eRhhB8BwtzrH0XwJCaPUfA4PS4njIML44cQ/hPCf8L0Q5h+CFOPEPwI4EcxGQvFw3gDLk0nLqYGBePxbpL4IabHF8DjAM8SmIrgbRreHRh5van5tZraF7OznrkR/LLVmRn/t3qHg0NkHbd1VMXYGkqAUSAUjJX+YUwwYQarAxnPEL4nTWNMTmjASDO193eGEERoetz3RgCgrLrq4+XLdh0+EBIaekzfYNumrUnR8e3yNuWoqq29U9bSKhBL6hsb+wcGCCEUTXf39TaKhPWCRll7a2ePAhHS19cnFosFfAGXw5FKpaMjoyq19zGrxwAAIABJREFUurO7UyASCETCto52sUTcPzAAAGo1Xd/Q6OLitv+A7mVnt6uefqu/W/O36TP27N4bGBh86pSZg719ZWVFc7NMIhFLJGI+X8A8D6nVkyPzv/eBY9E2tFJOYIKNMklO2ru65/7jkw8+WW8XkOGRVOeSyPHOEIbnNyfc6Ugta0+vbEstlUfdFtzIFngk8xzj689GVtneuHPEIeSNucsPG1vI2rrlLe2GJ8689+GioyctUrJvX7nqfcnZtbS0nMfjcerqEhIS9uzZo6Oj4+HhUVpaWllZGRcXt3XrVmtra6lUKpfLhUJha2srM8Zuog/639o5ZjK5GmhqbNgLoZieY2ODMGhmkAoiFE2QGmAUCM2MD6SBAEJAKRGixkr8UTca5PQo0qXN5wuKPnWw+8uubU9ZWf41PPyDktIPhJK3OztfHhmYglTPI+rPlPJRrH4Y0MNAP0rQozT9OI3+TJPHMDwy3kTrIUIexvDYeJDjYYIeB3iM4IcRehiRsa7yGB6ix0r0/4SYPl3kT6rRxyn1EwQ/rFY+itRPATwF8JRK/eLQ0Ns9ilkS8YzCghf8fP9y3OC53buWWFqcT03JEwiFit4+Gmm8fbSmdIMAxkSJ8CjBmp4lzBTy8YYCAGQ8CnX3KP7eicKYYBojQu4ZdM3l877TWfvmjOk25+wzcnOMT5z47rvvggICO5rbVP3Dyt7hnubOxrr6xgZeb2+vmlJTGKkoStHfVy9orKmrHRoelslkdbV1ba2tUkkTp7ZO1iQdHh5WKBRN0qaOjo7Ozs6amqq2tlaKovr6+7u6ulpb20pLy8+YWx4+ctT+7PndO/d8+fmXCXEJ3327eteOnWKhSCppEovEMplUJBLx+fzm5uahoaGJpSesnLD8LNooJ2PjdDQZwwCgKV1s6eh+f+7i95essfJN80jheqXzfdMFEfmylLL2zKrO7JqOm6Xy6Fv80Gy+Zyr/Yny9fQzHPrJa1+H69IXf6JlYyts6W1ranJw9dLbs/HjpZ4f0DLx9fBMSk7KysiMjI21tbXfv3m1sbOzq6urm5qavr7906dJ9+/Y5OTnl5ubK5XKBQCCTyQYHBzWdvX/tHmIMiAZEAWYa5VNMTJnGzKM4RjSFKAqImnlgJ5hGBFQEVDTCNA1YTQhFAAMNMEJACQBDAHIlVSzgB+TcMoqNW+585dm1Oo9t3/Got+cTWemv8Ovf6+v+QD30V3X/S/TgyzA6BY1MoVRTVMopKvWzNHmSwCMEPwT4Txg/hsgTmDzKjGon6HEgj2HyMI0fRuQRgEeZUDyGxwg8BfA0gT/T1NNI/QKmplLKaaqh11RDb6pH3h4ZfHd48DW5/C85OY+4uTx6XP/x40eXODuax8aE5eWVcBsU/QOaA0JjTJO7w6yYcW2YgPpu7xSCMMLo7iCTe84WjGCsw+fvLSeEmdQIQBOsoimKpgFgeGQkLePm/IULpn8wy8Xnak5hnq2D/Z5du81PnubcqQIloXuGe1o625tbeDyeSCwaVY4CAE1wT1+vVC6TSCS8hobW5hZE05RK3dutkInEDVyurEk6MjRM0/TI6LBc1tTSIm9qkojFwtHRYebL8HiNqSlpZ23sly5e9s2qr9PTburrHXWws+9s7xALRRKxhHHV8vl8qVTa39/P9n9k+bfQOjkhQMa9Fnc94Uy0EwFAa2fXrA8WzFm+wdIv1Smm3CO1PjBbHJUvTSqRZVS2Z1Z1JJdIo2/xA9PrPVL5F+J5lmG11uFVhy+Evfvx17qGZlJ589DQkJ+v/4LFS/T0j9nZ2Fywt71w7qytrY2VldUZc/OLFy96eXlZWFgcPXrUzMzs2LFj3t7epaWlYrFYIBAIhcLe3l4mjKlp7v3r9hIwIZjQhGjGggEwCcQECEEYqzFWE1Ch8bgJZjxkFMaYSTNGBDChAQ8BjCIgqgnfpWlwKLGqysHj6mGnS6v9/OZ4XZ1y1uZx3cNTPdym3kx8sSj7bUn9BwNd/8D0XKXqfZX6LQxTMH4SyOMAjwE8AfAEhkcIuSfRC4/FVx4FeBwYISEvAX6ToLdUyg8o5UKC5vcpPmhs+FtZyUvJiY9ddX/kyKHnThrN8/b83t/ngJ+3WUxkTG11s0o14TgQpmCEmX9GmPgHIhgxNziCgdCYZupzMKYJQpop5ffmc5EHFTmB8dQuhDFN04geGztAUeqklORln694f/68yx5uhXdK3Nzcjh7R0zugGxUaPtQ7AACq0VHmGUUqa2ppbenp6yVAKJpWKBQivkjIE7S3tPV29XS1tDeLm2RCSYtU3ipv6ezs7OtXNPA4UplY3txUX1/X0iwdHhocHh5sa2tpaW4pLCi66ubudsUl7PoNZ6dLaUnJnW3tEpG4SSwRiUQikUgoFEql0r6+Pk2zerbJCssvQevkBN8tWpzo6SIICA0A7d2KBcu+en+5zkm3OMeoOy4J1YHZwog8cUyeMLFImlTSElvQFJbd6Huz3jVV4BDXePpGtUVo+YGzwa/MWGR00rK9oxMACvJuffH5itOnTEIDfQM8nC9fsL9w4dylS5d8/fwsLS2PHz9+7NgxZ2fnhoaG3t7erq4usVjM5/ObmpoUCgWTH8yM2v71F+G4WwcT0LTNH9tRmBAWIEBRGCgaaJpgNWF0BxFAgCkmWIAIPUKIijk6RDMHcpweAiVSuX9+nr6b63e79608bbHIx+tdX/cXvF1f8HR71dPjldj4qXmFUyqrnxQKnmhtfrJP8ZfhoeeGR19U0S8DvATwEsCLAFMBpgFMAXhKqX5ycOjpwaFne3ufkkufbOA+W1U+JT/vlaTEv171eNvdY6Z/wBwPz4/c3BfZ2X2zY5uu2cmAvOyKrrb2cclEADQmGAPBZLyIjhDABCOCECAMCBPC/CNNMI2QCiMVYRxZBI3HSDQjqsZawd81ZH9fGOsEgGmTwORYIKxWMU8/aRnpn3y+cuYHs63tbEvK7uTk5hzRO7J99y7vQP9abp1KrSaE9Pf1S6VSTj1XIBaOjI4wJ9VA7wCf08irqRdy+WKesK+rFwgoB5WCej63rk7eLOHUV3cr2mmkau+QC/gN0iZxa7OskcdVdHcTQgZ6eovy8q3NLTzdPKrKymWSJlmTVCwSCwVCiUQiFovFYrFCoWCeh37Tmczyv4Q2ygmaWAMPzFMrYW4d0NU3uPWgwZv/+HL3KXfPpFq3pFrPVG5gVsONHF5YrjDitjT0ltg/s9ErU+CcKrCL4ViFVVoGF6zXc3jmhXe9PAMwwgCEokazMm5u27LJ8pRxsI+np+sVV1cXf39/R0fHBQsWHDt2rKKiQiqVymQymUwmlUqbm5u7urqGhoZommamRPwm0wTuyglTt6gZTj6WQUyAHl+Pmfpvmsa0EuHRsRRZmtwdLYYpjNSIYEyAMKEXigKVCtBYzSfBhAYYJaSbRoXNLUF1dcaZNz+9fOHdvbve/vqrN4xPvHLZZZq3z7SoyOdjY6akJr2cnfl6Xt5rWdnTUtNfv3X7rwWFb+QVvF1Q/E5+8Su38l7MvfVSTva0rKyXUpJfjouZFnbjZT+fV1ycXzcze/vbb+fv3bvW46pheOS1qtq8trZOlQpjRhzvHixE0TRFEwIIYUwAE4IBY4IQYrqXMSM4McKIRhTBmrYI9FjIHU2WE5VmrtpvOO1+C2O7hvFYdhlFE5VKM+Az+/atL1atmjnrPUtrq9v5edV1tS5eVzfu2HrCzDQnN1culytHlRjjboWiSSbt6upqa2sb6B8Y6O1XtHf3tCs6m9t7OxSDfQNDQ0PDA8NdbZ1ymayjo62lVdbfrxgdHRoY6FV0d7a3tfYouvr7egcG+qWSpqL8ghtBwVt/2BJ8LVAmaRIJhVJJk1gkEovETU1NYrFYJBJ1d3ez1gnLv4XWyQmMPWCT8ZGMADRSY6QEogKAAZXK0fPa23NXfPOD6dWYyitxNa5JdR6ptT7pnMBsQVCW2Cdd6JEpuJIhuJDSYBVZbh1adOJK9IJVO6a+NisjPQcAANMAWK0aLS4qcHd1MTIwXLJo8YIFCywsLFxdXePj4/l8/sDAwODgYG9vr0Kh6OvrGxoamli0yJQ3/6YrcEJyMLnXQaOp7767nok5YzSWIqspftRsTtD4HY25qSHAaOKseg0jAB00LRoZqenuLpHLskXCqIYGr4oKh9u3jyXEb/D1/tL50mdOjssvX5q+c+dTc+f+ZeGCpz/++OmP5j/90UdP/+PD51atetfo+JJzDiscL3523mFLgL/pzTTbnCy30uJwLieLzy+Ty7k9PeKBwU6KHvpXu65pGDX5kBDNfzQbjh+PiZ0RyMTSVs1QtQfv+9f8ZoyBOP6FaJouKyvbu3fv9OnTd+7cmXMrVygWJaWmnDA5sWbtWkdHR14Dj6ZplUo1MjLS19dXXV1dVVVVXlrW2MBTj6owjfoUvRVl5UWFRdw6Tmtzi1qtVlPqurqaqqqK+npOfT2no719eHhYKBTeTEvLzMwsKCiICI+wOGOuo6MTFxvb1dEpFApFIpFEItFoSXNzc39//6/NJWH5H0XL5IQAqGlKjWgAwAirlRTCGBNMmNo1IAigsVmxbMXmt9/72tQx5kJY2eWEOre0+qs3G7zSeN5pAvc04YUknmVslXlMhXnEHYfIoj2nXV59b+nGLQdFIikAjM/zBQIgl8vLy8vj4xNjY+NramokEglzgRFCKIpSqVQURTEWycTRdaCd0Uv8I+kCADVAP6VuHRgQdrTXiEV3uNxiDqe4nnszNycqPDQ2JiY2Oio6MiI2MjI6PCw2MSHzTklhXV0Jl1tYW1MrFjd1d8t7FArl+ADkccgkRfxPohU/A4/Hs7CwmDNnzieffHL9xvXm5uaCggI3N1czM7N9+/a5u7u3trYCgFqtbm9v7+joEAgEYrGYUqsJIV1dXfxGPo/Hk0mljLsVAJqbxxJD+vv72travb29t23bZmNjk5CQYGRstGjRIitLq8TERC6XK21qGktKFIk0IcDOzk6mDpdtJ8zyy9E+OaERrUY04z6n1DTGhADQtBqNN7DLLefPnvftQw+9+/V2u3PXy85HVp+LqnRO4l6Jr78S13ApgWcdWWseVX0y7I5VdIWec/R7n2x88+8rb+aW4rGWgZqi+59ikgeA3DtYG7RTUcaf7sduI/d9svr48IDxVIr/eZjnEmZZoVB4eXktW7Zs3t/nnTp1qry8vLOzMzs7+8SJE/v37zc1NfXz8xOJRMzGFEX19/c3NzdzuVy5XK5UKmmapmm6r6+Px+PJ5fLu7m6E0OjoaFJSkp6e3qFDh/bu3aunp2dmZrZ//35dXd3MzMyWlpbW1lahUMjE3oVCIaMlMpmsv7+fOXuZKKAWnsksDwAtkxMAIAQjTGOCJ/g0CE1RADA4rIy5mfeFzoEX31o+9Y0v5606ftAu5rRvoc2NCvvI6vMRtefD6+zDa22jODYx3FOhZUYBtxfvtnroyRnT3vskLr1wVI0BABOEGQOF0GpKTWP0z77Dz1xd2vhMd9dZxyRPYYyYHrwapxKT8ApESVNqjPBYHxjQaAMGQiNGk8c8U8x8djwmTWOvcReVNh2c/xCTjFoASE9PX7t27ezZs7du3Xr9+nUejycWi0NDQ7dv375582ZXV9eEhITKysrBwUEA6OrqqqmpaWpqYhxTCKG2trbq6urm5ubm5uaysrLo6GhdXd2FCxeamJg4OTkdP37c2Ng4JiZGJpO1tLQ0NjY2NTVJJJLGxkbG2SUSiWQyWU9Pj6aGkTmNtetMZnlQaJ+cIEQjdDdVh+lGAgB9I0rPoJi35qx45rWPP1ljtEX/6uc7zi/caLvxVLCRZ/5Jn6IzAXdsgqosAissb1Qb+Rbuc775jYnPe+tOPD/n2yenffjRyk0B4SkDoyoAoBDF5OIiosZAA5DR0VEm5M40yMMYq1Sqrq6u3t5exuvV0dHBZFh2dXVNtFG0iLEbx72eKEwIIyoIYwrRNCEUwTQhCAARQuGxgvwJqkMIAPMWGH87wkwi8z1/HJF/Fr35H0Nzp9YYu4QQmUx29uzZOXPmLFq0yMbGJisri8PhVFRUREZGnjx5cvXq1cbGxgkJCQ0NDd3d3SMjI729va2trW1tbQqFoqenp7e3t729PSMj4/jx45s2bTp58uSlS5dMTU337t3r5eVVV1fH5I8IhUKJRCKVSpk8LqlUKpFI5HJ5T0/Pj/sDsYrC8kvQPjkhBBNCY6xGhMKA1AipMAyowSM4Zurfljz35ifrD5w74ZhgciXj6IWUbw57zvjaZMHWixvMwvefSznilHHkUsYO27h1ptcX7nJ6f6PlKgOPndbBy34wfuKtBa9MX3A1KEpjjGBCIaJCRAUApXdKVq5cuXLlSh8fn+7ubgCoqKjQ19f38fHp6+vjcDiWlpabN2/etm2blZVVW1sbaO0V+OOvzTi/EBmbFoLumhdM90UCAIgeS2ZjJEnzSEvG0nwnHwgtPTj3HYSQJmtjYhuFnp6enJycHTt2zJw5c8mSJW5ublwul8Ph5ObmhoaGMq2s169ff/HixaKiot7e3v7+/oaGBolEQlEUn88/d+7c+vXrjYyMHB0d9fT09u7d6+7unpKS0tDQ0NraKpfLpVIpY4hIJBImDMMUMHZ3d2vsEsZyYpbZ5C6WX4K2yclYwiyNsWqs4AITAIjNzH977opHp85fs8fe3DXdyif/tE++eUDpcddba40Cl+68snjnlX9sdpi7zuqjTWc/2my/bJfzF0e8N1lF67vnmPrn6bsmfH3IZsrflr01Y+FVv+vjH4UJUDQoASArK+OFF1545plntm/fXltbCwApKSmzZs0yMjLq6upycnIyNDRMTU0NDAw8duxYcnLybx/u+2DRpDuPlfePFaHftULGytIJYTqIaFoAaJ61x1YybncymQe9f38UyL0jqiZ5lurq6ry8vNavXz979uwVK1Y4OjpWV1c3NTWVlJT4+/tbW1ufPn1aX19fR0fHzc1NLpdLJBJ3d/c9e/YYGhqeOXNm586durq6ly9fDggIKC4ubmlpaWtrY8wRkUjESAizLJVK29vb+/v7J9kl7K/G8m+hhXKCECAKgEKgVgEFADX1jV9s2vfQlNmr99ufdErZZOC73y7WIqjUPKjUJqTKPoyr75K3xSr+/4yDvz7q9Y2e15rj17aeiTZwz7cO45oFVxp63zINzDvll/mDyZVnXvn7m+8tjk3IYj4NYTUNKgAoKMyfN2/erFmzVq1aVVRUpFQq/fz8VqxYYWpq2tHRYWBgsGvXLqFQ2N3dfefOnZqamqGhIdA2OZkY7JkkJ+M91u+mGzAuLEIIwpj8yNrQPMzeY6awN6YfoTFNEEJMrrnmyGu2KSsrO3ny5Keffrp48WIdHR1LS8vExESZTCYWi5OTkx0dHb///vuFCxdeuXIlNDR0//79mzdvPnDggLW1tbGx8fnz5wsLC+VyeUtLC2ORMDnBjIQIhcLGxkapVNrV1TUyMqL5xIm/kdaFAFkeIFooJzQCmgagKaJWAUIAJy3PPTZtzoff65t6ZOraxC5YZ7PlTJhVWJXl9VKbkIrzkfUXYoQOMcILcSKnRMHF6HqH0DqHGxyHiHrL6zWmQRUmQaWG/reN/XJO+2esPWT355dnf/r5erGkDROixhRFVABQXFy8ZMmSjz76SEdHp6SkpLS01Nzc3MrKysrKqqWlJTEx0cDA4OzZswEBAbm5uRot0a7rUPOY/K++NpmQXzBxs7FHbHL3vUw9++/2zbUXtVrNqAhCiGkbqun2NulXKCsrMzY2Xrx48fz583V0dGxtbUNCQtLS0ng8XmVl5ezZs9977739+/cfOXLEzMzs4MGDZmZmGRkZEolEIpFogiVM4pZAIBCJRE1NTUw4sLu7W6lUagRskuRr3WnM8gDRQjnBBDDGhKaAogjhy9qXf6nz4vRlB+zD9S+nf3fY+7sj3nquWebh5dYR5ReiahzCqy7E8BwThE4J/EtJjVcSeVdiGq7E8Bwj6y2DK8xvVJ+JqD0WUGAUkHfCJ/Oka8Knaw6/9u5Cc8tLit4hAKAIBQDFxcUff/zxwoULzczMcnNz7e3tjx49Ghsba2try+fzh4aG6urq/Pz8dHV1161bl5qaqprYeEp7IOPtYSbeQTT3l4kGh2b9RF8NmZAtDT+SHPau9GMmHvC7YozxxJu7ZmF0dJTP5zs5Oa1YseKdd95ZuHDhkSNHAgMDo6KiZsyY8eqrr27atElHR2fr1q0RERECgYBp3NDa2trU1MQESBj9aBuHSST58VeatADsz8fyy9BCOaExoLEM1CG12sHV+7VZixetOWIVXLz/XNLCzef2n02yDK2yiKo4G1t5KaHmckKtYwznSjLfLU3gksJzTap3i+O6xHAvRXPOR3FsIzknQsoPeGQfcMs47n3Lwjf3sKX/rPn/9/77y8sqG2E8n7WgoGDu3LlLly4NCwsLCwtbt26dvr5+RkaGnZ1dYWFhVlZWSUmJQqGorKy0sbE5e/asQCB40EfqVzL5xkF+5jW2/YTU4J99y+9Xwagl/PhO/U/v6Qw9PT0cDic0NPTw4cPLli2bPXv2vHnznnzyyUceeWTFihWenp7p6ekCgaC1tZXRj5aWFrFYzORxMbYI08SBqVOZ9PcnRnE0Fbusv4vlF6KFcoIIYGDyUHtHRlau2TLt/U93mnlaBBVvt41dssPRwPXW2TiudXzFucTKKynVHjc5rsl1nul83xyRV2ajV1qDd3KDZwLXLZ5zJaHBIabe5Hr5bpeM78xvHHbPPuNfYO528+sfTF9+42Nn95CegbFWIPkF+bNmzZo/f355ebmFhcX8+fO9vLxSU1OtrKwqKyvPnTtnaGh4586drKysw4cPe3h4dHZ2kgmJMVrML9eGX/Fi+Q00NDTEx8c7Ozvv3Llz5cqVR48ejYmJkcvlarW6ra3Nz8/PzMzMxMTEzs4uNTW1p6dncHAwJyfH0dHRwsLC1tY2KipqcHCQEJKbm2tjY2NtbX3x4sXi4mLGsJ7YJUhjgz7Q3WXRArRQTia07KqXyKd/sGzeZz+c8b55zD19vdn1742unfK/45DItU+udkqt8kiv8c3i+mZxA28JQwrEwXmC4FxBSLbg2k2ed0q9RwrPMbHBKoazzzXrH3ucdjqmWgSV2/gV7j/l8+6H332js6+OL2Q+tqGRZ2xsbGpq2traeu3aNWtr6/r6+vLy8oiIiM7OzszMTFtbWxcXl4sXL9rZ2XE4HLjXZaHFsHLyh0cgEGRmZsrlcs2agYEBExOTGTNmTJkyZeHChdevjyUr3rhxY/Hixc8999y0adN0dXV7enoAwMPD46233nruuedmzpwZEhIyOjoK4+MVNCWWrJyw/BK0UU4w0411BKHQxKw3Zyz5+gfj86HFe8/FfKXvudshwTai9mJyw8W0WpeMOp9sTvDthut5jRFFoug7TVHFkqgicWS+6EYOPyCD553e6JLaeCGJf8Tz9syNNpvsEiyu11oHlh2/ED3vs+2vz1icW1TGfOzQ8DDTgn50dLSnp0ehUKjV6v7+/s7OTiZPv7W1NTMzMycnp7OzE4/zIA/UfwhWFf4YTCx7ZNZoglsURTU0NJw/f37Pnj1bt249dOiQl5dXX1/fyMiIt7f37t279+7du2PHjmPHjjU2Nra3t3t7e+/bt2/fvn27d++2t7eXSqWaj2AcYmxhPMsvRDvlhGAA6OoftHL0mv7Rtzq69uduFG+xuLF090V9j5xzCQ2OKQ3ONzkemVy/nPobBY2RxcK4UklCmSy+VBZ3pym2SByexw/O5vln8K7ebLySJjoRUDJvu6OOZeypoKozAaUmbmlf/HDi2VfmxKTcYq4hhPHEoKXm6pro0VKr1RNLwP47Lz9WTv4YTEzk1RQ/Mqdic3Ozubm5l5eXQCAYGBjIy8szMTFJTEysq6szMDC4dOlSV1cXl8t1cHDIzMyMjo62tLSMiopSKBTV1dW6uroFBQVwb5of077lv/PxiOW+om1yMhY8oQGgrbv3hPXl2Z9s2nTssn1w8aZTgQu32pkGFDmmNDolc13TuN5ZvGu5vPBCQewdcWKpJLVCnlrRklQmiy9pisjnB+fU+2dwvdN4Hmliy+uVn+v7rjsTdcyr5FRAqXlA3hZDx+df/cDdL1SJ/sn9clLO0qR/pSiKufy06wr8N5SClZMHjSafWK1WMxF1TcC8oaFh/fr1t27dYrYcGRkJCgoyNjYuKytjah5TUlKYno89PT2VlZWHDx8+cOBAYWGhTCZjJsJNNH2Yk/m/9vGI5b6ijXJCEaAAoF3Rd9LWbdbSTT8YutpdK9p0wm/5vgsW1+84JfOcErnuKTzfTEFQLj+yUBh/R5JSKs6oaM6qak8ta04oaYos4Idkc/zTa31S671SRWdDq3VOh+uciTrsnm9yrdQypGiPuceU12fbXXTtG1EBgObq0tj+zFPhP83sHG83wsoJy38KjekwMcmYORvr6urWrVtXVVWl2Tg3N3fDhg319fWVlZVOTk5nzpwxMjI6f/48E27Jz893cHAwMzMzMDAIDQ1lhjBqrJMfZ3+xsPwrtE5OMIASgwoAOhT9J208pi/a+IPRVSvv25uOe68z9rIKK72YyL2cUO+ZLPBPF4XkiCLzxYnF4rQScXZFS05Vx83S5sRiSVQ+PyS77trNat+UOq/kRofQqm3WMetORxx0vWV0reRk4O1tp12mvDbL+pxz7+AIAODxcgpNeqVGTsiE8YuaGgJtzK1k5UTrmFj6o3l8YeSksrJSs01ycvKOHTsyMjK6urpaWlpycnLs7e3Xrl0bHBxcUlLS2dnZ1dUVFxd35syZr776Ki0tjXnjpGoYFpafRevkBBEYRTAKAO3dfcaWbtMX/7DJyNPUJWOzodcOixDr8LLzCZwrCTzvJGFAmjgkWxKR15RYIEorFmeVN2eXt6fvCvX4AAALOElEQVQWN8cXSSLzGkNy6q6lV/ul1Hol1l8Irdx/PmW1SfDOSzePBxYbXcvdbHr5+Vfesznv3D88AgAwrhCMYGhcyZOyXxjb5T4M930QsElY2oXm3GNiG5rzUCKRHD16NDQ0VCaT9fb2lpSUODo6urq6xsbGuri4JCUlMf0ira2tL1++fO7cOQ8Pj5qamv7+fg6Hs2rVqpCQELg3OviA95NFe9A+OQFQITwMAG3dfSbWbn9bsnmDgZvR5ZRNxj47bMIswirs4+svJ/KvJgl9U0VBmZKwW+K424LUIknGneabJa0JhbKoQvGNPP61HK5fBscrleOewLkYVm3okvOVvt+ms/HGIaWm1/O3nXGd8up7NvZOA4PDzAeTCSXfGitkUohScwVq40XIyokWMdFumJQVolKpsrKydHV1z549Gx0dffr0aQMDAyZSYmpqevDgwbi4OHd39+3bt6emplZUVJw+fdrIyIgpYdmwYUN+fj6MR/VBy09plt8ZrZMTDEARogSA1q4+UzvXGUt0NhpePu6ctM7YZ4t1+JnQKtvYBodY3pUkkddNcUCGMCSrMfp2Y2K+MLlAmlDQHFkgCy5s8ssTeecIPDIaXFK5zgmcCxE1Rm65q/S8N5+NMwwuNQ7K22F+dcor79vbXx4auKc13qRl9hpj+eOgORtHRkaKioqCg4P9/f2jo6Orq6uZ9fX19REREb6+vgEBAWlpab29vTRNV1ZWhoSE+Pn5BQYGlpSUMIO52BOb5VegdXJCCFYBUgJAh2LAxsl75pLvdfTPH7sct8bEb9vZuFPXq21j+Q7xQqdksUuKwD2J45taF5rLi8hpiMjmR+ZKgm81ed2WuOaKrmTyL6U2XEzknI+rtY+oMXLPXbnfbYN1jEFwuYH/7a2nPKZMnXPRwXVkYPRB7zILy6+htbWVw+H09/cz/8soxPDwMJfLFYlEEwWjp6enrq6uubn5wXxRlv8WtFBOkBpoFQD0DAw5egTOWLT6u0PWeo5R3xl7b7aNORFUYRXdaBXNs41pOB/Pc07kuiXV+aRxA25yg27Wh9xs8EvnuWbwnDIaLqZyLyTU2cdU20ZW2IZVmXoVLt7m9LXJ9WMhlQYBBeuNXJ6fOvecg/vQgPJB7zILy7/HJNviX+WGaGnOCMsfFu2TEyAIMA0AAyNKj8CIdz78/KudJ49eDF9t4L72zHUD/2KzcM7J6zWmIVV2MfVOyQKnxPpL8RyP5Hq/FI5/QrVXYrVzcs2F5Jpz8dUO0VU2EeWWoaU2oZWnfe/M33x+uX7AkaCKowGFaw1dnps6z9bevX+QlRMW7UMT59NUyzNMrJdiZkH+N7QCYvljoI1yQgOhAWCUIknZRW/PWfrR1zv32/itOe62yTxE3+vWqdDq02F1Z8LqzCPqrKLq7GLrLyTynRLqXWOrPWMqXGPLL8RV2sVV2kVX2kaUW4SWng4pNQ+pNPEu+fvG88uPBe73u7Pf89Z6E6/nX5lve96zd0T9oHeZheXfgyk/nJhwODGlWJNOolkJ92aasLD8OrROToAZUk4AMAFJW+fiL9f+5c0PF6/XW3XIYeMpn+Peucf9Co0DSs+E154KqzUOrjgdybFPkdjE1NuHVV6OrLgQVWYTU2EeXWUeUXXmRsWpkDKToFKTa+V6V/LnbXZcbhi862rhHvfcDaY+z7/2keUFLwUrJyzaxiQv1sSOLD/RzYHVEpbfiDbKCcEYIYQBQE2w9/WYeSvWPTZtzpS/LvjwW11Dt5QTvrcNvW6fDCozDa05EVJlElp7OoZ/KpxrEVp9NrzKKrzCLLLaJLzmRGiNcXC1YVDFsYAyA9+yQ5fzPtxyealewHa32/u9b2885f38qx+anXXtHGRD8SxaCUJIrVZP8mVNyjCeuMDKCctvRBvlBDCm1WqKRhgB9I6i4PjMrfsMZsxa+sSr8zcZOZ/yyTAPLDDxyzfyLzK5XmF8vcowuNL4evWp0FqzGzUmoTUGYRz9Gxz9EM7RwNojAZWHfMuO+pQdcSues/HiIl3vne65+9zT1xg6P/3KXGunq72jWjlXkeV/GU0HB6VSqZmCpUFjo2jqbSd6vVhYfjXaJyfMmU/RtEpN04SoCQzRMErTgTE5b8778t1Fa9bq2updCDN0TTLyyjK5VmQcWGIYUGIYWGYYVGEQVKUXXHsghLs/mHvgGueAX81+74q9niW6niWHnPNn69h/qudzyOvWVvuwRRsNnn3rQ/+I2MmzT1lY/tiQCY28Jq5ham8nagYTimeTu1juF9onJwghjBEmhEaERkRzcbT1K60dvae89eEzr8+b+emm74/Y6zlFGnqkGXpmnPC/fdy/QN+/SC+g7GBAxZ6A6l0BVft8q/Z5le/xKN7jnrffJWebTdz8jXar9L2OeqR/e/Tii3M+//iLdcVj9V+ILQxn0SImxtUnLWs2mBiKZ4PwLPcF7ZMTTW4KASATGoAQgJb2rusxyfuOmr05b8WTU2e/OnvFP9YcWXfcSdcx/IRv5snAguPXinS9C/d4Fe3xLtb1vnPYs/Cg+62D7lkHL6esN/KZt9roqwMXvjpo/9y7S1+etTgoOnlwZASAAlADsH4AFm1iknXyTzf48ZYsLL8F7ZOTe7tIkXFJuXs9CKQtPkHhB/VNP/t2yzsLv5065/PX5301+5NNC9YZLN9vv8rAbbWp/+pT19aeCtxodu1746ufHbCf+39HX5656uGX5j/z5tI/v/HxzI++cvIMHlJSAJjgAUJGANjcfBYWFpafQqvlhABgIMwLMQsYjZkRKgLFtfxzbv7rd+stXLFm1pxP3/n7F9OX6cz4bMvfPt/x7oodf1u+Y+YnW6cv3fjGwtVvzv9qwbK1X3y3c9nKjV+v2xsUkzr2YXgYo16Ch1jrhIWFheWn0V45IUwByriW0OOvu/d9CmCUovtGlPzmzrRbJV6Bkeb2zjsOGq3asPdznT1ffr9rxaotX67dse2w0Xk3Pw5P3tc/Km8faOkeVDPhSoKBjAAZABhl5YSFhYXlp9FWOYF/KSc0oSnAk31TakwGh0a6OhVSqZwvFDcKxI08UQNX2MAXieXN3X39k7bHagyIxvQwwYMAKtbZxcLCwvLTaJ+c3DOGgzAvRlEQEASAAdOEooCmAGMgGCEKY/oX/FnEiBBCWDVKE5oAwoBVhIwSNhTPwsLC8nNoqZzguyaKJseLEIIxRakJwYAQodQE0YQgRKsxUhNMAVICPQKIAgSEwqCigUZAaAAlwcMEDQNSE4xpCqlViPmzNFLTWIUBsYkvLCwsLD+NlsvJpLUYq1QqjDEhgBHCmAbAQGggaiBqgimCaIIxIMBqTJRqoGkCCIGSxkMEDwFWIZrGCI+1LUZEqVapkJqtOmFhYWH5WbRYTiaOnsUACAABYEIwARoRhPB46hcFSAlYjRFCNEFozEMGiAABBEQNFA0qACUQCtGIRpgQQGqglEhNYxUhFJuVz8LCwvJz/DfIiUZLEAAGoDEgDJgAJgRjBICAUARTBGNMABGgmTJ3AhgDRbASaApoAhQAIoQgAgiNWSdqRNSYrYlnYWFh+Xm0UU5g0u0dT3qRsX9m4ikABAARMqZAeFx1mIALJoQGjACRsdXjxfYAAIAIY8OwcsLCwsLyM2ipnNwDuff1Lza5Z+lHm/3Uu1ktYWFhYflZ/hvkhIWFhYXlgcPKCQsLCwvLfYCVExYWFhaW+wArJywsLCws9wFWTlhYWFhY7gOsnLCwsLCw3AdYOWFhYWFhuQ+wcsLCwsLCch9g5YSFhYWF5T7AygkLCwsLy32AlRMWFhYWlvsAKycsLCwsLPcBVk5YWFhYWO4D/w/Gr3pdpKO/4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110598" name="AutoShape 6" descr="data:image/png;base64,iVBORw0KGgoAAAANSUhEUgAAAhoAAAFoCAIAAACe2cUmAAAgAElEQVR4nOydd5xU5b3/z5SdbezSqyIWojc998abeJObe9NMookNNGhs2Es0KhqxoFFRUJqCIIoU6YggiIrYQNrulDNte2HZpexStu9OOed5nu/38/vjzMzuUsz95V6E4Hxez4vXMjsze+bMzPM+364hrbTSSiuttP7X0k72AaSVVlpppXU6KI2T004M8LFv+5KlAAmYgAQUQEc9T/c7d91EydXt13zMOyfvbv0Va6kjnp2OWj2fKHWoR72+tNJK6+QrjZPTTv8QTghQgEiyhI9+zDExcZz/HesGBpjBFlGsRf9fh5i8V49HpZVWWqeM0jg57fQP4QQAgRU4aV0QmMAEIhCBVRIByiIOJ+4JTtyPCaRACsQgTuBJAhLcfSkwMRMzp56h6xD/7rGm7ZK00jqFlcZJWpaYQZyghQQEWIBNkAkyuzmoElBhUBInpEASSkIoCAXBEOi+Uk9CAizB1jNTkklHerb+roGSVlppnZpK4yQtS5S0T1KWhOixEnhI2SgJGDDAIIIiSE6sI3AiwAIkQN3NlAROKGnvqG5+th7gSEMlrbT+SZTGyddJX3LVn4ifcGIlvFmJgMcRq8slloq69HhgFyC6PRH3CNJzKjLPEpRaCqTAdEx2pImSVlqnttI4+Trp7+Okp5lw1M3q6Nh8KojfFcdnJEMj6ijjo/tSR+FEghRY9fSA9Tj4Y6MmrbTSOvlK4+TrpC/HyTHMEPBRDOi6kbtHP5IB+C7zo8dj5VErCZhUuL8HTroTqMfBp3GSVlqnqtI4Od107J32f5DaRT03+uMFM3q4uLpsDibw8XZ4Tt6zO0sogQpOsUiBKI2TtNL6p1UaJ6eb/mGcdN/uBffY9498EgCciMOrnnUkR/qmABzlLuuqQ7RCM0kbhpMGz9FeNz76ANJKK61TTGmcnG76sgh24gKfWZHl2iIiogQviBKZwgZxTFJ3tBDAxEpSIqwhFYSwouZMZHm5iBNOqyONHmZDkWQmQBIpRd38Y0iaJYlcLyLJTAxWTMf0yaX1TyHrc8VJe5WZ+bi2a1qnj9I4Od30JThhRaTIIopSKvGNt+wM5oTTiiEJglgCJkFw0kQgsCQyJRuChYRSUJKFABEpJmalWAq2srKkSaSYGUSsGCaxqZQgUsRsUcTKKFZJBCnFSkphEAlmIk4VtRw70JPWqab/IT+YmZJKM+b0Uxonp5u+HCfSFEpIMJRSRKorHmFVMUqCYiYiJsUwJVlttVgxKwYxC8GmyUoySVImSYPBklgwC8VKJvJ/pUkkkzghJrAgKUlyKs6iFKQEESvF1g+kpDCJJHczmNI4+WdRd5xwNx2Nme44OamHnNb/vdI4Od30Zc4uQEllGiasNC5mxSyZE8EMIggJKUmaSplgVkopKUkpVgTqEY8nkIKSyQxhq1z+GMfBzEQMkiwkmwzTqpNnMqAMsCQpWchkib3VgcVCEB+BjjRR/lnUnRlKKSmlUupoeKStk9NPaZycbvq7sZPEZSOYAEPJuJISUKBEBYg0IA1wgg7CMLp/55khgCi4VclDStaT3ENiL6n9SjYoeVDJJinjyQrG7lJQkk226uo5TqITbBAJIjp6SyGpLBPqeERJ659IFl2OIAdbFyvHwkxa/7xK4+R005c5u8gqR2dTmHEpJLPBKkrSBCso5lQbFXX000igoaltd2NLZUvL9n11bxf7F4V9b5b555R6Z5Z4XikqnB0seEMveDvsL9i3t6K5pfLA4YbWDoUjJJMNwUxASigTbAImWDAbUikiAF3Rk0QA5YjUL0oz5VRT95wOS8eLnaTj86ex0jg53fTlOCEiScpU0lBKgI3EgtEtIbgd2BOLuOtq17rdb3z00RPPv3DvrbfdPu7RsS9Nv2PuvBvmzr18zqu/nTfn4qVv/nzV/J+snHfhirk/fnvef62a/+ulb14yb+5vp0+7+uWZd7yx8I6nJ9520y33PvTwk2+8OXP9+nfdhVsry4oP1bck/xQBMSACRMCdTFFFklkxEVO3V9KFk24JYelt6NRSig3doyY97VpO8+O0Vxonp5u+1NmVwAknf2NJAHsjHdv37ltY6Jm8fMVjy5bcs2H9qOVLfzJv7rdmz+x1x+3ab35jH3t73qQpg16bl//a630WvjVs3fozPt40+NOPB33+Sf/PNg7Z9ukZWz8967OPh7+/IXvu3OwZL5+5cHH/J56yXfp727VjcsY/evZLky56/bU/LFl806qVf12+YvqyFct2urfW1la1NnYmDybRdoWVstLCjsRJVx+wNE5OWTElsZF+i75+SuPkdNOXh+JTksCBaEd5/f7CoL7+049mffTRjUtWnTlhYvYlV2Rf+yfX9OkZby3o9fEHA8O+YXuqRzQeOKetdURr2/C2juHt0TMj8WGdxqCO2KBOY0hcDombQ2LGwM7IoI7Os+LG2XFjeEfn2R2dZ7e3n9veMqLpQN/yor5+T96nm7JWrMye9Vr2Xfdn//r3337i2RsWLnrxvbWrt3+xs7io/NDBg0a8M3mY3dKEu0DTraY+vVedUjru20FMUklFipispVTCpZnW6ac0Tk5dJbN4E/1LjirE6B5U6Np0ewTdk7WCidQtIAa0KLknHt/ZeHBW4fYrXpl+9mWXDv2v/xzx2BMj3lh01vpN397h+0647JxdNWccbBjU0ZJndGbDzAJcQAaQCWQCGYADyAAyACchA3AyMijxq4zEndmVuD/lsOhtRAdFOgbVN4yo2fOd8t0jt7jP/+Cz7yxafMHzE4eOvmrkpb+7bt7caYU7PmnYVx2NNitp9DgRCpwMuiRGclEiFHRUtJ5BClAgSv2Gu05mWpaOME+Pe6fjZ2pzzzNKIJONmIxFzWgk3tHS0dzQfKCmYXfRrmJ/WSBUFQ5XF4WrwsHKUKgyXLK7tHr/rvqWhpbO5s54hyFiUpnEouekTevTe9w37riZfsdPAUyncpxopXFy6spquGtCmVBW8/Yel+mKQRKQigzJ0prBHmcWymIPC0gTQkIomNYXNQ6Emg+/9PHGXzz/zA/GPXDWC8/1mf9mvyVLBq1+Z+D2wiHlu8462DLSpHMJw5QcCM4HMkE2kAbWgGMvPs7tgAbWwBrIAWQC+UBfoiGSzmacY/CIw23fqNk3ojDQd9Wa3vPmD12+bPgr075747UXP/SX5z/ZFG5u7tbcJRG9J4olh3GRiEsjGk+ikkkJIsmJ1DQ2ICUUp5AKVmABVl+TzaTnrtnt8iLV6Zn5yIuPxH1JSVKC2Sp3BZnEiqEAwdYZBYNIERRBKSSSLQ7HDxeU7Vj1yduvr37jsZfG/9elP/vRf/zouj9f//DURx968ZFHpo4f99IjD0995IEXH3p0xviHpz1y1Z2jLvrNRb+/4dLHJj2yYu2iLTs/DlX6WmOHU4ec7OFmNVPoSlO3eoWCoYgFsQKp5GERSbLaK/QchpA6CT2bZaf1f680Tk5ZMYFNUBwqDmWCFBiUHEkVUxwXIAkIwXGTzTjJGCkTkIrjcWFIZVV2WACqjbYu2/b5A7OmXT7x6W+9ODF74lP5r0zL//D9Prt2DTXEGcBAIB/IATKJXIoyiBxMdmY72JYAw5dg4+8ShW3MdmYHs5M4gyiLkMvoxxhGOIswJGL0qarK/+zj/Il/6/fE+G9OnXL5U0+Ne/rpdzdv2ReNJk8IEZtgE8pg0xQxUxiCAUWkSJGS1h5nQMZBcSgJxbB2GwKTApkg+TXZSY6Nk0ReHCVmMPdoiZawV1gpaZIyOVFsBBKU2IYFrBLX1NO2iza9XF+0YsG9D90z7oWHnp3/t2fmP/PMgmcenT3+uof/dN391z3x+pOzNs6Z9eGcmR/OnvrujFkb58z68NVZH706fcOMh1975E+PXnf7c7c+NeexF19/5sXXnn1u1lN/ff6BJyeNX/zOQr3cFyErppboTEoMpVgKSliqBCIWTAJSIFEeyyzZGpdjmabdXhincfKVKI2TU1OJUVYSZIINsAlWSH4nJDgu2RDMbG2gBoRBcVPGmRSI41HTepZWYPuu2lmffHbvOyu/O+0F1313ZDw1fvCGd79VWfr9zrZvMg+W0mUYNqVs/zgw/hdLIYORDWRK2deIj5TyX03ze3v2Dt7wvv3hcdpVl//ghYn3L18286OPvqjeHek6ORJmHFKAFZQiqZRUzCBmkxMzhAWY2KqkUVAERcysLB/Z10F/zzqhpHf0iIt4K7phVZKSVNZlvpKSZRdFmtoPFfp3Llu3dM6y2TPemv7nJ+/+6aU/uenRG15eN3217+1PqjcVNrqruKoWdXuxdxd2V2JXJXYVU1k1dteirhzlpSitRe0e1FWhItiqbwxvWLDxjcmLnr/t8Zsvv/2yuybcNWXhlJmLZi5YtdBbph9oT5gszBAmdeVkMBQrUwllOXutSioGqy4rKo2Tr1hpnJyC4uTVoEy117UC0MlfMogJMAEDiAEGFMGAikLFrXtFTFlSs2fxZu+Yl9/o9adbsyY81fu99WdWlZ/b2TLCiA6NRAdGooMM0U+IHGk4lKGxsIG+WpyQA+yAskNkkMhRMj8uh0oMiYuhHZ3DW5v7V5VmvLcm++GHet10yyUvzVy2w1dc39AcjydrWRSUgbiRuDYFBLGhuOssESPhkiEoSne2767jxk4s7BAzWRPQCACRBGBQvG5/nTvkWfrekr88c/+vxvxyzP1/fOXtVz4q2hho1Es7i4oi4VJRWsWVpbKkWBSVo7wCFUWyOCTCxVRaJItDsqgYJWEVDohACZdUoqJEFRXLojJVGoqGg53hClHpOehd41338jsz/3DzZT/4zx9MmP7U8veXe8OehgP1ipKNFxSsN10pJUXiRpLK6udDio9DU6Qms6U/AidIaZycgurCScoLfHRAVAAxRhwwLdIkvAAcJzpgmou2eX5+/V1DLrn63Bmvn7d+0zklFQMPNeZGo1lWeFwhy+RegvMUZ5N0smmH/OpxYoPQEHdCZDLZlbQbKlMig+ACcoBcUP/2tm9UV5238eMBz04eMvbOn014evqWL7xtrYeIDGtTUKkWlQnoMrrht4c3h7q86mmlxD1/YJAiSuQ4JE6ZqcymSNP28Pb7Hr/vOz/+zp1P3TXnvdc+CH+wfe929yFPqVFah9o61BSLopAZLEdZKZeERTAkgwEZCKlQmMMhDhdziV8E/BQo49JiKtZNn8/wBlUgjKIwioMoKUZFOarLUFVslvvbQptrvnh72+qXl7985+N3/HrULx579pGiioAQMWZhXSxYVVRWb2wwSFnsS3xZ0OPLwklHn0xaLmmdEKVxciqKQdZFdSJ1KfW1SOZyCVZxkqY1HLergByHTcz58LNLb737vD8/NHjytCGLFo8Ihka2tA2X6MfIUuRQ7GDYCXaJDIlMhpPJRtLG8n8RIPkHcaJRXBOddmU6ARtxBrFdQlOwMRwMF6MvcCZhZHvHWUWh3mtW5c6ZdebUl3781NMT1r5XFYnD4oW0Wu4LYpGwU1IpYATi1NzhbuQ53XVsG+zoS5LuDq/kiZFKKepq0Haw49DqTatvefjWseNveeq1p5+a+/Q7/jWFTe5d2LUXeytRWURFQRUo4lCRCodlKETBEIWKuShMIZ/0+cgfQFAnfwhhP/t15QtSIIxgkPx+pQfYryPg4YAHQQ+CXg4GUFyE8lJU1GFvLeq2125b71774sIXnpz26J/H3/HIkw/s9G1WiAAAC5YSiskUMm6QIgDMibeZu1UqUSJuJJOfha/FZ+CkKI2TU1EEKLC05ht2++YnQycwWJosuNvFdgdjw0dbbv3rs99/4vk+dz3Yb96b59XtOl9EhpDZi8hFyCBkElwCTgkHw6ZgU7AzbGCNyMZfsWkCDWwnmSFNp5Ias03BSbBJOBScBKeASyLDhNNUeaQGg4ZzZOi+XTkfvuec+PzwcY9dP2XWgi3ba2MJXweTyWyABEmZqk5hhgnEgBggoCgBmdN/K/kf4YSOWgwAKnGRj3YjsmHzB+Oef/i2J24f++Stzy+dtK1+exWqa7C7DOVBFfSz388Bnfw+peukBxEIkt+rvD7SAxzwsz9AQT8Hdfbr7NfhD8LvJ69b7PQpdxGCYQR0eAvhLYSvEHohfB4EfAh6KeCTgaAMlajiaq46gP3V8YrPSj+aNP+5eyfcMWHqI8/PfHJr4SZFiWgaCUGmYGtEgmTFiQk9PV9Zd5x8LT4DJ0VpnJyKSn3ZjxhMaOHEgDIS6b8MoFXRpuLSie98cNH9j2dcdu3Axau+v6fhe7HoGfH2PNHhgnAAGpFNsl3CLmATcAA2hkawMWyAjWH/qlkCDbADLsDJ0BTZFWwKmoKD4WTYJRyK7QpOwAl2kJFLxhmg8w3jm3sP9Fu8UvvzwyMef+aR1es/LCtvVUk3Bxkk4kxsjQKTQAyIAjFAQvHXZitJBduPuPXv4sR6iAm51bd94qwX7n7q3tH3XzN5+RRPo283astQFqCAnwNBhPysF6oCN7kDCOrsd5PHR15deT3k0VnXyecmd4IrCOjQvfAFoPvZ65WFuvKE4Pezx8ceN7vd7PHA64HHh4AXupu8QYRCFApIfzEXF8uiUrO4QpTWcJXnwM4Xlz53xd2X/Plvdyx7d2F5ZTFDJl4vk5QsVSKxWB35cilptH5dPgMnRWmcnKJK2CU9i8GtG+IQJiQAAbW7pXnBjsJ/e/SJ3Otu7T/3rW9X7z2nta1fpDMvHs1TZiabdhV3sLJJ00HKCWgEm2QHYLN+ppOJE42hMWwEO3EGswOwEWtMDpCDyaakA+QCMohcUvSS1FdikIkz43xOR2xYZXXOosW59z140TMT5236ZP+hw8ncI6lAJmAmUxUMQFgbCkskm/Gf3koVbXS/6Rj8OCo9QULtb2341Lv5unuu/+7Pvzd95YzChsISs7wU5aUoCSLgJY+XPW52e+Bxc4GXCoMcKFAFBVTghx5EQIcvgEAAfg+5C+ROj3L7oXvh8bDbC48XngD0EPx+9vqU288+LxX6yB2Azwe3Hz4d3kJV4Ce9iEMB+HXSfdIXplARhUtQUoZSf8S3affGJ+Y9dvmtlzz6zLgC77bWzmYFkYj0cM/eoV0vrUfF1tfhM3BSlMbJqankcEQiyOTcdgKSMXoT6AB/UVf1xykvDrv3nkFTp5/3+baz9x8+g5EP2JVpJ+kA2SDtLO1QdlZ2kAOwM9lIJnDCsAN2fHkp4glctqSN4mS2kXWQ0g6hcdxGMRubdkgnK6cQmVLlKmSbcMWRo5AP9FNqWH39OTt2Dn9t7rDf/u6mxx/fWrc7kizLMRPxkiP2zK/FJsLdcNJjYz0mSFKPABhUc3D3k9OevPqeax6f9eTK7at8TXolVVWgqgjFPvZ62ROA7oO3AAUFKPDCrcPjhdvLHh98Pvi88HrhdbPbTW4fvH7WvezxskeHzwePFx4dvgB8fvb62Rtgn04eHxUE2B1kt48KdHaHofvZ61YFHnLr0HXWfaz72K9zwI9gAMEwiopRsqN5x6qC5eMmPXD9PdfOXTanob2ewSakINX9LPRc3O2Vp3VClMbJSdPxeqwymKHImrFLghWxAvdMSKmNx15auvjfb/hj3pN/7f32knMqy0eaYpAVbAdrIBtYA2lQNpANygaybrSBNFZ2sPWzLVH0bq2vmiV2sB3sANtBGksNygZpg6khrnHMBtMO4WTpVNKllIvhVLBJK96DLGAg01mRjpHVFYMWvNHvsUd+9PSTz63fUBOJJk+vBCsoCaGg2GTEE2ZK4uRb442/mvf6q5SFE5NNaUXXusXbE1M1GUyspOSEU5AAmGxs2vrR2HG3jLn/mukrpxXWu2tRV4GKEiopRkkAAQ+7LX744HajwI3C1H91eHX4vfB54PPC54HXwx4f9AD8Onw6fH7o1g8B1gOs+9kXYF8Qup89AS4MkjtEbj8XBrgwxL4AfF52e9htIcoHnwc+D/we+N3QPfDrCJeiooRKN5V/NG3ltHufvfuuJ+7c4ttsleiTddlFIJNZJhMjCaQ43dX4RCuNk5OmL8EJQSqYCgaxsO7SLQ0SnxQX3TrrlfPuvj33vjuHbP/0nHjrAMhsUhmKbJQqZe+xtK5lccVijLV9Sy2xvtLMriROyJ5AmtKgNEgNQoOpwbRB2iEdLJ1MTlb2BA4TNo2D2CmEy4wPAY2EMcC9zTFp4tAHx93z6pwdlVWJUykNxGOICxYUAzqACCCTpz2Fk9NsiyFmScIkQ1l1S5RASCKbQyW6x0slJQsFCWD/wX1vLp93x19vv/7h69/c9EalWb4HtUVmKKQCYQ4F2O9ltweFXri9KPCi0IdCH9w+uHV4AvDq8Pmge6F7ofuSS4euQ/cnV8Ba3GMF2RdiT5jcYXKH2BNkT4C9fnh1eH3w+uD1wuuB1w2fG3ph1/K74Q9wuBq7ikXJ/M3zr37omusevHbJ+sWNqZpHIjKZFVgyCWaFRJfqZKu3tE6E0jg55WThRMIQHKPUBSbAwN7OyMovvvjZY+Ntd9w2aOlbPzhYP9KI9zbjdmFopOzJbbrHYth6+LK4O07skA4WThYOCPtXa6B0x4mDU+YUJaEik0eo7CC7ZVeljpBhk8oulQNwArnSOMuMf2NvXf78ebn33PWHl2csKtjRGI0BgDAhFIgM5ogVkyfq3ikkNYn2JL3b//ciVqY0JAvFidK+xNi0xMAbKCJJUkASlIDpr/JNnPXc9X++bvyMR7fXbd2FyjJVHDb9AeELIxhg3U2FXnbr8Hrh9qLQi0If3DrcfvZYdkaAdX83nOjQfd1AksAJ6wH2J0GS+CFIeoh8YfKEyBMi66ksnFh2idcLrzuJk+6rELoPfiv/uBTlH1ZvHPvUTaPuvGL20lm1+62LCSZFYGbBFCdO2WdWF7C0TozSODkFxQySbMZlVJJh+SIUUNXaNvn9D8+99FLXvfecqXsvaG8bEhe9Tc6TyBHsJLKDjySKVWJCR0MFtuQ+7lIyS4lMUo6T4e+yAXaGkxIurBTwUsuWNEp6PIQ4gzgDsAM2QqZCP8YQYZ7VeuhMfUfmixP73H3HC++sbWxpTV6IkknS5COh0X3o02lDFAYplgrSkIaQIhE1AIhYKVLECiShTIio6vTv0u94/PZLb7l00Ufzg836LlRUoKSI/AHpC7EeQiAAnxdunX0B6F64vSmjhL1B8gVJt1YgCZKe/EjBIxCkrhXg1LIe3sUkf5JGqeXttrrfWAiPBz4/gkGEi7nE3+KdsmzyqLuueGb6k9V7y6zAGSnFiq24o0UUq5dqWidIaZycomIoqcxUyz3v/voxU6cP+fP9A6bPOFvXz4jF8hVcJlwKmSbyJHIZDiaNlA1swcMCSWodhRPYGQ5iF1GWUpmKHCcrIM9wUIIo9tRhd9HlGIftJLgYGYBNQTPJLuAiuIBc0FCj/ayycO7cOQN/+/vbHpng3X/Iipcokke0QCciKaVSCslQymnj8rI6K5skFBERS0kJA5dhsYSBGGKf65+O+csfx4z744rtK4o7QrtQUcrhEOsheIPsC7DPz14dXi97CqnQrQq98Prg9cPrt6IgpIdID5MeJN3fEyc9nVr+Y4EktfzdjRjfcVbKdWY9pw69EJ4CeNzs8yhvCUrqsLuoPTD/ozeuv3/MbQ/eXFITBthy6VmZCVIk23qdJpcNp6LSODn1xMk2qiKxu71T6P7v8Y9k//Wh3EXzz2uoPxfIJzgVZzEygQyFDFNmKuUEbEwOhqMnSKxt+ujdObk1s0uxS/FXnytsYc/GFtjgJGQoZElkSc4gtnfFe458lIvhkmQTysbIUGxT0BTbCE5wL1LDpTmirnbQ/IUDbr37D08+t84bjiVOpFDKTGHDQkj3/56sN/z/XFbreCsorYikVMysiEwlDZIA4mSs/WztDQ9ff/OEm1d5VlVzZRXKQzIQUrquPLoq9LMnAJ8fPh26H36ddS97rcC4H77Uth5kPUR6gK17WlF3nz8Zcu9poPi7U8SP1PLrSVrox6GIDt2fCrdY9GJdh+6Gp5A9Ovt18vvivt3YVW1WLvn8rWv/fPXvRv1m05aNBMFMCkQEa6UTu06o0jg5yTrGLsbJukWgXdCy9R9ceMcdzgfvHfDxhrNaDg0AcgCnQoZEpoKL4CR2COGQ0q7IpthJcKokUbg7To7cnZOOIzgVnHQSSk9SOLFWhkKWQK6JXiZnKbbzcXHiYHZK5RDkADJAdoaN2KE4g5AhOVPIgcQXMIZs2pR7/7j/enLygk1fNMXiAFgJix+p0370VPPTQMkOPZy0uogBU8m4FADaY+2rNr594yM33/Hcne+XflCN6hIUhzgYID0In5/cunKH2B9CQGfdTV4v6X4O6gj44PfB74ffj1QUxBckX4C9OhLLD68f3qNwYq3j4sR3HKIc7TpLuNdYD7Dfw143e/wcCFCgMFYYEsHd2F2DmncK3/7d9b+76rYrP/N+mjwhpEgRMadxciKVxslJ07Ezu7rdsrel9dWNn55/xejsO2/7VklwZEdLXxI2Zs1qkWLCZsIu2abIxZxBZBPSIclJcBA7khXv9q5/ORWHSNkrXfGV4ziXTjxO2MZsHapTwaWQLZEt4VKwH+WdswEOgoPZpshBlAGygzRWNmY74AScCg4JJyGLkGsYZ8cj5+i+nGcnnj/ukYlr19V2RFInOYkQBkBElsvrtBEnZ3RaL42ZFZNgAtDa3rpw7VtX3T76oakPf7FnWxlXhKkoyAEPu/3wBeAJwB2EHuZggAMe8rqlzyN1D+leDvgQ8iGgJ5ZfT1SQePzJRCwfvDo8Ojz+4+CkG0L81vP44T8iaK8fyzrpkQ9GepCtkhSfhz1e8hajKMgBnfwhLipBWSWqttVvv+aha8aOH/u5//NOoxOAkIISedFpnpwopXFy0nQ0S6wUTmuTq2lre3TFqjNuv63Piy98o6TorM5IvpBZSBQeOgAHw8FsY+Vgtnpw2QmZDOtILCsAACAASURBVHsyaysVytbQI9fLij04CY4EUThZffJV40QDJ/OVyQayJ71ejp54sw7SDnIyZSrKJJXB5GBpI0ODNamFbQwnI5OQpZAtkUPIEGa+Ms4WbcMr/FmvTc+7ZeyEZavrOqJWky8iEkJa4ffTDyfd6/UsA8WUAkDEjC1es+Symy6/6+l7ttVur1RVJSgpRrFP6dvkVjcKdXj88PrZ61Uej/Lo7A9xUZiLAxzyc8jPYT8HfQj4EpaKzwePlTHsTS7rv0kbJbH8CavlGMDwJw2OFC2OGUo5OsgfhD+EYIB1r/IE2K9DL1QeL/mDXBSk4qAo/mT35zc8fuOlt1y65pM1hjJgnQupWKWDJydKaZycWCVLj62LouT1sCXiRLpJqq8QQTAUUNzScs/itwY9/GC/1189r6p0uBC9VKIhisZIFLcnqhFJU9JOZPXgsgMaSIPUYGoQWqKA8SicMDstCAHdyhiPUXeSHMXYffXgwT9ardI9LVglCy2P9IB1824pFxlZyshSMlORg6SdpIPJBtKY7YCD4ZTIFsgTyDWRZcKp2MmyF4whaBu2u3jAogUDL7nywcnTqw3DaukvU53YGYqst4aSXZuTLdKO7EJyUsVffjSp4m8mkCCZaOZo+bwACbF0zZKbHrj56def21q3o1rtquSKEAV87PGy183eQnjc8Hmh6/D52RfgQAjhgArpIhiSoTIVrjSDFWagRAVC5A+wnqx1d7tRaC2d3SH2hMkbIm8oARKPHx4/ewPsCbInxF7LT+Vnv2XBFJFerLwh8loBmKRPzG9xJWWddE/uCnAgQIGg8ocpFOKQT/r87PfD66FCH+sBFOtcEkR5OWo3lH0w6i9X/Ob6X33wxfuKBQBWnCjc5GOcVD7yXJ7od/R0UxonJ1BsNZAHMSRBKlijR5Mp8FKBRKKLutVJhQFgZ/2+a16b1Xvc/XlL5o/cv3sEmVmCNZXciDm5UltzqhkwpW5UGsxjF7oTNMn2ZJOVbk/CmuLUn7Cn7sxHAKDnYQAaUdexdT9I6vlH/3/SxuzWQ0QCkHZCFsl86uwlO7KkcErWFDmYrNktdsU2xU5GHtAf6BcX+XHKFsiwwkUscyCHshyxf3/ezNcG3XLXPa+/GTjcaBkj1th0K84gAQlSkAwDFIWMwbJdTt4Iv567W7J/NB95NJzopJD4GClIEyrOJMDWCwQAVms/eHvsQzc++fpT2w/ru7C/VFWWquIQ+7xc4IXuRWkBSgtQthNFhawHEChCcVAV+c1wUJZUiNJGUS7M8li0uFGWVMtgkQoGOOSBvxC+Avi2w10IT4h8lTJQq4qrVLBU6QHoXvh88AXYFxCFZeSpgr9UBYrMUIkqKVLhUgpVSH8leYvhc7NnOxV6EQyjzE9FXgr4OOBVvhCKPOzfwT43gl6EvSgKcklYlQVkiZ/K/CjzUVinQJC9ISoMkO7jEi8qvajSUVWBqjXB5aP+cullt1yy1bdVUXJ+gUpVdFqtu63vKauu+ULcdcLTcPkfK42TEygCBFhAKUiClFAiNaOXAKVYmcwyYZVIAPDX11/95muOcffkLVtwXlP9EDazZTzDjLrirdnxw/nycLa5PzNanxdvyhfNmcaBLGNfrqrvJQ/2ijf3MaKDWAxmMYRjg7h1ILf0MVszI405kcbceGt2rCk3djg33pAd3ZMT258db8iOH8o1m3LMw9miIUccyDUO9jIOZ0ca8qIH+pnNuZ1NeZGWMzl2FjqHcvtAaukVb8gzD+WLltx4c1akKTfe3Fs05sb394o19DWa+sRbc6OteWZ7b9mRG2/PjjbnGo29zMYcsynXbM6OH84Xzb1ES1a8KcdszJYNGea+TPNglmjKMhuzzcZssynbaM42m/OMxvz44V5mW5YQDqGcBLtEjhL9qS1ftLqksNx6ToJLIUvBJWFXyGTklZUM2LF1WGdHH0PmEDKSXZOdjCxGL6HOisb7LX974K133TZzzva6PYb1HqlE5/oYUxxCIE6IgjoholAKBMkwT1ITWk7lNaesDu429Kbb3Tgx6cNkmBKmARkHC4As65fU1m0fj7nlinFT/rK1YWcRdvngL6bCcvVFKTaF8WEQn/vh9sHvgW8ntnt5SxFvLlFbSuT2MlFYS/76aOGu4LKid54PrXnOvXn6rkPv7ePCSrWjhHcUY2cAWz34xI9Pizo3ltS9W7N3Y0Pb1l1tn4ZjnwZ5Sym216KgTnxRH/9Ur10aql93gEL1FKyN7yhu/DCwZ1V12/u7saUIW4qwM8w7y6S7XLor2F0FTyXvLJc7i3lHAFv9+CKI7QHsKGV3OfmKyBtkTwjuMHaGaXM5f1LFn5TQVp19XpR5UOWmsgAHahBarS+87O7f3vTA2JKKasBKm2Q2ycKJBJuAAYpDyoTlkkwo5lPPQj21lcbJCVSy2x4pkALJhHViXUqCwZKkVCIVGwzuqb9u9uzMxx8c+NHab7QdHgJyKpFhtFwgKn4T+/gP7YuvNt8aFV94RdtbozpWjo6tvDKy+IrogiuMRaPjS8d2rh+7f8OVvqVXFiz7U2D1KP2ty0rmjz6wanTL2qtaVt8Qe//6zrWjO5aPii8dHV98ZfuCKzsXjY6tuCq24oro0tHGsj+qVWPUO6OiKy9rXTiqY9EfI6vGtK6+oemdMRVLRrlfv8L7+pjqpbc3bbitZf11h1Ze0/T2NW1rR0fevia+4k/mqptiq69vXTGmecWY9jVXNa36zb75o9tW/Sm65jpj1dXx5VfEll0tVo+KrrzWWHud8e41kVWjYyuuMhZfHll4WWTJZdHlV0SWXdW59KrI0qs6V1wVWTGqc8nlnUsvNjZdyKVDzL2ZIqIJziTZlzpzZLuTpM1qWa/IZnKG4GyCi7kX2Pny9Py7br+guXGAFJlEzkTXZLYzOwAH0Eua5zcdGr5kaf7YW6+ZNXvL3n0mAIBhlU6bBpsCBsEAC6uJIitIggHIL3mbT4w4meKX7OFoObHo6E7APXFiEAwBaYLNxPQ1LinT7/7L9beOG/NheF0Vqr1wB/BhNRbspal7+JlaTKjBxGrMqMLMckwvw5QaTKlTk2vFC/Xq5YPm7Pb4vLriZz5745LVT1yw+umRS58/t2jbjZH2l1qjLzdGZzeL1+vFK3to2h41ufbAUxXeR3Zte/Sw+9m6wgm76yYfEK81G7M7mmdRx9x448zP1oxyf3yb0bYg0vZ6e/us6qrHwvp99buf6Wif2dwxs6Vj7sGO2Q1tc1rjizoiC9pb5saj8xqbpjdFXmlUr+6jGbWYVoNpdZhRyy/vwoxdeLkGM3Zjai1PrsfzDfzSbp5bijVhfBFAwMvBAHtKqaCS9dWeJb+/9fd/mzq1ds9BAJBMhkr6BVgAcVCc0zj53yqNkxOmrivKxL6Q8GQnzGsygQg4nuwjXrb/8CXjn8y+87YBG9d+o/XgYGXmADbFveN7bzTfX8tPb6ZR2/nyAr7KTddupzFb6KqdNGorX/ERX/YFX1tDf9m546oX/zJgyu1D5z3+g5ef/vbUGd9c6/59QN7jpztK1F0l4k6fun4nrnHztV66wSP/VEjXbuert/HVBXztTnXdTrqugG/YTtdsoSt20hifHLu5+poZs0ZOemLw1KeHrVhw4e7q+ypr7tgS/EPhoetCdOd2OWZrbHSRurlE3ryt4fKPa367rXn0pgO/fdN3/hdtlxTzDbq6doe65guM+gJjtvP1hXyzV431quu389Vb+KqddO02+uNmunorjdpJVxbQlQU0egeN3kpXbKIxi/ixcbzgJ+YH/c0KOxlOcA4Lp4rbITWQjaWNpUbKTioHnEGyDyhz0sR+1113YX39EBHLYOEAOZkcStpJWq1csmAMNtsuqK8dvv7d3g8/NmbOfM++BgBgxWwwGwzFzKktxdrLGZDM8itPJT42TpiOE0HhZLNpAQiGUKxipgKwe1/18zP+esN9v1/vXVatSooo4MdnpXitAXe08sXt+HEbftiGH7Xipy38n638k3b8rI1+2iZ/0qH+K2L+0uz8HTddoS8+b9usoa3Bn7f7f1izIa9sbU7j9vNk3a/54JVU/Ztoxa/Mpt9HD/4yUv4zM/Q74/NfH5j1nZopI9t2/lY03dAZ/FXzBz+UBZdw1fX+18/WZw06vPmiRvdPaP+lournRtnFsuj3yn9JbOcvDn/8b52+X8m911LDLYbvssjGi9SOi4Xnl52+/zD2XSzNS+Pylx347yb850G+6DD+oxk/bcFPW/iiFvXjDrqoXf3qgLq+hiaUY36QPvTJrUVUWMGeKvhL4v4VO5dfMvaqCS+9UH/oIAAQlFTErBIuBJZHD6zrAjYn42ppfZnSODmRIqRmjVKXGzYxBz7CqpU5DgAoa2z+w6PjHdeOGbx6+b90HB4gYy5TZDCcjH6dFQ91vlKD35roJ1UeUW9Cf4P7xmWeonyJvnEMFDgH8sK2DecW/EEruVI7OPPfGt77tX/aGaVv5KBxBIxzUTMk7hlo1gzg6FCOnIuGc6PhAXJvXzKGKB4hmoe3FPWJVPehzhGEEQL9JYZEG0cULOhb/NaQfRu/W794ePOsTCwfqJYPOLAwtzMwGLER4lD/jqJ8Lh+Axn85sH1I6Yrsg56+8YaBLXWZon0w2oe0VfQ5XNGbYn2FGE5tZ3H9mfHigfHqQWwON+XAuOwX474x9DXRR3Fv4jyifMX5EnktGBTCLxfy+NHmq8PNnU6K2GCN/CJ7sqlXInrPykFmJosh4NzJk4beMPaXBw4NEzE7CzsrF1EGKTtJjYSN4g5Ec7nzDI5+u6XxvA8/6fvIhJvnLQg3HAAAjkF1glWyTyJIQgmr7yYTKXUyWnPwkT4t68L5eNsaJeZ5sARbQ9FRf7h+xpuTbnzoDyu2vVZm+qtRFuJgEJ9UY1Iz/8KkgUSZpFykXESZpDKVzGTOMUWWIXKZ+7Loi9gwtJxbuyaz4CX7vnWDER6AmoGR8j7Vbzn2f3AG9n1LrMutmZMTC408uHnI7oU5an1fLO1z6HF79X1a/IOz9208r3hG9sHZ9tJn86KbvhV4tnfBX7XKN+3hNzI6P86jz3rJD/vE3um9/7W8munZ9XNt+kvZLQXf6fj0ggPTctum2eueyax4Jif8rKvpswHoOBOx3oJyIsiMIjOOTIFMhUzJLkEu4mxBg1rpR/t57C5+sUi9XUo7S6Q7bOwoVXoVyoJRfc7G13548Y/+NvlZ63yZ0pSsVFcwpdvZPpLZRwWs0jqW0jg5kUrN7FFdH1UrgUtCRllGmBko2t8wevKL2tgbcpcvGNnUMJRFthKZUtkFHAoDIjUPRV6sw792JW0pDWSHsieSgWGHyET7sM53h1X+QWu40oElv4B7dPPUEfXTNFnq3PeZ1rxSM1dozSu09s3ZsmDg4TmZscUZDfO1dj2fq4Z0vG2PL9ciy7ToJ3aqzwJlAJnxA9nbZ2iV0/rw+99HwYXYcYFaM6D9WW33Q1rkPVvzVlvdYs1YrrW9odGmvL2zM9yPavtXawjnxje74M84/L62d7G2b7lWv0FDRX7b+87WRZpapDXO1fa8l4lILitNsaagcarTceKlaZJtdfj+Wr7r+sjz58Q3u6gzlWZmQcUBclhN+Jk1YWRADQPyXnzpjGvH/q6+6UxD2EjZiF3ELrCD2UbSTnEnx7IhcpQ50DC+1dE5dONHfcePv2fRgl3NhwACRZQ0FDFZ88YtnCi2WvQynfSZS6mUM3V05KRnVpeCNAGlYM5a+MrFN/xs9vuTqilYjlKfDOtUFubC3ZjSTv9B5Ep0cBbJky81kKaUZpImYVNkB/VCZICq6bf/PWfxbG33bK329Rz5xYDmRfbmxZn4rF/rs1rF/Vps53erlwwtmaDJxRoWaPFXtJaXNLUup35JRtWbWnRb1t7VufEtI8JP54enuBoL82pXO/fO1uJLNLFEi7yp7Z2j1S3TWjfnFkzWDm0Y0DAvp/q5jPgHZzW8MXTHrdrmMdqB1f3QfgYMlyItDi2eSvvgrukKzL2i9L1DfGMdv1TO68tZL5GBgOEOSV8x/MWsFynvQzPu+fmon761ZhGDyOpdpoS0rhUYXf8e++SncfJ3lMbJidQROLGGVoMFVBzSBAEoP3z4pikztGuuca1ZcWZnYx8Ry4jHcoEcghaHJjA4Xj/OnFmFfwOcICeEg4UL1AvIB+dCOSU0MpyIjGhed3bBxVro1/bY387GK8MP3ZXVMNUZL+tT80HWocV2XqJVj9fKpwxsXzoyeKU98kz+/un9mjb/S9u75+y5S6MXtOjftPLHtENbckF9wL1UpO8Bd371zKzDz7kOzhxy6IPvouA7nVOz6h+1xTf2O7hpQPUrWcarmfUP2uJTHE3P2yufszdtyDO2DNj7ki0yT9v7WuaBlb0bV+ZVT8+KLs+tnmDfOyWP1w7a91zuzsccsrEvkCPhMKAZsEtkgDOgHFA2SE1R9n7861q67Ya2v42MbsmkqEaJLC9rYqNDkZOUE2xjtimpQQ0Acl+aNnTMLb+sPTw8Tg6CRnAoOBMjwjiDZRarLIbDVPZovDfT+UZk4Dsrho1/6OHlC+qaDgAgJQSx5TBSlhmpGCTB4hQY49h9nmC3zAA+aikrYxCr1iz91ej/fmDGPSWmrxRBLwcLVIlH7S7i4lp6NUI/gbJw4oRyJCpclR1kZzgENMPKrVMuxPKjtb07Qn2aCwZVvzWo4sncpolOWpWjVue0TrIfuk9rHedUa84/9Fr/xikar3KJZQ5624G1NvWOZrytCU8WOgehYxgqv1k+pXfd2nzQOSKcXzvNHp+XgaWO+EKtaa0WqcwSzcNqVro61vXaNzNj1xtDcPhSDv936C/ZO0Zph94+Cx3fhMxj2ATsMdYkJ8uWZIKCrPKi6geH6ea9eKUSmwLCGxThIioOKN1LO8IoLEaBP7L5vpduu/zWy74IbJVQAExlKiWYuGsg8JHqljue1pcqjZMTqdQOQF2z4JhhAFEQAS2RyIOLF2tXX529cMHQA3v7Ag4mh5JZBKeEU8CuMCS65+H4jGr8EGyD0Ni0k3SyymTOJs5idhLbSGbDPL/x3W9s/aUW+K0tNmEQpgxqujvrwDNOcvcWvn70nguLHDX32yonDou9+++1d+TGH3MZS8+UO7/XMnfYnhvteCYLk7IqxzkbPukD6g8zh1v7GnVncPDMzlV9Qo9mBR/LNt/qxwtyMc+BHcNl8Dyxtp96Nb/jrw450aZmaGq5C74zxLazDr9gb3tao3cHofxCBL+P1X0ik7Xd47T29Reg9peH3jqv5G82tS8byCLYJTQJh4SL4GLKgHJC2hT1qseF76o7bm577l9i27M4lsKJ3UKIUE5Jrq7yfsoDXFOmDr7xjp/VNQ434bQylSVslBhd7GR2MezSYhc0IE/Gv9V2cNCKhUMevHfC8iX7O9pVIusHJkMmq4RYmiDjZA8Yt+CWGswpu1u7Ry0GsLum9JLLLx5991XBDm85igtp53bl9qDIh5oQh3ermZ30I1ZOSA3KyZxs80YOsJPZqdih4CC2KVODmVPxkaP47d6q9geouNB454yDT9hj64YdXn9G4D6t4XGbnJrT8KijdXoG1rhiK+0tS7XYSpuxyh5bndGy1NG5ycV1fYziPqSfXTq9V817+aAzY6Gcupdt8bk2LNQ6X9cOrtWidS6zuX/V8oz29fn7XnVVz+rHJT8xN/6g8r7Mwiu0A8vPRfv3EM8F2cAOSXalUmVLCaNWqdw29d0GdVMdXi7jjzzxQp8RLkJZgAIFaocPO8IoqIL/k13v3zfpz3c9cVd5fTlZxV9KKlNBJOtRuirBLCW9iOmpwH9PaZycSLFVq5hkihWGV7AmA7YTTX9/3cC/3OucN/vcg/uHEGUQNKvviCS7QA4hkzG4o/KRyORa/BCwvFuZRE5ih2BnXNkU2wAHjGy0nt229mz/FVrxNfbY8gvhvlQsOdecYou96tg30Rl/xYal+fVPufa+NIh2/MRYfR7Nydk1PuPQGwM6X+29//5MWngulp8TX9xPBPsg3huxnPju3hUrs9rcA2jP+dEd5za+knvwMYdalIOlDryf1/JW/oHnHHjZIae5aIazfboWWZ4J3xnqi+GtL9rbn9TkqsEouwjBf8eq/tGpWuV4rXXDeWj4RcOq84PPabI+E8gGHEwas53glHBJZClkgZ2C++zFT9ap+8e2vfRNoyAb8aSzizWSNiYns4vgtEodFVxAb8A5edLgG2/92cH2MyQc1hR6BU0hgSKCTUGT0JLVoBkkByF+XvP+PgvnDb/3zxPXrt8fjQIAs0nKVCQT1Y6CSJycraSH714RpIJI1ij1xEn3kb1Aa2vzXyc8fPujt60PritHeQChnVzohqcQhYUIBrhwF01t4wslO4k1q19PBLYI7HGyk3LBzIBwAVmAE9IBzi/6MHvbZEfrmny1cciB6ZnNM2zkG75n45lbxmt733CaG/ptu8ux6/XBCA5pXa81rnWY63IPzXZEPxy4f0X/6ldssQ2uutnO2IbeJbMyqj7Mhzmo1e+snK3FlmhYocUWac0btGiNM34gr2ixo2XjgIbFfXZPcqr52W1/y6q8yea+SmtYORLRf0U0F3ErcGa3phYwNGKNWQNsJvKa+Ht7cXMNXi7BRp18AS72U8ij/B7WC7nQSzuLoFdz1ZJty2545IaXF8+ob9sHMEGwVBRX3SuMqOstT+Pkf6o0Tk6omJkYbE13T+BEQAERYNamjy7460N95r5ydv2ugTKWCzgYGsFGsBPbCE5FDimHRcueNF7cyxcy28CaIqcim4LNgM1kjWBX0sbxbMTOPbTu7I9+p2250tY2ZyCtO3v3873rJmZ0LsgueUCLzHSKhVn++xzFE/tEPv1G+St9Wuc7A49oe97s17q4f9UDduON3h1v5B+Yndnpy4HoBdErXtvX95otsMDZuL33oTW99zzvjM7UaImtfprWudB26BVb7VOaOUernWBveNF++DWtZp7twMbexuaBDVOd0QV9aqb13r+gb9PSvtVTe3Wu6e9/znngw7PQclHdmrN2TLaJlhwggxPl8A6wUyFDIFMgk5Fhom8tfvaOeuj6lqkjYzuzOJoo7GfWlOlkcjA5mZwETVpVKXwWkD99+oAbbv6P/Y1DDLZTopxeo0THYnuq3j5ZaOkAOyAGgc7es7vX5Cnn33b32mDYyowgloKk5fUyWSqWJ8fR0Q0nDKUgFYSCVJB8POsEaOvseHPZghsfGPvWZ0uqUBVGiR8lbvgKsbMAmwvhDmLbLp7UigsFnAqagBaDrQ32djjj7CLKhMqGmYW4A8oOdsHIad/T9+AnOYfnaQfn2NsWa6KwHw6cHykZ3LBR63A7VdXgfctcrVsGo26w6dfMcC/lHbr/dVfHx/2jvqEHl7sOz9Paljmkb3DTp9mtwWwY/c26zI7NmtrmxLYs+twhvJo64FCtOY0FjnhosCgeaazPx3ybMSe/+i5HwXVa/dtnIPJNiHyYVoWuA2y3WCigKdgI9jjyDuH7tbi5CjPC2KDD40eRl/yFSvch7EHAS94ABSpQFY6UvLru1avvHbVuyztx2QkQSLJgCEB1ATqNk/9fpXFy4sQMIkgFJQCTQMksLwDvF5V8+7FH7ZOe+UZtxQhIhxFzEDm7daxKFJxLMcQoflJOsnBC0AzSDNYEbJYjR5FNSgerfJjDOwoGlkzSql7QYgs1sULbs0Br+DTfLOt3aK098o7DfEfbPVfb/35urHjwrhXOvSu1vSu0dk//qD7s4JLsjkVay1Lt0AZXtDYHlAHlUq15B/XM6vVa7dta3SLt0GonAr15Z17dPFvrWnvsQ8fhpVrTGtv+Vc6mtVp0W9bu91w16+zSn9u2MUsFhzS8l7dnvrZ/ibZ/Q6ZZMXDfxoz24sHovKDJ23/XxzYVz2S2sbBBOCEzQA6GneBQcDDsMeRX46cr1UN/bJ16Tmx7Jkcs08TObCPhZGljYYd0MmwC2RJnKgz36jljrut/7Z/+vXLX0Kh0kDXtERohg5ENOJS0MaVmA2vMNmaNKRM8jOiMcHG/5yf/YvyETcEiAACxMiQrA2yATJDCyeg53A0nBKUgZTecMDMp4q6EpESO686Q+/LbRj+/bIreFipFeYBKQqjSEXbzTi9v0dldxF/U4cUO+jFRJiW6iWpR2CJwmHBKOAmZRC4YNph2yEzEM0C90N4n5s9q3exERTbahyI6HK35aHSg1YWO3tifjYN90NIHjRlozuNDwyKhPmZVPlr7qd15nd4sVGejeQia+nFLFps5iOeiMeP/sffeUW6V57r4rmrT3Atu4IYNmGZ6CslJTnJPkpvckEYgIR1CGiGA6cWATS82YEzvBmyD6QQb3GdG0i6SptnjcRn3OlUjae/9fe/73D+2ZjCclPM7+eVksS7v+paXRpYsefRpP99bnufB3jh2V2FXAgcjKJoI4uiOoHfk3tTYLY9VdCww9s2v2jNX3XS70rFuMApHcJAA6+XUhDRmjaBJVgkawfB58EE6aTv9tA33NOA1G7U2HIvtFDlpZFPIWpR1ZGOWm9qwLXXIunL+rK9+79/fW/M2ACY/RI1QxOJjcMLkM/+LMtRPVHwKJ/+8YAkRwA8gAiYhmQWDQYCzpf3rc+6M3Tx7qJscD1HJpEsZYeiCdMn6hwolrEAO83Kz/NnbMZOh+VCKUApQvPDMzaqUaoAYYTC8IdhTgVYDTRE0xUSzzntNyBpQDToNL6PJnIEdBrqjKNVgf/xQxvC3muiuRs9I3jW04Ea8Rh3d1eBKkA7SIE3IOO02Oi0936DjYAX6xqB7XF9jlb+hEjsqvCa9q1lHVxz7IugYlN9S05EzsTeK/TH0DMbBqkKj3tOkotdAIYqDGnqrUBomO+N+h8JSI1ZZ6PAjCEyQNqD+xVD6kNiIM56nS7/bc9eRpXVR9CmAgtBuUmoINAQqhAaOGD1CNwAAIABJREFUEAb5PKWrWHPrHcrY8UO//e1TXefIkm+GSZ5kVVKUKSaFKXyNRFgWUcJEh0hlNoCo5GF+MLGlpep3l37zd5dZDc0AQD6RH0CUQAWw9y9xXTqM9xAObAmIUGEBofh8qMtVPkITgKZNLRde/usfXf/zt7au2IA2izM2NWZ4oysbbZHKcl2W0s20ahfflffPYpEAhyo2ikR4RlECKKFWNUGHMOBHIA2QBopCVMKrQDAYXjVKlfASCOKgGAITXhRBBfsJKkXhxxFUclDNIgEZAyVYVsBPwE9wUEVBnIXBHAFFIWII4hzEWUSZTHCEEWNUbV4Tzz6o731C2fGIVlweLab0YE81i8HCMyRMgs4cbgcDrDNpYB0ckXJ4tzhlN/1sK+5pwTIX60OnrzTsJJx6ZNLc4Mhmh5oy3LQRm1a0LT/rG2f+8frf7zmwDSiXEgaEVkJwkUTMkuSncPJfik/h5J8XLCBKCHyIQAZEFFqYtO498PN7H6q5/Ophq1aNE0EloEkywXGwJgJNynAqaUDAapjXfJV3y26cDCghnPRB8cIWAGtgPUBUoJK5Cl4leivRW4PSUBQTCHSwCcTAcfRGka+GqITU2VdQirCXgJ+AqIBfiWIlF6vRFwMlgDhzhFlnVsEGihHkEyhWwE+wrGGM5GA49w5GXw1KcfYNcAQiDq8SpUqUKuHFUDKZYihGkY/AM8sSlJ4KPwpKyMD0fY1YZ+ggEyICYZb94PttfAuIb8Dpz9El5/TeMcFbFwnhpDyjRRqkxlJjobOMM4YW5ZjNuxI3zVUmTh701X8/cc3KicVihKEKVgOpSTJJaqIYYWGQVEmq5X+nLCMWypeZRGN6eo6rT8a//s0LrrxmW1c3AEBIBCUERZD/P1/t4o/V8VlCinJqIpn7PVoYRGWB0UKpcMcDd04785hnUy82YKOFXIozDjc6ssEVGVc4OUpnpd1Mq3byHfngDBYxsAbWyoO25fEFxYfiQxPQmQyWBlhjKMwKS40RA2rgV6I0CMEoyGGQFZAR9jUmQwS68DQgAtKCkiqEQlAFa0IaQBQwRVGVnskcJVL7TRI0SaoUKrEeSl3LQKW+StpexQ0ab61A1zB0xeFVEKp9aZRYD6BLDjlIBkjv3zwmiSG9wcl75QXtuKsFr2awPjSft5BOwqqHk0bW4QZLZm2ZaUJzti/zwupnf/zH8x5ftEDIAGCSkrgMKwQIJl8EQgrmgWHxT+Nvxadw8k8MCfZAHksiARYAuvr8O5e8Puxnvxzx6mtH9hQGAWoA1ZcGSY0ChQIDbIZ2Jv2aiSOKm64r3bYPJ4EUCcWD4kGRofCjUECahBFAlzCBOKgCMgZUMqIyHMvxtPAMCFkFipdF6xEDohwOU1GUZZRLBoQJxEiaMlCFUIVQmQ1wBEgAFQJRH6aPqEDc96PSj4c+XhAqAg2+Dj+sP0UE6yWokk1wFNDLV2w2EBgsdYbJiDAMYj10ZmE2QSakCWmADLBaREUrzniBfv/d3tuOKq2PcVFhaGEhLNSul8KQIsoclRhRpHGb2hOPPK6ceWbV586avGzJER0HYwhfhg1mA6Sz0GVgEOmSNVnWXAmvoCG6RIAhUh7Z1Tn8jdcrfvLz393/UL81ii+o5HPwLyh2/QU4CXV6iIFACBEEIZZ4QUmyIMjXP3jtgj/++IZHb0oXMjYa10vbQoPDWYfsHGdylHWEYweZRlrTjtu76VTJJqBAagOMH7DCKNeOJAwBXUIdONtIqfiBzqhBMBwHx/KuybzvKO4Yir4EZDSAHpDKrBFUYoVJJWgCqoDJlIAfBUeZdJY6OE4U9wLVl6E6qM6IMkeAKLPBZALV8CrRbUJUAFXgKNgAIgKGz7qEydDB/dYK5XeuEVX1yhl76fx23N6CV7O8PlOGk1QSqSRSZbNIdhx2M8hu4tYNpaar5l3x2+suSjfUI2TKkwyEDISUof4AhwkKSRlIEfwPb4FPXHwKJ//EkIAHeEws/ZAK8MLS1yd+49vDH3ti4oFDQwl6AE0iItkgoYiixiICmAQlOAxOCptvKN55gGeG1h4CKoXX6EApT7mwJqEIViS00MREQivfFgZ8A14UQRQygSCGIAKOAQkgAVQiiCGIAXEWGtgE4iwNCuVLKMJCh4gClUDch+mVC+sRSVHiBCPGQoVQIDVIFYEKMiUiBWgBIgJm2dwLmmSNYSLQZaAQDCBGpJPUJGsCmoTJHIWMluGE1BJXbMIZi+j33+u5fWKxNkYlhcpwEqr0a8QmsUmIBBhR4lEbNsWeflr50tkVZ86c+NJzYw8diIauMARVSo2FAeiSDMmGYF2ywdDLosisMIf/8yijhukorxhd+Njoi34/f/n7fWBAMgUM+S8Q2DgMTvhDRCnLSJEkkqH8G0kKCNS2u+2KO6648MYLUx1WI1rq4KS4yeamlEw7VJ+DleWcKxssasrw+i24vQMzRYiqUkegQoTHfAXh74Mjkk0PeoD+sQZWJKlSRuDX4EDlllcq6m+trLurIvtyXB6oAQYTx0hooPC4EIU0IaNMFRwMDg4MPtBk+N0xcAxUBTkEXrWUcclx5ji4ErIKpQr4NfAHwa+Gl4BnsNR96EXoAppkhVkLDyIMg6Axa2VEkeUyKVGiVx67h3/Yjtta8GqW6zJkZ8iyOZ1CMok6G7Uu6hwkbVgW2zmZbeUNq7asvOCKH//p5kt6vG4GS5aSSBITcWiHI6UkKYgEfZqd/L34FE7+iVFWU2EGCQCv2dYpv7oo/ts/TNmxeyQQFdAkDEYU0CFVCnRmg1krk8XLcDK82HZd6a59fDpEBGQyR8ERSB0lFQUdvg42GLpkLWBVssKsCKkEpBB0wISIoGQiMCHiKFWjpypojbS+rjW9rG16LZZvqkShkkSEoJcv+qxDqiATnIBfgcLQ4o6qwh5DsilhghKgSqAKSLAMD5JRsAk2gQqgimSixBGPTI81j1WfdQ+mYJPJgFBJKhIas8FSZVKJ1QCqgE4wwjp4yHb3OLEZZ7xEf/hB152TC8m49D6EE5ACqYF1hiLZkBjm8ZgtWyueekw5+/Sqz8889o3FU/JdESkVIoX7jWFkEGUYElrApmQzNIZhVpgUlgpIY1YZJmMo4cidu+L33nfslbPeaWstXz/+qq7JPzM+SsQeIMQPTA4zISTtSwgP3l1P3vWDS899oXbRFmxtQKOFjItWi5pSIp3lpMt1tnRdbEhjo4X6TbjrAGZ6MAAdFIOIQsQho5DhR2CCIsRRgYjk0PRSY9KYI+Aa6hzausxwF0QanhpmL6isfVDZ9oHp76pAfggKw1EYjEIl8lXoiKHdxJ4R6J3Rax9lL9C73Qj84egZQW2VcmsC3ih4o9E1FDsq0BbF7kHoGIe2QdgzBD2VKJoMM2DVY0VAk1ApnImHDlJZaswGs0nQictHL0mVXXLGbj5/G+5sxusZTrmUyZDrsJ1GfQrrbazJYK3Fay1OOnAskc7JXDva715897cu/N9PLXsqL/vCqQeAiUgEgikMyf+S0b5PWnwKJ//EGOADAMjs3fOFm27UrrhiWsvGUflSVMIEDLDKpDIpLMKqkCKlIuXhtu3DShuu9m7fw2dAVEBWQFZCROHrKBkoRuFHQAagM0zJpiQdrHOgChnyKwyENAIRQVABf2SxdfD2Z9TknMo1Nw1NX6HvecoQbXEumBKxgEwEKnwNQQR9EbE/hp4RODSh/fXKHX9W4EcgE+iuwJ4E+qohE/AiEBVciFO3DlHJpcHUWY1SDYuqkjBLrAbQA0RKiAvEw3Yuh/QPUvothlVR5hqG6KmCVbDiIb4Vpy+Rl5zXdffUfDoh/ZA4ooNV+ApKKgcqkcIwGMM8Ht26KbFgnnLm8YnPHDt1yVPH9nTUCGkQGcy6lCZJU3pRKXXJmkBEwqABW7CwViLLNlyEqCfHACMbnOq5N3/n/vnZffslPjLl8z+9gf4inDDAIMEkCGCJoLZp3fd+993L5l+2gTY2UEOGMjZlLGpKUaNL2SZYNq23ybGoqY43ppDeiHv24pQ+mIwIqAqiCrIasgIyCgpzRBMcBcch45AGpAYyIRPwh8r9Y1ffFcksrAy2TsTOsZ3JROtblfve1oPGoeg9prh1/KH1CbFlcH59vG+Zkl9a0/fBjM6lx6y8yDj0goK2YaVkdfcSpfNNvcceKXdNzq8d3ve84j2ndC+tzP95VLBI7Vwaz7cOQRDWuDRAAetggyjcORoCBUJnjkrEfUT8cv6kBFzdSSfs4h9vxd3NeDPDtku5DGUcttOoS2OdgzUZrHFonU1Jm+0M3CyyjaIxeSB1xfxZP/jDuS17WghSwpfkEwkKRGjdyOW88NP4O/EpnPxTI/TnwV5fXvTIY4OvuX7c2nVH5fOJoqdJUplVIpWESkKTwgi/OlJqUuoD86ygYV7DVd6tu3EaZAKyArIKfqR80Q/iCEwWKrMKmECMOQIOv/wGwp4EoowoEINMgEfsXF2TnG32vj1RZM6iN0b3PhHr/nNUboujtwresOJW098Vlfur+myje4VeqhtCDRMy91S79ym8M4K91UEqKlaofioqdw2jPcO8TKRYr/TWKsXG6oKVyK/W/Y01nB/CXBMWu3xESohLroCIQEYAU5IWyA89wKh/8WHujj7HtuH0pfKS8zvvmZpPJ6RXpuOAFfgKSgqVFBIKOAaM6Qvii5aov/qVctwkdfKIQdddMqO9bSIwAqiWVFEsDRNiJBDxAkVInWFKGIQy863cieZQ/ktnjjNHRXAEeePq1w35/R/++MTT27t6APxLyl3/GU4+1LulD69wXX2HZs297MKbf/l261vNaEqVkrZIpUSqPsikZWOOczlOOVybQzYtsutlo4V0K+7Zh1P6YBJMUCWLSlAlKAEZAYWZogmOgmKQMZAB0phNiCiK1dw9bseblZk71F3P6P66ylJujNh89I4XEh2vJNA+Zd+KMdZ9Rj49xL030j5H2XOzsfO2UV2PTV7/E7PzEaNvsdE+X939kLLlfiV1m9mbntByX82mq43Oe43mS9Ut12jd8yN1l+kbX6sC14TFN2aVyABFpTQDoYBVCAWkM6IS8QDR4C/BSQvezFI68yGcJNOodbDeRW0WKYeSSVmbYdchJyMzW7B1sbX0Fzf+cv5z8w707gdkIPqY+63tAP4XqUp/4uJTOPnnBYF8QBaInq13Jv3p+pqnFk3qyVeWigkpNeEr0tOYouAoc4TZlDAkNOawm2lI6BIKxDDfvcq/cTdOApngCHGMw0FeNsEmkRqQErBCpIHMsPcAoUDG4VdyEJMw/bBQJHWIyEHLzMxV99ydwLIJSM+gppN6Pxh9aLFG6Sjax7c8ndi/asielSMyNykd92sbrzXzS45wZw9ae7lSXKEW3tS33aYWFijb56i7lx7RuWpy9lqtY56y+3al6Wr94D3q3rsU996ov2cEMJjJCFgpQi/ADDjGXgxeHCJCUg1IER/y0/sXq+jXggw43o4zFstLfth19+RCfYxLyofWxaGccKBQSYFfBUzceyj+w18ow8Yrg2qUmB794mnTVr9/TF9+Yik4Mu9N6eo7vjM/LV8a7AUmswFoKOuyKP2TZDrQXy6UhpS6CAZDTMp3jVz0/KivfX3RB6uAv6bm9E+OMqmEP8JTHMh5JQAUvfyb77923u9/MP+1+5qowQnsRsrm2HbZcrjB4WaHXCuodWRdE2czMpeUuQzXb8VdhzDTK5cPI6AIEAWHRxqNoRMMggk2wAZDk1ADaIINBHH0DJI7hva+E907X2merTbcmhDvjfHeHtT5jFl4JV5cHDvwtFZaW1V/k7HlKsV/bLC3/NT8Gyc1XRbPv31U+8ODN16rdD+htN2trL5S6X63pnmO0bZwbLBuUu98pethw193XPr2Ia0vG/CrQDpDZRigOKiauEKwIaGDwnwynATTqd9EVFJFtzxuD5/fjjs2YFmW6zLkZijjsJOGlYZll33mUxbXJanWhpXmtMNuG7Zs8DbNfvKW488+flX6AwBMHkkfTCAmIsn8KYnxvxKfwsnfCf74T3/husJ/+YfQ14TdXTu/cPk1w2+9d/Km7UOJFSlMlv0+HNIgaUqKhqdmEc6sQJWICBgCCtMw37nKv343TgCpgErlsRYtpHiHwlQCGpMOaYRsYSYVogKlavhxAbPAig+VWUOgyQOR/JpY9zzlwGwld8OQ/a8fRclx3U/Hup82qW5C292JQ8uGb3tuZO2PFO+2mo4Hp/jvn7bhtuFNd9b0vDdm6y3KgeuV4A6l7SJl+x1DOh4flflNrG/RpPz9g/ddoRefGrvnwfF1V5he+2jwIAidWClBzUMrweAghmIcngmpEWs+1CCkqPNhi8pDqz4ntuGMxfIP53bdMalQG+VSOIVlMOKSK4SoFIUq2Vsl+oYXipMzLYnPfk1RoopmKIqiHTWyeu4tg15/vfr1t2veeHfo4tdHzL132LU3jW7dOBgcJxFjmAT9sEkmjWBSmLWQTmSQTEhxBIJxWzbErr/m9FlXr841fGwHHPZZ8+Gf+Ud0Gf9/6Lh8BE4+8g5C7wNg6462H1187mV3XrJu9+pWbHCE47LlIOkg6SDjoMFl15VpV6bcIN1A2Sw1NdL67biji2cK1vtLSWV1zXDYjcIp4fI9akhJKUHxoAFx7orvWh3vqR/uuxP3v3Lk9vtGbL4p4a0Yt/upmuYrlY5HTKwdQU1jOt8Z0vugvvf6+L6npva9c2zLtYn86uM2zRu55SaV3or1vRI59Eo0qBu86W5jx9Kj0HYMLVb81yLUekrqwREblxgo1UCagMYwIeIIqpkrA0S8sAkfqgiXt03YilclVfTIY/fyedtx20Ze2sC1WelkZdbhTBpuGq6NjAPX5rTDKZfTKU7a7NjsZKmhHTvebHrnnIu/c+v82Tv3tgNg8pkEmJhZSAro02LX349PKJww95/YiMIZ8XBYnPmwD5253EgrP6E/VQ3v/y9mroeLAvcP1xw2bdP/aoIpCF25CQgkhAhtfNu7un4674GqS/44YfWayVLGwqOUFBrCrzIpJBQpdUYowhcq4CoEXcCgAd7JzbtxYvgVYpjMJshg0vpLRhqHrewQS0JJERlFEIeIEkyfNcEGUwyiorQj0Zuugjuqa9nIllvibddr+ddGF96esOE6s/eZmsIzlcHqI/PvT95/Z6WYO6jz7sn+8jPa7xy256kxHStPdC4x6MlqPF2dvydSfHlo11NDWm+uEqkzsGw0HjZQe+ye105M3WB67cOBoaAIQwmgFqB60JijCCIsdCKNWJdsEBskVJZayHYHa5AGBzqk7nPNFpy+WP7mh51zJubXRakYKqbUSEwinChwqiiezoXPgE/pLo5/8U3zhM8rSkxRNEVTlPHDlZ+cp1x+mXLOd5V/+6rypa8pRx+vHH/SpLdfny7yEyHHA4OBaDnRYYXLGh06hYPIrDNHIKu4dESp86iWnPLbP/74/ke2HOws752yyiKzJJAMlYb/k3C8BGToufnf3+IIrSDL7Xjmj+hSh9Ttgt+3bPmrX/vxV55Z+eRmtDVyo01OPSeTqE+hPo20BctFOotUhlNOkGoUmSbRtFGs34vbe+QJxGELSaPyFbm8Pkp8KtckJSuCVSBBh+LpBcqGpyuwaTLcqYceHrzhMqWwZtLOF0as+omy4c4EmiZz45iDr1Z5i+KbLlNzsyI9S0bZlxn5dyfumF+5dbaCP0flO5E9L+qeM2rjg9HtLw5B46i+xUrv64poGb/6vorcKxEE1f0qLxqEgcAEGRKaGHhj1L/Kk12q4Kpueexe+f2dfMsWLGmWtU0ylxXNlmy0uMFCNsVWGmmH0+EAcYqTDrsWWZa0WrBhg2hdtH7Rd3797ddXvkJlB2ABEBEJISV9Wun6+/FJhBMmElIG4XeLKCASzDKc5AsjhApmllJKKcI7QwgJI/wRH4WZvxgEBEAJCBAaS4vyqbM8tgUwBMuS9DzpUzgVUhLwPYD7St59b6+M/+TC4W8tG5/fX02FCEudWSPSqNxkVEAqaKDoM/ANVmV5mHVIYctVpTt24+SyIwgZoAhkFGT2n+v1sCgB1lBua4enNj2UwwKZkDEElRBDdq+LpxeY3S0TsWuaXDN823XKnkdH5WuPt/+kNc1SisuGoXVGKTU9/9II7+5E84/VnoeHbZsdb18wsm/55OarjM4nh/M7owpLKgprhx98e7h7Z4XnHsPv1IhHFa4fs+OdSStv0UvbB0EOAkWJVcGqD9WHKqETdAlNsEZkQMQgohRoTAbDCMdAIU32DchIEYM34dQl8sIfd90yOb8uJgoKIcIY1VGYurL21NfePeutNz/zzutfeOe9U15+u+aym5Wx01XFUFVd0RTliGHqed8dfOtNQ37wfWP8UUrVUGXYaPXL/z72gXunvrpo6sr3j9zQNnjPvqhf0oHIwGKYEqaEKaAza+ybXBgOb2pPx5jFb477/Y1zF79VBCQoYA5CLoIUkEFIcKR+H8Sybwb7ID+0mv9vJygE9lkEkOX0hPr3Wygmygwg3VL/2xsvnvvMrcl9yVZscqSbJsuCk0ZY3kmmUWtjnYN1Luqz5DSKTKOfawvW75N3dstTfUpITgRcE8gKohixKdkUbAqOCI4IRMJfCSFCHGURg1+FYDg6Rm19s7rlAe3AIuXAc2b7XLPnmcFoPuHQayPTf1I2LKjBthPZOnLDfYkdj0e3L4jseHRYYfnE3Jz4/pcGHXp5+I6HEh3PKXufUbL3V+WtKdteHLT7jSHYOLb450jP+1G5ZUz6+Wjr+wkEo1CogV/FooJlBckKyXHBMYGYQERyhKTJIsIyyjIiOeJRvMhHdNCpu4Pzd9Pt2/iVlmBdC23IBm0pf4PNLRaySapPca2LlMspi1I2LBuWzZbDTo6zrWhdt2fdz6//2dX3XNW6ayMACSlJCCGk/NeI7Hzi4hMJJ1IGQeAxD5zWiDksbzIz+74vxIfe3szseV4QBEQ0gCIDfzWQvvyNCOkjZTgJAeQwOGFGUZRKokQshQiYmCWDJAPvZhpnXjNn+EOPjd+2YQh6Nc4r0jeBGMMQA/SwsgFQGVG4zDhRQ26ExLB829XFO3bjZPDh3lkmSC+fKFkHm2B9QKQEh7W1wSqkgSAKP4Gger8dW/uA0rRILa0xDr2g7rhTKbwzkrNTt9+tLr9I2ffOWByctuuNQQ13GX3PVeydo/jPG+33aJsfSshVgzueUDbfrvQtNjc8om57I9KxJuo8GvFbx/O6WM8ihdxBu9YOX/Ow5u+rRsGArxApgVRCGV/Rr+0LqCAdIoIgAhlW59VwNBohT570PFduxMxX6Nc/7Zo9o7iuWhRMgeHA2IZN0a9/25w8LTJ9unn01Mj046Of/1/qt85Txk9WNUPVDSViqiOGRr719S++8+ZXV6444orLtRNPUqZOU3/xi8htt0Z+dr7xy5/qCx5W335bybrmptbKffsG9fYO7/NGl+RoD0cIDBeIk1S5pMpCnP3RQXDi3nz19fPO/NONy9u2FoASoSSJZMgpDCD9MDs5TCNQgjwERYjgH4MTCJAPIZhJHuZ1EpSxpE/2znv23n87/wvvbXpvK2/LyqwlHAdZC67DGQeug7SDegd1DmodJF22suQ2yFxzsH5r8NBBeW6XPL1DnNVBX+rmL/TyWd1yZg+d0k2ndtOp3XRKF88MVzfP7KZTCuIMr3SW3/d56v2K3P+1/fUnZ58f3vTsEb0rP8ubz6Wd5257fVLuofiBlSfzgR/yru/3pj7f9OLYtlcmBi3fEO0/2L/y9NalR3U3f60z8+XcC8M3LhtfzH2Jdp/T6ZzV23w27/vf/obP9G08LTj05e256ftaZ5D3pcD7fMk/sxCcnpen9dBp3XRqF53axad28inddGqvOC0fnNYXnNZHp/XyGfv8mXvFF3fSee3i6u14vFW+1eCvb6AWV7amRYuFlhScFGotrLNRZ3PKZjuLjMVpF04WGUdYOZFtDppeqn/x2xef8+jLjzJYQATCJwrdOD+tdf39+ETCCbMMsYRZhulF+QQBEFF4e6CcRYSB2x8reQ3E30aUcI6GULbp4wFDaQFIEBAwSSkgBUkRiKAkpQS2dPf+5pkX45ddc7TjTvA64+hT4KkkTUJCIiahHwYnA75FWiilzmXnQS3gI/LN15Zu2YkTgYEysVIeoAw7kIhIxFB28fhLizQEJoII/JjsqexsjG1drOx8Ttm/WCnWVWH7RLQc4S1VsvcqnY2jIY8sboxvfVXZ/KzS86aCjYP9bGLvK8q+FVFqru5Yqux4Vtn+ulLYpHvbzf0pjfcPwZZoYCnYWdGzpbptvUp9lQhMCLWsKP+fBrcAtSzk54ecGJ2hl0KwYRVslDBkC85aKi8+/8ANJ+Y/GCO6RvlyesE7ui6lf+PrypBqJR5X9Ejs5NPHXX298Z3vKmPHKKamqKo2eJgxaXJk5szPvvP2V7sPHbOpadDjC5VL/xRb9PLopg3DHNt4/13l/XeUN5cpd9+lXPATfc6t5uKXq/68fHLzppl7Ok442DW1t2+4KEYhDJKqV6yQPJ4wNrc9NmvOOXPu2E3lbYfAg1/iMCHur3QFYB8kIcA+KICkf0SFlsACUkDKgS0YMHnEkqUUAGoz635zw69veuyGbD7TJJrSXtqhTBY5l7M5mWkU2QaRy8pshlyHHAuWhVQaSYszFqdztGw75u/D7dv5nq14cAvPa6O5W+jmHZizk2/byXN24JZ23LwNN2/BzVtw82aevYPn7qE7tvtzdnp3dvPDnYUHtu2Ys7P9jt6ux/Jdj+7fOue1p85esfgrvXvn9HTf21d8+GDnXVu237jr4B2dwYID3sMH++Zt33fbnvy8vYX7t+6ZvXXPTYf67u4OHuzonXeoe15H4aFD+fv29tyx37tnd3HuzsKtu8RtO3nuDrp1O9/Szjdvw81b+eatXH4/W/n07k/iAAAgAElEQVTWdr5tB9/RTnO20S27cHs7zd0g57TIBzfyohy/keU1DZxNi1ytdNKcs5FLIpnktQ5qHa5Py6TNdobder8uTUmHLFtYDZzbii3NfU0X33Lx5bdd3razjcDE/VUN4k+bJ383PnlwIqUgEv2lrICImD8OGOHfCTFQ9/p4hAg0UO/6q49DuVIeztiE1LEPfSUorHSBABAhCEAiINHHFADz31txxO8vHbp4yfSejqGU12SfDmkyjABxH5USJg+kJjKEE51Zp1CkAiHH3QjkuNLGPwXzbXzzAKYdwuQOTO3A1EOYehBTDmDKHhy9C8ftwvH7cUwHpnRgUgcmHcKkA+U1OXxKFx/dxdO66NhunFzCqX07TtjvTu/YMsMrfc73vrTDmVD/krKxdlRH38xenJaXJ+w/eOyW1hmdB44v0md7xYl7d07Zs+t4Pzi9sG/GgU0zuvYf20fTu8S0jsK0bnF8b+mEnvxxncGJe70TdvQec5BndGNGF6Z14egOTN2Hifsw6QAmdWJiNyZ1Y3IXpnRgSgem9sgZveLEQ3TsPhyzD9P3YmInpnRj2j6c0oLzX8FtvywuPKmwbtjulqoV7w17YP7gG641LvypOvUoZfDgYV/5jy8++/yX/vxO7MtfUIbXVBx5RMWIEWpisDpsjHHiqTNee31GX/dIWRh8aG9NY1P19j2jgMFATIrKQ7uGtjaOefvtox56eOjjj5uLXtAXPlJ97Y2jfnfpiPkLhi5fUdHWEin1VgGDgSpGZYCjAtS8+PqY3/5p/orVB0oeAEgfwgMLYu7PGbjEogAvgPeh0Plh/hn/X4PLKsIkw4YggUMVUYCYJORDzz3ww0t+sHrryiavsUHkcjLrkJMWaVc6jcJt9rNNfnMu2JARzQ41pOGkkKxD7Tok18FOc10LrdwPdxsabGmlRG2G1zbxmhZau1Gu2yDXNtHqRqzK4QMX7ztYYWOFxcvT9J7FK3K8tpHWb0RqK7JtnNngp7eV6jfsfu3ddbfXNj2yR6xqD97fQqta5MpW1LagLoNVDVjTjNoNSDbwqiasaUNdK9a28Momen8T6ltFqiWo24hkM61v4fUbUdeMdTn+wMX7GawYWG7/jSzez+KDBqxrRH0Wa11e2cArreDPtljeyLVZ1CV5fRIpB0115NSxlSJ7fVBrc7IBtkv1lqzLsJPlrC1tVzhZzrhsu2TnONscNG2mtiXJJT+69Pz7nrhv4FrBkiGY/4Fc8/+R+OTBiRBCStFfqZIDZwZmEP3lT5vDKZvDspDD4QTA3+rMh21PSaByN1SWPRXLmY5kSEksypV0yVQC1u7a8/nb79JvmH303t2jyTNlSZF+aPoU8RH3kCh32rl/8lWEHh46sxbO1kjoBEPSEH/3V8TyG+i+e4NZ9/qz5nlXP+Bf+YB/xXx/1n3BrLuDK+8Nrrw3mHV/cPkDwWUPBJfNDy67P7jsvv41L7jsgeDyh4LLHwqueEhePd+/ZmHpmiVy9pLSTc8Ftz4r73yheNtd2Qt/++a/z9/12yf9axYWr3jYn/UYX/8kZj9Osxd61y3wr3qEr3ySrn7av/YZcf1z8vonxFUPB5cukH96hK5aKK5aKK9dSNc9IK6eL696iK9+ILjywdKsBcGsh4NZD5Yuv9+7fJ5/xQPBrAf9Kxb4ly3w//Sgf9n84LL5YtbD8vqF4sZ7/Kvu9Gc9GFz3kHf5U4UrlnpXv8K3PO4/dPn2hZ/74NZRi25Tn39Ueexh5Y5bE/fdNfTpx4zvfity3venvb3sux37vvLBe7GZJ+hHHlFz7NEVI0drVcPNkUdqx5469qHHx+/ZWxGUouChwKCAo4J1iRjxEFEaXcpPKXkzBI3dd6CqdVNiXW103oPGJZcpt92tPPG08vwLyuOPRJ95clDd+kRz46Ddu6YX+j63c/e0h5449dKr1m7eFm5DohI4QH9Tw2PyOCihFMBjCGZZPnr8AxPGDJYkiTjwpfRled+SBLA+s+53N/5m9mM3NRWbWmRzo8g1cM4lNy3SlkxnycmJbFY0uWKDTS0WN6Tg1iO1HnVrULsWaZcbUt3J+1699/XW93JyW0rkbNgZtrMi1xA05YImVzQ4lLM4k4RTB6sO9jpOrZX1dbBTyK6T6Tq2HTSlZa7es5vQ2FRKteTXtRbrNsr0BrhZth04WTQmyV0v0xYySbZT7KTh2HBduDZbaUpZ0nI4Z1OjRY0WGtPI2WhIspNmNw23Dul6pJOwkkgnYaVgpdlKs22zY7Gb5lwKjXXI1rNrcWa9n6z3UxnKuHAtWCmkk2TZyGSQtYVlBckG2E2BnQtSObJylM3IjC3sHGUbOGeTleVMIzVYhVSz39jmtf5m9sUX/OEnOw/uCofz2GcO+B/5KP8fiU8enByeiIT39BeseABOOjo6Wltbm5qaNm/eXCgUB54ohDj8WQPN+b/3kgxZ1gPu9+clAgUgATCx9AT5ARAwB5Jpj5S/fOb5QbfMnWA5R8ogykJjVgFNwAgQE0gIRHzoEmq50iU0BAbLATjRmHWQAdYJul8YInZNlg1TivWT8smp+fQx+fSM3uSx+eTRfemphdQxfetmFFYfU1gzrVA7rVg3rVg3tVR7+JpWLK/pXv3UvrqjO9ae3JM+oy97Yk/mhHz21HzDSfvSx2xfO7PTOjmfPqZz7bTuNcf21c3Ip2fk01M610zvWz/Dq5uWX3dMvu64fGp6V+3U7tVH51dPL649tlB/bDE5vVQ/rbh2WmHdtGLtMaW66YX6yV1rZvTVnVhMHdNdd2x3ckY+fXzBOq4vPT1ff3S+7uhC3fRS3fRS8phSenpfamo+Oa2QOslzP1PIfHbnmv9oeeecNc9+cen945+5S7vhD+alv44+PN9Mro/tbh/b1z1p//7Kl1+sTq05UnSe1LV7xrKlkdNPi59ykjlurKLosXFTB596tnbUjOhvZ41t3jwC0AgRQiVD96AJRIEYU1z4VZJqAqr0/ErPHxTIIUIO6umLtrVH1qfjz7xU+ds/Vpx7rnHLdcqTDwx+68Wpb7909tpVx764tPqXv5n1xDMdpXBHlT21uDysQT5EwB6xB5ZMRMRE/1AHN+z2gRH4IvAEM4ipJLySKF0598rz/nTe2va1TUFTEzfagWXLdAYZF5k0WxYcmzMW59LckEZjCg31cOth1SK1HnW1qG9G6+r2dRNOPOraJ67bgR0NsNK8yqI1GWlnRWNWNGRE1qGMzW4KdhJWeFlPw04hXYu6OtQlkUxyMo20A9ulVBOlWzndHNRng7pG2Fl2XHYccm2ZcTjjcsaWjivtLLlZdl1OWzJpyVSGXIsci10L2XrYdbCSsNZR7Xqq7feOTKaQTCGZDgUc2XLIdqXrkJtmux5WLVt1lHY4m0VjKkg5lN6AxlY0bECuEZlmNGZFppEbdmBrKxob/fRG4W7kXCNyTWhsRINDjkVpF84GbNiE1gaRbRSN7dj27PvP/erqC59c/JRgCYADlB3UPoWTvxmfPDgZiAFQCYJy4wQAEe3Yseuee+772te+ceaZn/n+98998cWXOzo6B5DmY52S8jf2bweV2yRcroQzICWEB+GDRCBJMKQE+wCXmF9yc9Ovurb6iaem5vsqAz9UQTcANYDmISoRIxhlzeAP4UQrt09CRolUqajB00BldVaWof6KTjIiZMwTkUDoQupCmqIUFQVDlBQpFPrYChT2+5enkqdLPypFRIhoIPW+UqTkx4WM+TIhKCYoJmREBKbwTOGZQRAloYmiSkWVPZV8jYQqpSGFToFKgSo91fd0KVQOFOrTqKiRr4UP84ox4cdJGp6IlGQskFEpdSkVKRWSCkuNpUGBERQT0htMcmjRH9nZN353R7XVZCx5O/qHKyI/+JH20CPm2++OashN2Ld7WPehymJ+GHgUY3CxGJfFwfDH79s+bMEC/bOfj55yijlhgqJFo6MnDTrlbHX6ycr5vxidyg4HFMkal7UjFQq95UkhoYL1UDO9/9OJATUeje7sm7J934mNrcemUkPef1N/6VFj/s2RC/5P/BcXxB5cqFx94+Bv/J+la1YXCgXfL0jhkSj30TyQBy/gAokSpAh35z8iztJvZ1IWTCfJQpIE+RD1TakfXfrjK+ZduUm2NYnGjHQdsl22LE5bnHbgpOGmkTl8JeEm4SZhr0ddPeo3Y+vK1vXjpk244bFr27HR5TUZrMuiPgMnww0ZbshwzkXWRtaCm4YTAkk9p1JIJbkujZSNVBr1FlIuW0l/nSXWNyDtymTKrwsv0C4y9V7K9p1GbrSFbft2E+UaRMYJ0o5MZ9jJcbber68T9TZcC04dkvVI1qG+Hslarq3negvpFFIWUjbSNiwXTgZuBpksZzPI2LAt2DbcNLsp6WS5oRnNjp+u7Vm1vvuDNR3LU/l1Gd/J+hnXy2TyrttrN5aclsDdIBsahJvsq7cDO8vZHHIpP7W2d22ykGwIGnJBwya0Ofvd3938+x/95sedfZ0AWH44hfNp/I345MFJucjVPwcuJQlRzleKxdIbb7z1ta994/gZJx099ZjJk6eddOKpJxw/88JfXbxy5ZpSKXRu/Uia8l+Fk7DCFV4dmMABIfAgPBCF7XmSTD6AzZ09X551TeVNtxzZtnkUseYHSv8QsNZPLtFkSMweqHQFKoLQ5zbkaauQGhd1KhgclAe2DuMC6ISIhEkwKaQFl63RB4a6Pj52/OH8MeuESD85LSqRkNADKIL1cMQ4gCYRB2ISSpHUMhH9MAJCOMQcvp/gwzk05WMPG7iToIl+Ms1HH6MGskKUxiAY09OdsJuMl183r5+jzJ6rPP288sZbFavX1GzZNrSrayzLURwMFl61pAqJBCECaKCh4HGbtxiXX6ec/nllxozYiSdEjxinDhqtHzFJGTFG+T/njKmtHw4o0o+yH4VUSSgUsuJ5QI1dJVZFWXDTBBKMap8mSEwRNDrfM7x737C9Wwa1pIesfif27pvKW39W7n9IOfuLR591xsWXXvrSK0td2zp44GC4R2RZOjAAiVCRhfunh//blyAmBiPwfCkkAMEEoEje7Adu/dm1v1hqv7oZW1q4OcMZhy2bk2mus5F0YFtw03AtODbSNtI2bBuuzVmbcynYNuwd2Ll+Y2rSSVNuffr63diQpTVZWdcAx4aVLi87XKn+GzZsG7bFaZvSDltZ2BlOW6LekcmcdGwO5d8z9WTXcdqCa8FJkeWQ04TGJmp0fbtBZrLCTQcpV9qNnLPJSslUmlIOLJtTKapNoT6FOgdWiuuSXOfASqE+BC0Llg3HYddh16WMy45NKYvqHEpnKOMEbtbPtaHt2dST51zzjS9efNbZF535vevPeblx8W4++Lyz5Iezf3bv2/MfeO/Bd7e9s5PbFznPfveG78x9bY5VSG3BlrlvzfnWDd+c/drsFxoWpfKpzWhb3vreuX/8/pe/9+VV9asCIcpzN59mJ38vPnlwgg/rVOXb4Q0iTqfts8/+oqIo48Ye+atfXHzLzbeff95PFUWpqhzyrW9++4033vJ9PyxwfawP/zdfbGAauf+wWYYT4UF6IZ1MEoQEU6fnPfjB2hEX/W7Q0lcnCJEgMogUCQNQBemSzVDpO+B+nY8BOBHKh2Nb0MAmAoNKBnsGpDbgeQ6oBIM4RjJOMi4pJjkS8u/6l04hUwARglFW8SYVpEFEOIiTiLLUITTpx6VfKYJYIAwpVBIasSZYDygmKSHJ9KUhYQAaSGFSSKpMBqAGrEo2CIaAIULVJ6gElWD05wFl/kvoiCRhMkwK1RipAqgJJe+DYkV7y5A/L65+4C7lttuV++cNeWDeiJefHZSpryx0VgPVQAWokvxEUKwQooIQEdAJiiBF0jBgTCqnnHOBetT0kV/9yqAzTtarq+JHHDnu1M+MPP5E46QTRi1+cRQ4wkEFF+NUNMjXOPTdkioolGJXJKuC+wmM0BmqL+OS4lIavlcJqgZXQQ4BBjFX7N4/2naPfHiBcuz0s88/f8Gzzy98eOEtt97881/9ct7CB1bWrWrfvuVje8cHB/9IuYsBhhRSChn6BArIzQe2ffui71654NrW0qYmaslRLousDSvFdQ6SWU5blLTYdZBxkHZR76LORcplx6WcS40usi7Z27A1uSk95aQpNz957W5szHF9VloZdi2kU0imUJ9CKoV0SIQMgcQmxyU3w64r7SzZDeRkAisj0o3SyUrHZqueU0l2knDXI13HVhK2BdeGa5OTFZkGmc1RJkOOIy2XHYedJNc7sDNsZZHOcMqmOgdJF2mXkw7XO0jaSFpIppFMI5WGlYZjwbHgOOQ6bNtc71BtllI5yjRSU7PYsCS79Lf3XXTeTd+Z9dgllz782y//7t8unve75J6GO998eML/mjF78d3fv/GChWse24f9d71+x/DPDPvSb/7tg90rdmPXz+/9ac1nq34499yH1j5oF9NbsfmxDx794eU/+PoFX7/osov3HtwP9KeZn8LJ34xPHpwc1vz4yP3btm3/5S8vrKioOu64Gddde+Oqleu3bd354qIl06fNmDTx6M999uwLL7x4+fIVh6NISDr5O70T/hBRBFiCmAVYEMsAFITUZ6JQ8SKza89nr77+iIcfOXLL1kFCRphjBCNAlGAEpIdJQGgcwXQYnIh+DyD0wwkMsMZCY1+D0JiUMnE8tH1gk6XJMkLSJGkwq+VFKpPGHArdG0zah68iVQgTIsrC4ECDUNjXRMkUXpSlCVIoUJh1QJNSFVIPtSSZy/8CS5WlAUQQephwBIgQFB+6hNmvMKYT1DDxIiiCQ00unRFhVEoeyhgFjCgUa9q2xN//wFj6kvLik8oDt6t33pp47rmKutoJB3YdVTo0UvZVcKCxVMEKSVWWTPIjRGb/aLUGVpiGA+PeW6PO/Kw2YeKoL589+t/PrBg7IjFm3PjPfG7Eiccbk48ctvDBsdKvBsWoaMq+CAsDpJFQSWrMWj/LJ6x06cyaJJ1Yk6SI8Lc9IPBMBiEmMURgGslT9u0adOftn7/uxqff/PP7y1fMvX3ON7799T9e9cd5C+9/5sknnn3k8ScWPlG/vq59a3tXvucf2+hl6jsTE0nJkoHuoGfR8pd/cvXPn1773HbszMicQ04Grgs7jaSLdJYti+oddjLkZtjKcDLLqSylM2RnpOvKrAPLkrVt2JDaWj/lxCnXPXr1Nmx04djIptm1YNmot1FvhyUmtjLsZCiToYwrM67I5qjBlZmczGZFxg2cnMw2cYMlLJusNNUnZdKCk4RVx+l62Ek4SXbqZKpepDLIucja7DhwbNj1HPpZ2Rm2G8luJCcrrRzZOXZcmcrIdIZtB2m3Pyuy4drI2HBtuA5nHTihpGMWaVc6Ddy8Cdt+P/+P37/ueyva39qDrfux/dWWxXe/de/qPfVzl80/7rtnPZ1c9sVff+PO1+ZnepvmLpn7xV+ePfPck9/Y8Fqmx7nwvl9NO2fqebee+1T68QaZ3YLN89+Zd/HcX//sqp996ZwvrU2vE2GC8leyk799ATlcg2Ng7vQv3h8+/q+RFpqaml5++eVXX3112bJlK1eu7O3tBXDgwIHly5e//PLLixcvbmpqYuYDBw68//77y5Yte+WVV5YuXdra2gpg165db7755pIlS1599dUPPvjgwIEDADo7O1euXBneBrBv375333139erV+Xz+v7ljP4lw8jEM6E9N6PnnFxlGZNy4CY888lhnZ28QMEm0b9t19VU3fO0/vnnddTeef/6Prrzyas/zBspcAznK32UyhgpMAlJAMAKwYJIUKmyEX3ogXyzd/ca71RddPG7NqqMCP05sEkIWb1TCJGgf1oXKl3gFop+a+BE4CWmMKqCWOfM0kGGo/V6mZZvbcomMVAQqPBXex56ifAgnUutfav+P/X+GDxvQYgyfKz+2dGaNKcyBQg8jRZR9+0wBk6BLqBI6l02XQh2oKJAABvX1jdm7b0LaHvTWO+qzLxjXXBO79JLIEwsNJ1V56OBI4kEiqPR6K0VvnIXZ75OoAipECKghHUeBVBHoFIyScsyil/Qp0xJnf7b6czPHn/NvI04/3hg2pOqYaYnxR2gzjq6+/+7RB/YPZmnKksZ+BDISWgzKfmYP9xchwQaTSTIqKUKkM39YweufsjMkEpKHUjC21DM+61ReOuuKh5/0pPQh+kTP5u2bPli14omFj17wvfPOmnnmDdfc8Myzz76z4t219esyuezefft6e3v/2h47fCTkIxed8jwhSEhJQkIC2LJv66+u/fUdL95tdzjNaMlQ1oFrw7I4meZ6C/X9B3w7Q1aG7Cw5OXJy0s2QmyHb5bSF2jSvbUNT3fa1k0/+v+x9ZXhU1xb2eBIsuLSlftt7K9TobS/trbdYKS3FWrQtFHe34FY0uIfgFC/uEpuZYzPxBBIgRojb2Dl7rfX9OGcmA+31fj/ud7/97IcHkjAzmXNmv3uvV9YzM7bPvEVZNnLEk9NKEk+chAkSJkhok5BzgOhkkpM5nczpZIkOJUli2hQhUQSnCE4BnSJIThCSmN3JOBF5gXg78Vbi4/0zgfgE4q3EW7XqGWcju5XsduIlEJIUKVmREhUpkYlOJjqZ6GCiCKKIooiiQKKgGjNrp5Mn0YpxNrrOYQIPogPSMuju1zN6913U/y7dSpStJ28dOJa2/8ztU2mezEWHV7zS891jyZe7jOuz9NDaqGt7pm+dsfzIsm4Tv9p5PWrzxU0jV4/sNatnnwXfbo3bLPmEm5S55lzk0CVDZm2YOXbumKXrf8rJz1UXgeCr9mtUoAeBIbBeBaI6gp3UACDL8q9L7sG5HsFj3rx5L774Yr9+/fr16zdgwICrV6+Wl5efOnWqX79+vXv37tmz54QJE7Kzsy9cuNCxY8dvvvmmX79+vXr1WrZsWXZ29vHjx9u1a9etW7d+/foNHDjw559/9ng8oii2bds2MjJSZQHOnz//3HPPffDBB7du3foHi+HfHv99cEJEiqLIstZoU+XYMzNvDh48xGIJfeONN0+ePO3zaR/d0pKKQz8f+6JLtzlz5k+dOnXevPmFhYXq1Qoef893QkTaThEVkhnJoKVp1O4mGCIRnU3gnhk2Nnxn9ONFBc2IzEhGoBBGgVwII4LfAK8u67JBO5fUYom2zAW88f6sXT2RgcBEsgkVg9/KGMAJPSl68urJpSfPg7AUsNxDbVQeaWWxALmi/y26JdA3VU+gR6YHRc8UHZMNCHogPSMdI72/Va9BJrNCIVqzb6qP1Iiovo81cHsauWrqFd4zOR2mQ4csg4eafhhi3HOg2YXLzyUmPZGb26S6OpwoTD0ikGIk2QCgZ6T3L/p+OAT/r+MzkiscWXhJkWnFcsOrr7T4otNrk4Y/1rGdObxuw2eeerVH9z926RDy0nOGEcMbOBObKUooU/SghBKaZTTJGKL4EUVlsxDNCGYIwAkaA+8MakU8PZCJyMyY0edugMof3NUN12/9cO7SS+mZPu32kN2umvKSspzbOalS6tWr13ft37No6YKPPv7gr+/9NTJy9cmTJ5OSkoqLi91u969vNsZY4H4m/4Ki3nOgqE0BNQv+JeHyR998EnUl+i7ddTCngCJHvBWt8Sw2XomxQZxEdgfxIllFShCRF1GSwCExpwSSiIJANoGsAiVkUNKVm+eefu2pObvmZ1FuLIoxINpIEpFzgNUJqppWcDINThzMKTGnxJwBCOHJEeD5BRKTGJ+i2JMVzsl4EXiOeCvxCb8NJ5yd7HatksaLKDqY5GSSk0nqMUgCUYIgIPmtyZEgEGeHuAQWL2FKOt5NpdudJ3frs7B/CRXGFF/sOuWTtn1e/HxCh8OOIyt+WfPa12+dz7wxbfPcnw6uHrVszOhlo60FCcsP/jRz84w+076duWXGov0L+8/vv/naZt7FZdGttRfWDpw/cO2xNVGnor7+7utLMZe1dcB/4QK5TRRU6gi+poFdb/BGIfg4okLIr+EEEWVZVv8ZDE4zZ84cMmRIfn5+RkbGTz/9tGzZstOnT69bt27x4sVZWVkZGRlDhgw5efLk/v37e/fu7XA48vPzU1JSpk6dumnTpsOHDw8cONDpdObk5OzZs2f69OnXr1/neb5ly5Z/+ctfrFYrEZ04cSI8PPyFF15IT0//J9fhX4//SjhhjKlceoBBiYxc89prb4wbN2Ht2vVDhgxbt25jbm4eEblqPKdPn+vdu8/atRtWrVq9bNlP+fl5wRCC/0QcJGoJFwgkA8mMFEYBA4t2ixW65al7j+qGj22dnNwSmQVBryh6BmYgM6AZ0IS1xwIjyRaULSib/aX8BxZ6VYDkj9jVyHkkI2IIg1CGZghWhanIpBj8BIw+eHNNpNbBDIhqw0E9kgHJwsii1qaQ9GocOSOj2obdP/3/BfWIOkATYB1geqboEdWQSpWT1zM0asw8mpBCkMK8nhaK50m367H7RQ1FwbJxg2HEUF3kKt3hn0MPHWl5NbZVdsEjhZVPeukxosZEIUxLqzcQGYAZZBbCKAwCrxCDWCXUk9tClQ3lqvrZNw2bN+k/7xT6p+eadPiwZffPG/zpeUuLlk3+/FbD994xtv9YN2ZUg+s3HldYI0QToNEHJgUtgCFMsYBsQMVAYAIMAbQAmgA1Dyk+9CaQkZGJkRHRhMzCFBODRxk+70htOjXim2XLi1T9+INZjzUeb05BflKK4+SJo1u3bNq6bcuqVavGjRv34YcfDhky5MiRIzabrbLygVKYelYO/F29w0FhyNQblCFRTlHu8qiVoxaNPp9x4RZlS8zJk2p3t/No48EmoF0kO09WjmI5iuXIypEooFOAJBESBZR44u3ICSTcpltXM88//epT83cvuUP345gjVhYEShRJkNAmoV3SchJ5EUURJQElHiUeRQ4FOwo2EhKIiyd7HNnjyGYjuwO4FMYlK7yT8RLw/INMPqeqsFCdnIB2Ae082RHNDmMAACAASURBVDmVX0FtcijUTo0p4bRfkOxc7bRxxNnRziMvMAfnTU5mWal4+8upvQcuGnSPCpJ90h7bjuUnFnYY+emyo8tW/7L61a6vXL55cX/srojNUzsPbj9m6ei78p3YWzFDZg959t1n526Z+3Pcwe/mDtxwfoPkFgsof+2Ftd9E9N55bWfsrdhvR36zcc/m8poKImIPgkTw5XuobBVYW9QSyEPrTOBBZFlWzyjqFacHpafBzzJ37twFCxaof1+9evWcOXPi4uJ++umnr7766sqVKwUFBU6ns6CgICoqatCgQS6Xi4iKi4uHDx++dOnSM2fOTJ061efzEVFFRcW0adMWLFjgcDhee+21zz77LDIysqCg4Pz58/Xr13/hhRfU+ti/N/4r4YQoYCNEIsrOzu7UqfPrr7cVRUdhYdH27VHr129cu3bDkSPHBEGaMmVau3bvbt26fcGCRZMmTSosLKQgJ3zwx/hvjSCdsEIkK8R8qmJHdUcyIqLoGOuLk+e02vfzE+VldQl0qBgZMyKoadpqYUolMFRKPJQpoUwJYcwEoA9SZPnhBA3qDyME4MQEFCZTmEwhilo3q01nMfrRInC+qVV5+YNbDIGNNqNQmUJlMqt959VSlUzmQCFIbX0Img5NzcE3AoUyMiLqFVnPmGqOUfHSgmRRKAyoAVEDwrqVJfWT+EbRO8IjV5o3bzSvWNZ88fxmJ4/VTU1uWF3zKFFLooZuCvdRXYXMDA2M9EzLKDMxxeyDOjLVYxQm+7l3fzaLjtBAnjCsaKVUNeU549Kluh49dc89Z3r/nYa9v6776sv6ps0tb7xp+fgj/Ref63r3arz/4B+8SkukEIV0XjQwNBOEoNesibBlC7AwxX9eQX+KWhCcGBEtDEMYGphsBDmESMewgUwvu3x1t25rPWn88Zupbqb4zUgEMvrkh5QdeOfObavVumfPnvHjx0+ZMiUyMnL58uWzZ88eMWLE+vXrOY4L1K+Dbm9kak4UEiEwlIno7LVz73b6a/SF6HRXRhplODCRJ8FONjtaebIJxAnE2cGWALE2irFRjI0SbMRz5BAwSYAkAR08SVYUrMDfolvxt6//4fVn5u9cfIcK7czJMQcPokC8+jgCcQLZeRJUukKNlbQRZyV7AtnjyRZHCXGUEEvxsRSXQAkC2RKBS2S8g/ES8ALxPPEC8QLyIvIS8g7kHaBOTgK7pCEfb9cUzJqO+aFpI5tNzYahBE4jdTRqxwY2ER2JmGb3JEpyajrdXv5LZPepPSdvm3JA2H8q/dScPREdhnfYennrymPLnv/0qevZZ9NKE3qP7fjyp89EHlhZTmV3a+70HduvxQstV+5amVKSMmHVxK/Gddt4adMvSb98Pa1b53GdruVclUqkxTsWT1w0yZ7EERE8SHho50j/Jfs1zAQOLgGQAP8IPMhvrjlutztQClPHtGnT3nnnnZ9++mnRokVjx449efKk2+12Op1z586dNm3a5MmTt2zZUlBQcOzYsY4dO0ZERCxfvnz+/PlLliyJj4//5Zdfxo8fH7jNZs+e/f3330uS1L59+23bto0ZM2b//v3nzp1r2LDhyy+//L8FJ2psY/AbvWLFildeeXXq1GlFRSXqV/Ly8rdu3T59+swxY8a1bfvnjh0779q1Z8qUqVOnTlUprKBH+8eVrqBGeEjIFEIPkZfUvDBCoHseX8/VG3QjxrbJut3C6zOCoiOmRsb7aQnwF7UUI8mhIIcpqi4LzP5W14EalLpSq5SG6n/UExoQzAghDLXetKjGC8t6UgyIKiXgP16gnlD7k2qPJgZAFSHMjEIUClHIrJCR+eFEeQBOjIwsaoEO/OCk0uygGGSvTlGMRGZQTLKnMcEjBI94Pc1KixumJYdeuWD65Yhu51bdvJnGhXNCj/zcNCX5mfLSp901rdw14W53mCyHMLQwDEE0KEyvoElttYF+DkNBi49CfBTmo5AH4USPaEYlXHa/RPjEoaO6Tzqau3R/fMz4R6ZOMnTtpHu0hbH1Y8179Hpp7tz6332ne/XVpnPmPVdS2dIDYV7tVzMimNFnRI+efAZSguHEiOpJCHWBoGZEEzIzMDMyI8gGUPSIOkYhjFojtkpPabB4fo/ZM+9UV6LWfIQYQ49XYYhA4PW5Fdn90MGltLSU5/mff/550qRJH3300ZAhQzZs2BAdHX3w4MGzZ8/yPJ+TkxNQtAcGI8XldW+I3vDmx29eSr6Yi7nJSrIEDoF4O9msGG9TvSDI8cBzYOPIypGVIzuHvICiiJKIokCCQDxHvJXZb1KGWJDw/Jt/WH5weREVS+BwkpMDjkeV9BbUyZGoTrsGJ7yN7DayW8mmCsCsFG+lOBtZObILyAsoqJMnQSBBQt7B+ETGJzE+WdFmksI5gXMgJwInEG8nMYHEBA1OBHXa/FM9nfBk58kmkE1E/ySboJ6cQBIVMZElpmIqX8PN2Rvx+cQuE7ZOnrB12pdTe45cMy7mXvzO2B3dJn2eUHipkFJHL+3bf3K3uMzrt8pu7TwW9UHXD1v98ZF5kfPvs+JT3JleE78dsWLUxK0Tu0z8fNbumbcoM82Vdibp7Ncjum/Yu5GpXFZgWQCQZTn4SPGbbMrfH4qilJSU3LlzJyMjw2q1HjlyZNu2bdHR0fHx8RUVFYEnIqIpU6a89NJLI0aMGDt2bFRUVGlpaWFhYXFxcUlJycmTJ+fPn//ZZ58dOnTowIEDH3/88ZAhQ8aOHbtw4UJJkhRFOXjw4Pjx4wMc+5w5c0aNGiUIwmeffeZwOHbs2DFjxoxZs2Y1adKkTZs2/1twwpiiKD4A7UiRkZH+4YcfdujQQRCEqqoqNf/R7XZ7vd4LFy5+8slnr7/+5saNm9esWTdp0uRTp079+jL/Q0SphRNV34Xk1cL+QPUW7IrnXliwtP6+/X+oqanvY0ZEvdrIBAMsd4B7Z0ZkoYyFKRCmYIi6ivmxRDWR+LtKQRCVwozkMZHHhMxvWJF15NGRW0+yAdAYwAMgP0UPfuJd4+2NCCZAk9+tYgItkt0EtdPo35WbVMqHgUltgoukRzQAM4I7BH0mYiaCMGL1mLt51f2n76Q+zV1rcPKwfl2kedoUy7w55r276iTyDYvym1dXtHC7wqurwz3eZogNkBmZT6/2OUGmJzCpGjbQ1G5GQhOSUSGTj0Llh+HEAGRRqKkHXvfC05GbdM+/Fv7lN+8tWd4qYladkUNC337D8GTrlv36/XnpsiYTJuvefrvJuHF/yLj9SIVcz0cWQBOqjaKYXotlBgtgQChhAgq6WGAgMCEzITP6E9UMhDoAvQ9DgOqi8gi4Guzc3Lpz51MZmRWI6k4Sahl0RELU8uxrG2kFNqqyLJeVlWVkZJw+fXrx4sUDBgzo3bv3rFmzdu/efe3atcTExOzs7OLSksrqKoaMiBIzkiKWRayIXpFY4sxUMiWPJCqCgBxPdhslcGTjiZNIdKJDQqeKHyKKIggScBLaJLSKZBXJypNVIu4WpFxIPP7Uy4+PXzkmoyYpmSQHchLyAkocOTlycCQ9OFVcEbSyFXEC2VUmRiQrR3Y78TYSbCTaNcuLKKDoAEEFkhSFT5X5VJlPVfhkhU9kvBO0QwxHgo0km0bD1P53dQqkEvKCqJ5ywD/R7iROBBvH4kSMd6LVCQkpJDkV4eTtUysvrV96bt2hjHM2d3IqZV0vunEocZ/kis8iMTb3zDnHsYvC2Y171n8z+Juvvu32UaePB40ecuzyCWdeUsyt+E3nti4/vuJoylGHLKVj2m24nVST1HviN5OWTymovgf02wvFPwwmBwCfz1dTU1NaWnrv3r2srCxJkmJiYmJjY0+dOrVjx47IyMiZM2d27dr1T3/6U/fu3Y8ePVpWVhYoiBFRRETE+PHjfT6fyqwgYlxc3Pbt22NiYioqKu7duzds2LBNmzYtW7asT58+2dnZsiyr1S0A2Lt37+DBg7OyskpLS+12e0RExN69e3meb9eunc1mq66uXrFixRtvvFG3bt3nn38+LS3tn1+NHxr/fXCCCP5oevJ43BMnTmjWrNnEiROrqqq8Xm9lZaXH4/F6vUSUmZk5der07t177tq155NPPps4cZJaUqSgT3WATPt7T6hFrEAgYkXRuiMxheiuzLouXFpn7oI/5Oc1k2WT22dmYETQqVLXX7HiRgSVn9fOGX4OXF3cjdrxopaZNyAZUTGRy0BuvUaxMJV415FHT8zIyCyrcIImCKDIb0w1FsyEYCDQqwCDYMRgnRjoCfVIJsBQxkIZMwHqiIxERsaMPndD8jYidz3ZVcdd3aimomlhjiXusmXLypBxPxqnTQjds/uxq1efcDgey81p6XU3IaoLisXjCVMUs08JBbQQ6lDREVObtGinKMZ0iqJjmmBaD2gArfWIWS2vaYoAMgCFMGrhoefvFDZftd7Qu3+9AT+Ev/e+5dteb+zd+cKP39d5+YVnhwxp2KGjqeuXhj59G0yf+dSV2KdqlPpAJsYMoKitZQKlRSOSGcjCKISRCeFXcKK9VzpVKg1gILIghREZFHcj8jySIrZcsuSHvfuTSsuQiAEwYICgKKCAqvdTo681OPn1bQYA1dXVBQUFqampHMddvHhx7969c+bM6dGjR9++fTds2njp2tWMrEwAiD4Y/eXAry4lXrrjy86m7HRKTUKHRIJ2OiErR7xAIg+8XRYElihCogSSBLyINgnjRYoTKUEgK0fWJHIklN6YsnJ8eKsGTV5osuzEgkxKFuUEETgRNQ0VjyqEBIBE5EkQ1PqV1iKXF5F3AOcEXkSe8xesbAE4IVFEwQl8oh9RkhU+mfGJjHcArwrAOOI5ElR7yq/5dg0Rg6bK0ksgiiiIZBPJJqGVxxtW5YoAsSImOElwUFJcDX+pzGqTUxPpppNSHMyZxBxpTLoJSY4y+65zO4ZMHjRgRP/te7bHWGMvXbsya97s7n17zl4570ryNXshn1SVlAHpyZgkesUkb1KqnLrhzIbxKyaejTurXTUGD1W0Hrq4gbVFURSv11taWpqenh4fHx8bG7tjx47Zs2f37NnzT3/6U6dOnWbMmLFt27adO3cePnw4ISGB53lRFDMzM8vKygKNNtRHnj9//owZM4JvnqKioiVLlnz33Xe//PLL/v37P//88wMHDuzdu3fo0KElJSXBL2bPnj2ffvrpmjVrtm3b1q9fv1mzZlVWVkqS9NFHH9ntdiK6dOlSx44dGzZs+Oqrr2ZmZv5rK3LQ+O+DEyJSjwqMKTEx19u2fb1Ro4aDBw9KSIjzeNwej6e6ulrltQ4ePDhw4HfLly9fsWLljz/+eObMGSIKSCboAY3m338uBVVTbMAej0TIiJRK8EU7Hc/Oml0nes8zXl8DBqGMmRjqGdNj0MqliYVQR2ggNAWob7/RXaXHQxiZNCzRZLtGQDOACRUj+fSkqGV9AzEDeQzk1pOsJ1SLVxZGJkADMr+7nv1a72sgVKdeK+loQKLXOBjZQIrK5BsIzaiYUVHd7EakUIU19HmfUnxPeavD7+WbecGybr15+FBd5ErdoQNhZ042sdma3s1pVVnzqILNAcMBQ4CZmGxWFBNjRgADQ9U9Y1Tt6Mwv1UU0ABgRjCTr0KNjPj2AicjIVEmCqoH2GYjpEU1ILXzYNN5uHjlK/9Xn9WZPeXH5gicWzGn9449NXny5bptXXpg66elVS5uu+sk8eLCpfeemq9Y/61bqExmQ6VEJEFHBZJUZ1AOK1hUyUO9SyXm1AqYnVN0qRgUtDIxMqYe+p90VT1w633rsqP2i5CUChSEwRAZqZ1BCJECq3bjgr8ZDt5rL5crNzbXb7ceOHdu9e3f07l1rNqyfMmPqmIlj3+vw3jud3zkaeyytIuU23b5FmSmU5CRJ0IyHdp5EkRw8SHZF5CCJo0SeJJ44jhJ4iuconiMrRzYr2FIo/WLOtQ79uxoahOp0ulErhhXQnVSQnIz30++8gBxPHEe8yn7byc6RXes3VYsogoSiA0QJBPEBEAqcMAQeNfokMAXkeaxl6XmNrbGL6kRO1F6DoE6BameAtOdJtCPHIS8Sz5NVAJuAdg7tduQFSnRQqpPSHZRila28bE1B5y3KzKG7ZxMvfPldty7ffr5q++pj545mZGeWV1WUlpdzvBi1Z9f42RO7Dfp66e6fhFIpi7KTMSlZSXTIjlRItZbYugz6YsjYH7XrBH/TWlBTU5OVlWW1Ws+cObNjx46ZM2d26dKla9euERERK1asiIqKioqKio6O3rVr19atW48fP261Wm/evHn37t3i4uKH/NTBnDwRXb169cKFC9rz+5VgKSkpO3bs2Lhx47p1644eParuS06cOFFeXh58d0mSFBkZuXv37j179uzbty85OZmI8vLyoqKi8vLyiKi0tPT06dNLly7dtGlTaWnpP1x//9b4feHkP/eMPmA8xYeNqBhUicZjx4506dL5r399Z9q0KatWrZg6ddL69Wuzs7O9Xi9j7Pbt27NmzerT59t9+/YNHTp027ZtZWVlAWEGaYiCqigcEX/j2WqflGk98NTu72rcAlOIMF+u/nrKhObz5zyZkdHMK4cBhSGZGekY0yMYKIjafchTEhChYi2chDI0IQtYGvWEJoAQUEyo6P2Nzf1w4jVoFhMyMwpVyMwCNnv82/PXyuDaHlsGzeGBBiATgpl8FvSGEAsjCidqRBReVNrUamuyarV5RaRuzyHLyvUtZ81tcfJMvbv54USNieoThTAKQbIgGRWmUxQTgJlIB6BHlYZBPZKRkUGFExVTSS3QyUbyGtCrA1kVj/mLfkxPPj15DOTVEzMStWRQ79hRXddOuo/+XGfp1Lftl55as1rXtp0uNNzY6vEmPwx42X7tWSHG0q+frm7D8MEjn672hCCoZS4dQrAeWq9httZ3MCARDsi6/GLlWpWEUUGzDCFIdYA9hvITmamGmdP67YhKu19MAAiyqs0A0OxIqmQkoAoNyBEDx+LfVAqpIycvNzYubueu6L6D+rb9sO03I76Zs3H2+FXjhi8fuuDwvN2OnReKziWSI5My0yk9iZKdlOigJAETOUxKpIxkSpfIwZGNowQ7JdjIaiNbAtrT6c7x5AvPvPqSzmLS6XTjl40voLwkWUwCwRFUFvP70hPU/6660zmy24njiBNIEEkUUZRQlDR7iuQASSCRJ9FOoo1EKwkJfq9J4E8rcVa/jNhGHE82kawSJUiYIFKCpLEjtbgiBPJdSOD81TA7iTYUbSjZSeCIF8lhR95GIkdOOzrsIAkkScTzSmwiJNykxOu5VxZFLR0zb3qPAQMXrlyWlpNRWlNSVFZ8v7j43r37VRWu8sqq89cvTJo/efSC0T1G9ZwbPdfhkXIpJ4PS0zHtLt0dOmdo/xH9K1y1fEZJSUlubm5SUtKVK1d+/vnnWbNmTZs2bdWqVZs2bdqwYcP69esjIyMXLVo0YsSISZMm7du37+LFixzHZWVllZWV/b0V0D8eoutdLpfb7Q6m9NWfd7lckiQlJSWp/3S73dXV1arwNaAC8Hg89+/fz8vLy83NDTyRz+erqKgIxE0xxioqKv6OQeqfGf85nARWYdB6mz6IBxA46v/W/wRS843U4ZdQqQ1EsLbDHRAxbcUnANnhcKxbt+aTTz5u2bLFxx9/GBW1PSbm+tKlS378cfD27duvXLnC8/yGDRtGjBixaNGihQsXjhgx4uTJk2VlpS6XS71QiAhM3UgqjPnU4HkMevbaV6S9UqZeQQw0jgdQAM7fufV4r+4NNq59XvE2AMWIaNTYCDQwCJZaBRs7NNWQnz8PiHdDGJq0IBAwEBoJTMDMqBjIXzfT4AQMJBtIVjO+jIjqztpPz9SulbVBW/6Cmx7RRGRCMjJUqftAZytVl2wiDGFYj8mN0dOS5Oayq+H9wkYOR/0Ll3QnTuq2bNUPHmKJWBByObZpdsFLld4/VstNvRCCWo+W2qfWBMqBjC80qsldQHqGBtXzoZBFJhOiDmUdufXkNRBT7egGJCOgiZgefTryGshnJFlPipmgleKtt3RBg+5dmk0cph81oMHkUYaB3zefMLPxJ1+YWzzRsHv38NmTG6+Y13zUyPqv/6XukNGtCgrDmGIhMKKiQ6ZHUDvUG/0qapVP0oqNAYdjkFRaQ1wgAyMzkgXQgmQBaICsRXVVgwuXWo4Zt/vaNSBS1NR6IFDUHMjaOx8wGDZqwSO46Krea7/GlZ/WLPn6+6+jz+9YfXRF71m93vvx3R5zvh6zdeSk3RNmH5m96vKq/SkHLt6/mOCyJlPKbbqTQbeu3btxteBaopKUTmmJ5BCIs1JCAiVYyZ5FOQdtx+s0aqDT6XQ63dgl4+9SLuexi8hJZNMWdD+icJTAaUBi48huQ7Unrib8FZAXgJdQcILgBEFivAC8iihW1Oj0BOStyNtISEDORgJHoo14K3I24jiyC6Q9lwpjElr9cGIX0a7W1vjaspgacS/4pQGCjQRVkWwFzoYCRxJPDp5EO3Ei2ZxoS2Hc6dSjQ2f/2K7zu7N/WpJxO79GgYLSwtzCnOKSoqKikoK8wsL8kuKistLysnvlhadiTnXq0alzv04rD608Khx1lEnp7tSkCue6Y2vHzB2zMWrjqbOnDh0+dPjI4QMHDuzfv2/Xrl3Lly+bNHHip5980rlzp1mzZkVHR589e9Zms92+fdvtdv+D1dO/jQhACD1YO/n1z/8dVdhDHLDydzo+PfiYf/8H/vnxn8KJdpzXsETx51v5iUciGUkBCjQi0WoAquKOSEbygbrzVykJL5GXSEECGciL5FG/hCqcUHlZ8emTx7t2/eLxx1u3b99+zJgxnTt3/uKLLxYuXHj69OnTp08vWbJkzJgxo0eP7tKly7Bhw9atW9e/f//o6Oi0tLScnLsV5aVqHyIiAKYgyEgyoFcN6wNUGx8piKCCFzKtZQUiMk21ScRI7WKUU1Y2eMuWeitW1HeILcAXQrK6fdYDmdUG6Az1frHWQ1ZBlVXWThWg6YDNgGZQLXVa4d6EzKgVo4LPFuivX0GgYPWA3Q/VLT/pEHUAfiABHSgmpoQRhTIMkZlFBpOiGfp0RHoEC1EdgnBiTX01rYrzn8nNejRRCDl53DhvjmXEMPOK5eZTp8KTkpoXlTX1sEY+aiJTQ5lCWLDh/5+d6jsQJpMFUE+Kjrw6UlTmxghkAgxhShj6jODWo9dIYAQwgBJGSrPy++Zh3z37zVd/3rLONLBf6MefmPv90G7PkTY/jA5/5S8vj53YoP0Hlg7vPT9r5hPT5ugiFtYTpCYedx30JwiAzwAeMykhyIyKbGRgRjIjmfxyhkAF0m/klHVaGIEWTqxK0QyIBkb1gFrfuW8aPmrUzu13FZ+PfEQ+YogyoXZQeeBjEvR5efiD9NuTyIPV3/zQu8uAzum+5ERFjK+OvVh8fk/S7gUn5n8zv9fLPV96uWebb+f3WXB4/vqr6/ZKe2LvXecKrfO2RYxdOnr35V1CKZ+BGSmUwpEtnuKsaL1DOUfsx+s2qqfT6fQG/dgFE+5QnoCSlaw82STVUa+t5na1RMaRXSCeR87KEkQURBLsaLeDnQOOB04kXgC7gziB2TjFKpIgkmAHjkdBINEGnB0EAR1WZueZ4ECHgLyd2Xi0ScSJGquvPZ2IdoG4AEnz0FRxJQhgHp524u2aEYdzkJioiHxFwrilo5o81njgsAFnzp/Lz7tfWVVTVlF2v7jw/v37ZSXlRYUl9wtKSu+XlRaXlpWV3S8tSstKizoQNXDUgAFj+q/ZE3nw0r6oU1sXb1v41cCv2rz1ynsf//WFV14c8F3/JYsX7ty54/Lli9aEuKQkZ3FRUXV1tcftkX1ycC+l/6nxu8OJUrulx9r2prUlKjVrGxTGZLWroozkZehTFECZyEtYQ+hBVHwMXEguohogNxIR1ZQXTZ8w6rmnnvhz2zfmzJkTExPrdDrPnTs3e/bsN9/886effrpr167z58+vW7euTZs2H3zwwZYtW1avXj1u3Li4uLj79+9nZqQXaGEJqL500qpXsmooIfIB+gB9iP67AYnJBIwYA1lW0F+/UPNiLzqcj3/2aZ1d0S183rqk6MGjR8VIpFc0K6IuSLXlDy9Rhb9kArW6VQsnmkP7QTjxYwk8yOpr0VVGP5Ee4Eh0BDoAgya9BR0wPYBRjXFksk7xGVTlq0+uxzBUYRYFQpFCGYXKUM8rh7s9TVzVLWqqGufesZw9FbpiqWVehH71irqHDz4Ze+Op5OQnCgtbK0pTojAiI5BB+XeAJJguCpPJAqAnWUeyLmDYBDIDWpg3BNxm8ppUwbSiWBTWlPnqJIm6CaPCPvuo6bBhf1i7/p3DJ56M3tt40LC6z7YxvfTWM6MnvL9tXZuNK5qNHBLa6xvd+EmWw0dbFpU0UJgRUAeKAZQQhFBkRsVjZooZ0AhoBNL7yOg3zPuPa8wf9izrSfHL5IK2BUhmoFYlnkY7d7+1aum+RN5HoMIJczPwgtZB69+GEyJA2eqMHb9gzLL9izIoOZWc6ZTiJEesJ/Zq6ZVzOWf2Cfs2Xt60/PjycRvHfT6x0+t9Xvls2EcTV4/95NsPmj3f9E/t/jhl+eQbd6+nUIqDRI6sAtnv0t1DCYfrNqmr0+nCWzaavW5BBt6yE5dACTxxEooSCJLGltuFIAuhnWx2tGlsPAkiCQJJEjp44OwsQQLegTwPVh45iUSJRJEEDjgeBBElkSQBRZtstctWEXkROYk4EWwC/k3w+Jdm7StUFdJgd6KUielx+TcGT//umTZPDRr2fd8+fZcvXpaanFpVVVlZWV5cXFxeWl5WUlFRWlldVl1RXF5aWFJeVlHjcuXfy4uzxSxdvfjd9u+817nd8GmD1+5e3XdYn3c+fTf6wK44W3xaWlpu7t17hQXl5aVerzsgNP2tFfJ/KDfyP4cTjXL0F7tq25kiaTptVZUfONwTMkKGByZE8wAAIABJREFUoAAqCmM+BRQkBQBARnQT1hC4Sf0WkpeomhEjKi0tWTo/4s8vP9fjy8/37d2TkpKan59fUFBQXFwsiuKKFSt69erVrVu3QYMGde/evV+/focPH961a5caUHPz5s2CgoLTp08e2L/vzu3bwa8fmFapY0xGVBj4GPMQyYAyog9JBlAQAQFBAQICH6JPJqL8muqZJ0/UHfJDc1tsSyITKjrFYyAwExkY6UAjwx/kKtTDBBq1swiZwW8WUc0lBEZk6jQQGMmvvMIHEQW100wIwxAFLQxNoGY1qtJbNCDqmaIDWY/MiGAExQiKBZhZVQcA6GUWRmRkPoPirU/YguHjHvaCF1vdygk7fjp0eaRxyTLd1ijdzl2hp880ksTGhYUtvXIrH2sB0BgxjECNmzQiGGsJmH8NTlRMNWvqAzW7rJalMCKaUDahxwBeA4KByARQ38dal1WE/nxI1/Fzw7sf/GF55JeJ6e0zs1tE79R99YXuiWd0j/7B0uWrt4/v65ol/fX80SbDBuneezd08tRncgubq21mCAwMjD40MjSAYmSKCZgBwABgBP85spYs0QDbqFYgNeXbA7+FUaHmNcqLGZnhk8aM3blZJiJSCAkURIYEga1LAEX+FkWnfTgeghMZPMvWL5mybMKFm2eSUXIQz6NdQN5JjjRKzaKsO3QngzJt5dYTqcfXXVozY8/UiVvHDV857PHXW6u1rCatmnQY0H7rjU0J7utO4p0kZlDGnph9j774hM6ge6Xd68t3RdpL7YkkiWQX/FS8Rpv7LY08cXa0cWiXSFTNiQLwEogSOgUmiijyYBeBSyKHyHibz+pAp8DUOphDYCKvCE5yCiBwCsczuwCcg0QnSSJwvy+ccP6iHI9cIjkyKT0m5/rQiMHvdvjLpu0bFsxbMHjAoGE/Dtm1a2dRcaHLVVNVVVlVVVVZXllWVFpWVFJRUl5WWlZeVu5213h8rrSs1C27Ng+fNPS9Tu8Mnzxk3oq50+ZOi+Pi/4lV8ddX8n9i/OdwoiFKbYx7EJxo3wBSWG2rRKrFHgXU7G31oZAhegldxFwEXmCKwpgM6AUioqSkpDYvPNe9a8cbVy86HNLq1ZGLFi2SJCknJ6ewsLC8vPzMmTMfffSRTqd7/fXX9+zZU1hYuGbNmm7dukmSlJeXd/v27VOnflm2dPHsWbOmT5956tSZ+4XFwb8IY4AIgAqAl8hH5EP0EHmQPAAeADVDiZgb0OMjogvpqa/Om/3oicOty+7VR0WHsg4UA5EZ1XOJquVVHmS/UU9gJDD7Uz30fslQoH6l8eHE1G+ZAE0QOIIwv5tPY4/DFKrjozCZQjTHCeoRjAyMgHpgOpANqpsSFDOwUIAQRBNpe/8QUOoS1CWoC95GBfnNL119YvWm+qs361ZvqbNodaONOxvE2BvcK2qoQDhRXaQQmZkVMAEYAfWo+jF9ZvKZUTb4X9i/gSh6TRj9AOuj08BV0ZNsAFmPoGfMorBHgF4qKKk/Y17Drr1bjJv59OrNbddsfvynZWFrlz99MKp5nz4Nnn/lD+MnNYtc/NKmxW9sXPLknCmhXTqE9B/4evrtp2tYuIcsCpkVMsmoU1Q1BKg0lR6ZsVbzpr02Y7AjB9CgXYWgqiOSRaHmXuWVirK6K5e0j1zG3y9US1z+bm4ED55O/sHa8qtFqMZb1euHHmMWjkqpSkoCUSLejjYOOAdKEkoSk5JYUjKmpEByJmVk061syuS93OJfloY9HqbT6eo+XrfF080feb1Fv7m9ttrXx7uuJpOURqlHpV8+6PGpsY7pzfff3nBws6NMTEWHyBJEsIlBiBJUZeJEEhwoCSBwzC6iyMmcqAiJmCjIksQkB4gSCg4QRR9n99md4ORlXmCCA50SOARFlJjEybwDnU5y8sAJwEkg8MzO/85wok2R+ER0ZFBabF7MjzMHvdfpnesJ11KSU6O3R48aPnzg930j5s08c/ZkVXU5oFJdXVVeVlZRXl5dVV1eXl5RUVFVXVlRVe6Wa7zkcWQ4lq5ZPGXu5FGTRg0Y/F303l0+JhORwhggMng4XOuhy/g/1STld4ET8hePguEkcBghxlBhoMEJIgLTCIyADAZVcgUJfAhuYi5SXASyoiiyGldExPPCE60fGdivty0h9vz580OGDPnhhx8EQbh7925KSsqlS5e2bNkydOjQdu3arVmzJiYm5ueff54+ffrChQtTU1Pz8vKysrIzMzOuXbk8edKEtm++0adv34hZc6N37uU4vqqqMuhWQFIzg0khUhAUAFlmHgV8SEiM0IMkg1eWl5w7rR81+umkxJayywhuHSkGIoOfZ9YTM6jS3gcW0ACcgAVq/R8PukPUzoxQm6YFaNTkvExjyxHNDC1+c3uI39BuAjIwNMiKGdGIKhkORiIjkQnRxCAEWD2AJkgtERtWljcqKmjgtOvPndAdPaiLXGkY+IN5yYo6MdZWeUVPu5RWbqUFYKjCdAzVB/G3wFINNMxAshG9BvD86tf8Vyf63R4PfEVPTIeKkdBEpFcUk09+XFbezM4LHz350YUrHl23Xdejr+6zDrqOn4asWPBp/s02c+Y88UHHL6L2GH/op3v/dV3bPz09YdTLixe2HDnmkxiuXVF16yol1I1mmULUUqRSm42mxmgakRlRhUwy+l2lgWlA9CdpaumQJqAwRo19vseryx+T7E8unjdt65YKIjWDR92eMAhSDP/zcEJERAxYys3k3kN6/bRrSR7lJIIoIicSbwOrDawccAITHMzhUBySV3AoYjIlplKyAPxOR3T7YR1e/7rtwPnfR+yYNWXzpCk7Jqy9vupy+bkMSrlx/3rE1rnt2r9nqmt5/LknB0/+8Sh3KAkEQYkXwBqwlTy0XksgikyQUEqjtDRKS2ROp6yekLIzKCMZE5PImUJJmZR2i25mUqYTEx3gkMCRTCm36FYqpaVReiIlSiA5yelQ+8kzjv/VE/0ucCIA5wQpA9NjcmN+nDnovc7vXrxxISMjMyM1UxT4JcsXdv6q04jRQzdsWmvjrDXuKiTmdrsqqyrLysqqqquqqqvKKsoqqsqrPVWVnspqX5XdYZ82a3rXbt1mz52TnJqqOgQVYApTkDRu+KE9dWDX/L/DovyOcBL07yBUfgi3AVQLutoKSNZKy4F3nMkguwm8xNwEPrVIpjAkoqSkpFatWrzZ9tXNmzdevXrtyJEj+/btS0hISEhI2Ldv3+DBg7/44ospU6Zs3rw5Pj7+8uXLkyZNGjNmzKVLlzIzM+/cuZOdfbuiolxR5IqKUps9bnXk8rfeevORRx55//13Nm5aExd/tbTsnleuIdKCXVUqXiVOgEAhH0OFfKh+X8jI/Hz9RtO2Xa3ulzVCNDDZgGAmMiio86lNDNGkOfUe2o+jkcAMLASYBZgJmBFV/FB7xTMTKSaSjQhqypbmVK9d8pgRmQVYCGMWhibwZ3wForcYWRD9BTc/bcPISBRKVA+xsdvdurj4mZu3msfFmw8dMkXMMI8aYly/whhzqcHtjEZlxY28roZMDkeoC2j0ynrGjIFeiqgmP4LuQdtKcOOv/3wGjnFa20S1CwuRGbFFWcWz1+LrjJtqmTW/7ow55uEjDMuWmKZNMEZMfP7Q7kd/+LFFu8/aTZnb8MMPmw4fVH9g39eGD++16KeO02d33LyjkzPprYrKx3xKqBcNXrCgP0sf1fwCxYCKBZhq3gxR39sglVdQvwCmJ9AjGhlZGNUBaMC8TXyupyvLLJMmvNe/f4ZX9gSO3sD+JlnyDz9URBXV5dv3b5u3fu4Z5+mbmJGIkkic4E+y4okXUBSZKIGUiI5EdEgo8oyzKdZ4X1xMdVxMWQJXLTrcTnuVkFCVkOCJ55j9NmWtO7u28R8bW0IteoO+QdPwsJZhvSd0d/rsSSiI/n5ZwSu1iIJEkk222T32ROaMK4+1ViaksdQMlu50O/hKwV5uc3glSRbjK2KuFV2+WnT5RukN0SemUqpDSYypiLt079LFwotXy67F18Q7FMnJHFZ3fLwr1sEErXr2O8CJOjmO7GrLSCdIKSzlxt3rw+YO/aDr+2cun05KTk50JKenpSWmSBevn1+0bMHLr7w4bNSwOFtMbv6dyqqyaldVZXVFVU1lRVVFeWVFtava7XVVu6q8srfG7Sq4d+/0mbMTJ05etGjJ3bs5RKQwQEQgkgEDBPKv5/+Hk392/F04UQPTatMxAYCh31CqdQnR8kuC1GCMmEzoI5AJFUQFgBGRM9H56GOPdPv6q+9/+GHAgAGLFy9eu3btqlWrRo0a1bNnz9GjR69fv37lypXDhw+fMGFCRETE+vXrr1y5kpmZeevWrczMzJKS0iCtBRQV5cfEXlmxcsl777/VomXzF17848hRP+4/EJ15MxVQJvInBmtNGFFGrw+8ajWciFYeOFRvxNjmXFIjF9QhMgLTg2IhNCPpGRr8EYrBS1Jg320gxUSyBWUzMDMoZvSa0G1CjxkUM6jBHooR8UE4UfkJ1crOLKCEgmxBZgja0aspWyaFDIB6AJ0MBgUtQGEK1ZGxIVEToPDK6rCMjNBDh8KmzzCPn6hbt6Hp2bN/5G1P3kptWlFYj1gIkZlQzVDRk9qBEQ0AesZ0iCp/Hjip/JYQ+T+BkFrE9TNMqAOmAw2S6xI9UlZWd+Nm/Xsf6Xr2fWz3vnacvU16cptksdnJ/aFD+pkefzLs2VdfHTSm17pN469e/XpN5Fvf9B42Y8acNWtf7NWjzbKFHdOl91wVT1a7Gnt89RUWimRQWyYD0wOzEIQAhDEWFgQnv3qpoCfZQMwIaFLIwigMWF2Q66DSGliDQ4eei5i9VZCKNausAiQDKf82nOQU5w6fNmztgUhnuSPJlyj47Dza1J24Da0ccQKKAggCCE5yiijYFaud2RwoOcmRSM4sun2TspMoLY0yUykjldIT0ZlFNxfvXmRuarSEmMwmoyXMpAvVdfju0ysF5x3IiQ+KpgJwIqIogXQLbl2+d/nj4R+PWjcyrig2l3JPpZz6bu7AgfO/O3Pz9NnbZ0asG/7O4Hfa9m/7+aTPj2ccv0k3r9y/NmPfjL8O/eu7Q95tP6H9TmFnNmafyT2z6NTCrbbN8TWxieQQf284EUhIxEQnk9IwNS4vdvDM79/u8PbZa+cyb910OpOcTmfWnZu5BXfsgnXXnqjps6b26NVt2ozJqemJCngZyS5Pjcvj8vi81a6aiqqKispqr9cHDInI7XKfPHFq0sQpDoeTiBTGvD5FBlTwt4GE/f9i1+8x/Mc+ZAha3hUDJjPGVOeG/w3Ov199OdZx7Nz1Xy7Fx0vpJdX+wwFTEGRiPmI+tSCWl58/bOSogYMGT50xY/78+QsXLpw3b978+fPnz58fGRm5adOmqVOn9uvXLyIiIioq6tixYxzH3b17Nzs7Ozs7u6ioSD2cMqb4fN7Aq/R4a65cOT9r1szOn3d65tknnnnmiY8+/nD8+LHnzp4qul8QdBsAA5mBDERuony3e9DGzYZps5+9X11XVmNRQMe8ZvDVIQwlMgMZGOkVMrAHcnn99S7FQLKRZCMyIypm8pqpxoIeC4CFYW2N3l/sMkCAH1ZN9WBGFU5kQ1BLYIO/e5W/ByILI9aUsDXBY25XeNbNsEOHjAsW65av1O3cZYjeU//Eqfqis3lF9RNELQEbAYRqD4U6BAOCkZie+bSgEVAC0mQDgkGNrUTSqxKy/wxF9KieErSvqHEvegQDgEmt2gHpkOoQNcu/o4+Yruv+te7tv4SPn/h++s3OlTVvZGXW37ZK1/cL3WOP6Os1b/f1gIlR+3vMXvDd3LmLN68/dvbYdeulxdtXfb9uwfNDej27bF6Xe/mfKPLj5SUNXFWhoFHrBkQjoAnAjGBGZkJ88KrVwokhCE7MDENBDgWfGbEJ0BM5ec22bPt06bKbNS4iIvQx8jGS/3GN628MR5bzw+4frjuyNh/yM1iGyAQ7Wu1ks5HVjjaeeA55G9h54CSSJBQ5ZrMzG4+cHWwC4xOZU/Q5BNmZRKkCJHJeMQkS0+SUBVvmNXos3GIxmox6s0kf2tD8Wf9PDoj7nChJ5OCCesXzwXCC0m26fer26SZ/afx0+6ejY6MrqfKQ/dATf33i+fbPn0g5MXnbpI5jO648tnLKjilfTPpi0rZJ1/KvLTu5vMvkLhEHZk/bM/2LaV/0W9L3l/QT0VJ0v2V9D6Tt532cA8V/D078Fn3O/8/A5HjkeZmXFDGTMhLuxQ+O+OHtjm+funomNTMtKSkpKSkpPSMt+/atnNzbxSX34xNily1fOnjIDyNHD9t3YE9h0T0FFAbMJys1LpfH63W5vG6XTEgIWHq/5OLZi5PHT3Y6EokIEH0KyIjKb6CIKutDfHC//f/2+L8NJwooGh4oADKA+sGq9GGsXVq9dvuPI2Z27Dn8g64/fPjVj537jB45Ye7mHftTMvztwJhMzEeoIKGsKJzkGD5m3Kix43ZERe3evXvLli07d+48dOjQqlWrJk+ePGLEiJkzZ8bHx9+7d+/+/fvqoSQvL6+4uDjQHIUxxpiiHZOwdsOYmOhctGhRhw4dHmnVymTQv/Zam5Ejhq5YuTg29lxh4U3C2m6XNUS7RemdVasfOXj0qWoWpubvIhrBZ2buMFDC/C3NDarrLcgc52cFFJ2mi2UGYmGEDYjqMk+ogpZalSpowR6BbPmgXBAzQohmb5RV66KBmBHRxNACWIeoAVF9orrgbpiV2uL8iSZ7dxp2bjcu/Sk8Ym6THbvDHSkNKl1NiBoShSlo8jKjjwXYFz2SDrQAY4PiM4FiImYk2UA+Pfn0xPQIevC3TiEtNfI/gROD30KoKty09DBkBkD1cGYEMiKGEdRPd5gmjnhq69o2yxY3GzOu+bI1L6za1GTRovqLpj23e81rU8c/88c2b7V9b8T46YPGTlwftSM1OyWvKCP/vjOnxHlFPDtkwoCPRwz4cNvGtiePvnv35ovVpY/I3jBFUa0nOoZ6rR2AWsojAz1wrNQRGQiMpBgJDIh+RYPPAl4DwzCZnvGxBkdPtBw/4VpOHhISKkFw8i8Pt899/PqJLwZ33R+77x7dS2NpEkp2tFvJmkAJNrLZibMhZ0dOQEFAXkRBIJ5DzoZWK4uXQJCYKCqSkyUnQqoDU1IoPZdyr92++t3EgU0ebWwxmQw6fYP6deuEh7768StrTq9xMqeDnHayB+CEI573w4nAhEzKvJB7/sWvXgh/I3zV8VUFckHUpR0vdXjx5c4vnU47882cb9t+++bp1DNCtXAy49TGyxt3xO4YtGzwyLUj71JOFmUfTT8ya//Mo5lHN8Zt/Gr2l3HVsamU+ps8zT8JJ2ruy298C3m7bHeCI5PSb+Rd/3Huj+93e//MjbOONKcj0ZGWmpaelpaelpaddSsvN6ekuKigIO/kqZOTp04eOXpkxJzZJ0+fqqyqIiJFYQAEjHxeqKpw5d3Nl6zCnqjdk8dNkjgxeKULPp342WONPfm3NxP/jeP/Dpz4610IMiheFU6Y/33NLa3e9fOpT7/sH97sT40fff35d75+9bMBL37U5/E3Ooe3fKlp65f7DB535Ybd65WJNGuI+oF0y/LBI8eGjxozdeq0jRs3bty4cfPmzZGRkf369ZswYYIKJPfu3cvNzc3Ly8vJybl3757L5QrqoMkURVEVASqhw9gDDedv376zY8f2r7p2ad360ZAQs06n+/Krj3bsXHL56p6U1MvFJTcZeN1EgzZvbzp74QvJmU2rPGGEJmShCKHEzOA1KbJZJotPyxp5yGv9azgxIdQrvNc8NeWRKld9L6o5HzoiHQZKW2RSjRF+CkGvldHQgIGwQsVCnvroawHsUcXXoqK08Z2b9a3XjZfO6g7s1s2NME+fbtm5u2GC8HRByR9drLUHGnohTCGLv9qjxVj5SCVj9H6RmIlQD4oe1Swv1XuBqqnFGFht2b9f7wrOOAnRAh81ODESqGy5DiiEqD5iuKsqNOG6ed6UD2LP9chOf3rDJt1XvXTvfKTr2On5zav62S8M2r72y949+/fsHblqlcMp3Lt3Jy83NS9XvJdvz8+PLywU7xQ4D9/4pdvsyc+PG/7h4QPvJiS8e+/+yzXeZtWuusxnVo07WBvEEpS0BmpspareNhKqLlETYgjIJpB1CppkakXUMDGlyfLVi8+er6ipJq3fmvIP4eQha7T6xbv37y7dsXTW5ogbuTdu0U3ezQmMF0kKtDK0ktVGNjUtUXUU+jfpdp7sHNhEEFIoJZNuZdBNhzuRK+eP8ccmLJvY5v1XGjZv+NhjrUMsdVq0almnfp2mTzWdvG6S4OaTKJEju43s9qC2VwIKEooSk7Lo1qW8i69/88az7Z9df3rdqaRTszbP7DWu59s93jrmPLHl0tb2Izv0mNFzxs6ZO2KjEkqtK35Z8f2SH7bHbE9RklMwLY1SMyg9ndJXXlrZ96c+MZU3UihFREH4veFEIMFBjkR0plHKldwr/ab3f639a8evHkvOSk5KTU5NTU1PTb+VnpWbnXs3+07e3dy8nNyiouKcnJwdO6O+7tFj+IgRBw/+fOtWliwzYKTIrLrSlZmRzVkF6424/dF7po6ffPaX016XN7DasQB61Nb/H1a6/i+M3w1OHiBRVDjRtFsBkQsS0f2qmhWbdj75XNtmT7/1YfcxQyO2TV/3y5S1JyatOT5x9ZEBU9a89ln/uo++8spf2p84c0VWVJWl6k0nJHJ7vanpmceOHV+1atXcuXOXL18eFRV17dq1goICNX1TURSXy+VyuQJ5ag/ZU9XkpKAWaQ9ca5/Xl33r5t69OwYM7NW4cYM333ruy6/f/vCzJ7/9/tVd+6YLjjP2/MwPpkxptGj5m265kacqDD0h6AkBrwVkI4IBtW4iobKWGexPPg/e5DINTpDVJfo/7J13VFRXu/+nAYrYa2KMJpaYGI2JGjXWxBg1iRqNxhq7sZfYS6zYQEQRe0Es2BURUGwg0mbm1Kn0JiAiICBl5pyz935+f5wZRE3ee9+Yd/3WXfeetZcO4ziVeT5nP+X7rR10tf5vSz7NLW1qBxcEGgAVIQqMlUAUBGsAuxJJQwQNkdyAuBBQSaCUHEFfieUaO66Dy5tVFn5UlNsxzdw48pbm6H71lInqRQtVly67xOqbpuc2LyxvUo4aC9BQgnoS1HE+PXXN0s4bVKhpLVw9gPmqL8srJsH//sJKIJoaFsi1HMq+SEmIAoMSg4KAG4HmGJqnZyrPn3U5dfDTyJutz59ynTvXY/a8Fp7b68yd02nNstHem0bNn7pi1XxtzJ20DGNefmpBXlJBluFZFv0sV/csT1uYxxY8NWU/tVBp1N6rZ75burTn2s2jwiNHJmd3z3/6vlBWDyrdiF0lVqmQpAG59YuoCDgn9kWnlfLL0RMNIW4YuWAsJzY9AOoXlXicv9x/4xZTZiYA4FcHe//qkKVnX1NboS301NXTD4Qf4l7wVmxhBYYjHAOsDvSyC4iWaHVEKwdQHdFTQDPA6EGnI1oKdBxhecwZBI4rZaJSIwMijq/Zv7JT309admr1fuc29Zs2/PTzLzzqNWzS8t26TRqo66nHLv6FLWOSIIkCSkt0OkJRQNPA6IGiCc1h1kD4DEi/+/hOj8lfjl45+kCY/+I9i2dunO55cuvAXwdc0F1KKU+9ary2+dzm4b8P7zK6y4bTGzad2TjPd/6puFNJJDEFUo2SkbWzNzNubg/d7h3hFV8RZwSjvKn6J3Ai6xA77o0jHCMxFjDHF8XP3DqzZfd31+5eG/YwnLXyySkpqUnpWSnZuRm5Gcnpj9Ozs9OzH2flPMnLT0pKiX4Uc+TIsdGjx6xYserx41xBQAUFhSkpaUaDhaXZhEexl84GrV623H/vvscZ2c6Pz3EK8GpWq+Yo3v/h5N88XmmXd04xApGASABYkhAAlNvFY2evfPBRtzZdBoxfvGvz8Xt7LlG+V5hdF/W7LjFel5lt5+KW7702eNKKZh2++nLg8NDbkZJjzJAgjAVEAEDCUFT8PDMzMzExMT09PT8//zVhHFn7rOaPrz1VZ8oLSZKAkCRnRUkNrthsLzIyTNeDz6xaPbN126bvtFHOXNTFc9e3ixZ9Pnpe79bTBrU+6ftVWV47XOphL6otlbmRKg2RFbQc4+5usj/8y27gmnVmh26HCkhDgDqHAusN/aVHcn5bDG4iKCWHgIcCkIIIKiJqQNSAoMaCGolqhNwI0YjgisADQ30RGorQWBTci/Pd2FiPkwc91i/XeK53OX6oydkzHz6IapOR07iovKEADeU5dgIqDBrkMPd1eWmv4mhbqjaWf7NTq6bymFOZ2DEl86e3/2/iRAFETV7ipDYiGuIUAnBWTTSi2AZBe9qgWL9Ouduz1qqFrlvWtwo89cODB3MZZviRgx/+OHjcvCnXgk8nGmMK8xPzC1Nz85Oe5VrKcy0VecbiXLogW1+QzRU/sZQUJhUVJWVkGCOjHu4NuNBr9pIO67b8wDLfVhW2Kc1pUlFYV6ishZCLBErJYRGvwnYFqVCATVGjUiVvWVSEuGDigkApOkpc9RFuEqttsmDRDZZBAEQ+qfrraFK9KanpDU4wAYCr4dc+7v3JVfZ6Nn5sREYD4jnC6UQdTRgd0WmJVg96HdHpsJYjLEVoCmgWOD3R64iWIQyNKDMYInPuLPdd0nVA1/aft2v2YdMW7Zt36d+164AerTq2bdqqlcbNvX6LZk3bvKtpoBk0bpChlE+BFAooHej1TgctPVAUoVnCGgifCsmhaTf7TP/K87znzgs7uvzYZcLK8YEPTg2e+e2hO4eP3Tt2MibAUGIMsYSsC1g3euXopf5LFu9fvP3y9lRISYd0bWnCtuBt47eNW3dhbUTebSMymMDEwn8GJ8DxhDODySJZTkWfGjC+X/OPmw8YMfDwuaPWZGtGamayKSUjKTMnI/e3fwrfAAAgAElEQVRxek5qYlqiJTktJSPncV5uzhOz2ert7bNmzbqoqOi0tIzk5DSrNclitjI0HfMw6vrli2tWrpg357f42DgAwBjb7eLrQYZAdfHY8QvwvwMob40T8vLvV3ECQESC7EAQEMcM460HsZ27DWzTqe+01Xu8g2L2Xjd4X2Z3XWK9rxq8r5l3XOJ2XGS9LtFbAu6NnrvFo2XnQcPHsSarfP+YEAGTvzrTe/To0bJly7y9vRmGkVXP4uPjjxw5wjCMIAgGg+Ho0aPbt+/w3bvvzt07oigQQgBEhGwI2YgsrkSQJAhIrCmWYE9Opk+c9NvkOXvab/2+/a751k11vf0aTNv9UafN/Zt7TWsecbrF0/QGUrkL2JRgV8qQILKLn6QhNg2pUoGgBPQyHBNQEVlxHSkQ1AdwPxDYaMSvA5LyO2BwEUGBiBKwkggKXKmAKhWIanBIrSgwUhBUC1BdhN8l0AHD+/nPPWLpWucuK/wOKvz9FUePqQLP1Ll9r4E1pVV55YcY3pOgsYRri6IGSwoiKYjDkkvWnnIY9Do6qZCaCGoiVHvOvxL3ySt7F2e/rKACmwrsr00g/jtLzumRat8RV0zUjlFBoiKgIaAi4IbENnb7B1eClV8PUsyd09rP94uI8FG5meN0sV9v37L4oM/2w7tCQk8X5hjJiyclT9PzCzKePM14/iS1PCfxRY6lKM/0LNdSnJtW9iS7KDex6InRXvJYKn6WaU0+dubCb94+X23d2Hb/rkEW3VB7yWdCVfNKwd1G1CK4OLKLNhVUqMCmcICzGoRIRbDDggyBBkABUAfgneSMFt67VwRfTX1eDAD/uhZbUwiy5mW7aDsbcm7o1CEPHj/IgAwe8TzhWcTSEqXHlOz3zhBai7V6rNMjnR7rWGAMYGCAZghlBAOHGZPEaotiZ66bpnAeUxdPnbJwWvP33/2oW5e2n3ZydXfXuLq+91HrBi0bf9avS0xWTCIk08BQzuj8Ck6AT4PUkJQb3Sd+Hhh7avnB3+t+6jFv59xzj872mdz3yP3Dc/fN/W7xkCDt+cvc5YV+C8asHXM64fQfp9cPmvvN/gi/0/GnZvnMnLxz8oi1wxcfW8SITCJYWcTS+G+OMf5rnLDAsJjhMGcmZrqMDooJmr91fvdhPT7p02nWwlnht8KzMrKy0rPTUzKSranJ1pRES3KiJTk1OSMjLftxdl542G1f331Xrl5jOM5gNJktVqPJqKd1cfHR169fWrJkYdu2bY4cPQwAhDjOld8Yhccv1//h5L97kJcEeR0nGBHRTpAk/5ibXzDlt2Waeq1nrPbZff6hzxVq9zWjT7DF94Z1f1iKX1jKnhuJXtfM2y5yXlfpLQF3+46a41K/1Y49/pV2EeQzOAISJvLkSrWuspzj2r17t0KhaNeu3cWLF2XzssOHDw8YMODUqVPl5eUhISF9+/atV7/hh+06rN/wByIiACHEBmAnpArhSkLsQEQkCUiSCMYYCxjbneSyXw/e0+ur5j8Oc0s2dgEYxGcPHr/zPeVQd8UfMz7IsDZHNg0IChCUIMjCUwrASqhUQqkSyhRQpXDiRO0I4kTGiQaRhgC1/QKajJz0tTXngyqsQXL+x66GKg2pVINNhQU1RhoMLgRqgWN5lBU1NxveDw9vfPiEwvtA7e1+DXb5e1wIcU/Kqi+Q+gQ8MNQHqIOJiyS5AXIhkgLblVhQEqmGgr0joFebnbgSuwuxa0BQvRI3nSx5HSeSEgQF2BR/HyfEWZaQPcHk94c4Js8JKDC4AKiBuBNb4yePPQ4fVQwYrBgzse3pc9+nJE/OTv3qgE+rwX3WbFuWnhkHYqatMOlFTmpJ3uOCgrynz3JK8rPKclKe5yQXPU17/iy7LD+/NCe/8HFqaUFSVXFmaVZyVV4OVFRYrZY1+7y/XbVo2An/fmHB32Zm9qrELSvAvQrUsiIZqVJBhRrsyn+BEwA1xkqM3QFaFZW2C73ZeePaaxwNNb8Y/8XX6BVH2Ky8zIMXDmwL8owuemgBM4c4ClG0RBvBQBNKT2iGMBTS6bCWJhSFdSxhGETTEsUShsMMJzFJYH4M6dG5kZPXTFTUVSgUivc6vnfqRuDvG5a7uru1/6xT5y+7165bp3Yd945fdHqnfauPun98Of6KAZkY4PRA02/sTnjgkyH5Tu6dqTsnhybd8Avz/WXN2IDIk8Hc9dk7Z4cnhx1/dPyXzePm+M1dsH/+xC0T9t3aaxZNl/lL03ZMnbPnt/l+80avG7X37l7fO3u8wr0M2GjABkqi/kM4oYGiMMVhzoSNFmzJhuxUKe1I6NEhk4d06v3piLEjvPZ4x8THpmWkp2WkJ6ekJCWmJFpSEi0pSZbUREtKyI0wX999QecvMBzLGTiD2cjwjJaOj9VFXwoOWrRsQfuObXft3lllq5LPFzDGNcsmTkUQmSX/h5N/43hVVeXVGRSCJCQK8k+BF6637Trgs69/2XI0ZH8w5Rts8AtLORSRcfh22pGI9EMRaf63UveFp3rdSNx+hd1+Pn7+9lMtPuwx9KfJWt5KABDGGBMJEUlCr3kpAsD+/ftr1arVtWvXgIAAOfd18ODBb7755tSpU0VFRQEBAbNnz54wcdKYseP+2LihoPApJhLCdgCBEAFhO5ZHJuUpEyQhVAUgANjKXuTEx51bsbL/zJl17tzqiCr72aUhsdYfph/t32jj0Dpn97bOy24qCa4EKWv4lCiAKMCmgBcKKFeAzRFtHSPuoMYOnNQi0BygzqGTjX4a29eS0qpC0CCsBrEWVHiAUAeICxZrSUJdhBpjaCrgRqUv6udk19LFKu7fUpwNUK5f67JqXa3Ai63Y5A65pe+Vik1EqEeqXadACaBAohILGsBKsKtAUDm6ANBrI+jy7kT2y3JxKIY59OQdjVVObTG5BK1ySMLIQlvViPobhZNXtMgcbV2EOPUFQE1ADUI9XF5H+1Dl7e2xfXfDdZ61N+5sd+Tk5wf8uyydM2HRpCP+a+mHAQWp94RnFqE4ryT/ybPCgqeFT54/fVz+NOtF4eOS4rznhU9K856W5TwtzX9cVphW/iy96kmG8OSx9Cy3vDAnvyjrPv9ozv6dny5f0jPw3DeW7M8LpXfLwKVSlvayq0iFithUf4YThx8zgEJCChHVJvABwu1YSjVnxrZbYeJLsdH/4lv0Gk4iYx4s3LQg4NFJbXmCCYy0ROtFPSuxPOY5wlKE0mKtDmnlYGoA1oB5StDr7XoWMxxijCKXREwxuVFrTqz8bt63Pcf0fKfTu79vXxYcc2Pa0hmtOrbp1q9Xm45tNbU0Ldq07Dts4Me9Onfs86nXeR9dOcWBQQeU3uGdJTd3MQywLLAGMGgrE26mBScUxyYUxT7Kf8hXcPoiXVhyGPOCSYTE2zkR++/v23N7T2haGFfJmiVTIrHGFcYeiTrsfdPrduYtA+LvF9x78PSBFSwMYljCsn93jPFf44QhNEX0HOYsxGwhJrNostgsaVK6Llc/dcU016au73/aZtbS2UHXgmgTk5KRmpSSYrEmmi1Wiykx0ZISevOWr+++02fOJui0NEvRPK1ldXFM7EP9g6CQM8s2/D5/2bzDAYdSM1PA0eMj1tSHdX7i/1eK/7ePV3DySp4YE4eLEAAArPhjR7N2X05f6bMt8N7uS9q9N4wHb6ceu5se+CAt6GHm6ajMI3dS/cJTvG8meV7mNwdp1x+/M2jC0tad+/keOll9l4S8TAvIBUz5+sOHD7do0eKTTz5ZtGhRQUEBAGzdurVbt27Hjx/PycmZMX16QEDAk/z8+w+itu/YFZcQbxcEAKf1CXaIWGIRMAIADMSG0PO8POrEyY0zZnfe6d0mMaWPaB9cXjYsJK7XoBlNGs0e+H7MhXYF2c3KK+sKUm1EXBCondrASiKfv4tKsCudyS4HTpCME6QEpES4IYDH0eONx/zUPzOltWR3xYIHqWgiFtWvfO5eKbjbcDOJtK60d3ha+GFict0HkZpDB9QTxyq3/KGIvOPC6JtmZL1b/KJlFWoqQH0MtRBW2QSVhF3BKfSLkRJJGiBKIimxoCSCM/qjV0bZnW5RNX3jXTC4YOyKiBsiboi4IlntuFrDSt5mvc3QSbW7cLV2gCPxVf0E3ABccHkLqGp47XTdhfP6xiQMYVM+OH7JdeRE934Du078aeW6GSFnNkecXn8rcIMl/npFcY7NVm6T7M8rnhcVPSkryikvfVpWWlhS+LTsaUFlwbOqkoKK0pyK4myp+IlY+KS0ILOk7HFJ5eMnpanW/OTTUfeG/OHZftv+L+OTvyiDxgKoRORCsAbblajqVf1Hhx2AU1oYqwhWIqKRoDmGdk9yNd47Jpw9ZylyGiX9xR6lZk8XAFQPPJ4+Hzhy5oiHT6KsxMJgWifqDMhgRmadXUcjPQsMR1i5J4oDlsaU1pbAi5wFmw2Et4ApCZvDU0LGrP2p76w+eyP8LvPXVh1Ze8dy/9LDK/1G9G/7Wbsfx47o1PVjjbumUcvGw3754eufBr3/xYczNv32sDDGDBYd6HVEL5f3aVk5mNCyTrCBGMzEyIsMa6OMIm8lFiuyGASettMmMJnArK1MSCiLM2OTCRlNyJgIVoPIJ5TEsxVMElitYOYxZ8QGM5g4wjGIeQuRFVnZ/hWcyJk6GhgGGB3SxwvxelHHI84g8lbJmgEZ0VnR41eM7z269+Rlk1t+/l7Hrzqu2bH6fvx9LtHAmXiTxZyYmJyUlHLtWrC3t8+5c0GPYmNi4h49jI2OoWKjmYchD6/vPeO7dOsS7yNevsf23I+95/wY0RvJrreOrP8Dj7fECak5+/kGTjBIkowTmwiTZy5t3rbnOr/LPpd1e6/zB8OTTt1PP/cw/VJ02rW4jMsxWYEP0g7fSfOLyNhxI2nrFYPnBe3ktX7uzT9etGxt9cMRLMnzIjJLqjcoJ06caNeuXZcuXSZMmJCRkZGamrp58+bRo0cfPHgwNzd3ypQpixYtinoYnf04LyMz52nBM4QwACCEJQkDASKzRJJbmglApdUSPX/+Dz+P7bLXf1RS+q8Efigo7Hn0WIuxS+t12zDks/DTnxRmt0JCA0zcJSyPjKglcBjWEocYlAqQSi6TyDhB4CKBBjuuVyDSCMDj6NHGY4YPSjd9hCobSOVtxNJWqUaXO7fd9JbWZajJ05I68dq6np51ZsxQ+3jXOnu6RdDZd+MeNS58Us9uqwdQD8AdwFUCDSYaQlRIUmGkJlgpiUqENEBc5CF54pAcVrw0SqkhAOOs61RvRKpx4oZQLYxqYeSKkQtGLpi8xMnrA///Nk40BLvKz9Yx7eEwbZTNj1UIXDGui8salma7nvJrvnndYEti24gYj19mN/ppcvt5C7+ZPX7dmonn984L3j/v1omVwQGej+5dq6wsxKRSlMrsVUVV5QXlZQWlJYVlJUUVpUVVZYUVZfmVFflVZfnlBbm2kqLyimelwrMSe25ZRYYgFpRXluqsyd8vWtVi6abehZXNBaTGREUkDZE0BNV0rHFKdjo8mF0A1AirMGhE5CEI71VWNLp/r9Nev7MJOvjznfur36KXRkmOGx0+cWjkrBGxz2M4YBlMc4TjEMuKLIMYhlAMpjjCyEa5POH0oo6XWF5gaRtlAXMiWC/xF35c/v3Q37/zu7dPX8mYcGJCsT6xKvXwjaODxg3u3Lfzx906ejSoo3RRvtv2nR7fdP+096ftun/06+pp0c8eJUISBbQeZHurV3BCYb1e0huB5wlrwkYrsRgwzwusFcxGbOQIZwCDAQwGwhsxb8JGg8jxAmfGpmRIToUUEzYYJNYKZhMYdYJOJ+hoRDN/txT/VzihgdETKk6MYzBLYUqHdRxhrWBJhZQHWQ8mbpg4ZvWYi/TFh9lRe676Dp42+L3P3+s3or/fyf20iTFZzTTLmi3Wy5ev7tixKygo6FHMo0exjx7GPoyjY6/fvzZv47xvJw/2CvSOMkat2bna7/he56eG4Y1P+X8hWd4SJxheWia+ihMCgLHsSEcIZOY+Hzp88gefDNx+6r7vdd4v1Hoo3Hrmfsr1uKxwbWYElRmuy74Sm3n6YZb/3YwdIYlbrhq3XNQv8D7r0aLTb/OWOu4SSwQJGIuyFXdNk8uTJ0926NDhq6++Wrx4scViOXLkyIYNG7y8vPz9/cvKyuLj431996xbt2HlqnXnL1yxCXbsEA9GCEkYIUkikiCnOuXeYXtWJrtu3ZSfRn82a263I4FfMtY+0XHdJo5XfNJfMfjQgp/zuJ5VRS2lyrpyIy/GKrkNCcuhGct65moQ1Q6Tc1Bi0EjgJoILImqC1CC5EGgK4LF3f9Nhg39g47tVFLcVylub+HobtihGjlct2dBw3wm1/2HFscOK/T5u+/bUvne7SUZaG1F8D3AjJNbBSIOQRh7CF5BScqg9KmQzR4QUCMlsUCCscEivOz3PCXnF1KtalgqDUlaIcZTrsQtB8tI4lPOxunpWH79eU/lbuxOkJrK0JVYTrMFEfs5KBAoEdQlpKZXV5R4ojni5b1nd3HOrYvcBD0/fHsGh/a5dHLxu7qrV409smRC0Y2LwgXln9i4Mv7S/6DGbmxxbnMvjiscgFAmVxS/KisvKissqCsoqn5SWP66oyrdXFpUVFpaXlr+wVT6rKnluK7CLT7FUCCC8sL0Y/etkj59G9y8pbSHZlURQgKgiRO1Mx6mra2AOvTKiJEQtSG4iqkWIWrKr7JX1JfHd9Ay3latXBQRKb5YW3wgwBDDCEgFMCAKA0tKSw8cPrfBarivX8oSlJT2DaZpQspgKDyyNKBrrKaSjJB2LaQZTVjDzImcBM1VBeYftHrFu5M+bxhzXnjCAyQKJFpL4GHLTpczlvivb9mn/zdhB4+eMa/VxK2VtZcNWDYaOHTxm2uiPvujQ4/svb6XeSoFUOWtEA60HvXPOnGKAZjCtQwkcMKmQnAUZyZBkIBwvciYwGsFoBEMqpKRBmgEMHGKNiGPtVBJY8yE3D3KyICMD0jIg1QwmSqAYiWElliPc3+7s+he7E4rQekmvFRIoTDHAcsCZwHT/yb1JWyd9u2DQ8dhjaZCSDqlpkHbDGDx/x/xOX3f6qGfHX+dOPR54nDcY0tMyLl24vGun17mz5yIjI+PiY2/fu7VgyfwRE0cs8Vr6x7GN0ekx2fbHM1bMWLx+EQKEQMJ/hpP/hYMnb787eQUnuCZO5GIUACbAm9MHfP3TR12H+FyM87nG+4ZYDoWZzj5ICk3IfMBkPeSz79NZIfEZ56IzDt5N3XXTuvkqv/5c3DK/K83afjnzt6UO02AkAhEJlojTArM613zy5Mm2bdsOGzbs6NGjt27dmjhx4oYNGy5fvuzr65ubm/vs2bPMzIybN8Pmzls4afKU+5H3yitKMZEISJiICIkIYXlrgiWCkczIirw8w4WLvguX/LB0fXefk92XbWkzYJhb1x9ad1n2c+cjW9s/vNHiWUZTsDcCsS6Irhg7Z9dlWSdRVlLRgFiNExcJaongioiGIFcQ6wA0LKlw/WNz3U8+6bZzW6+MlPYcXWf1RkX7bgr3d5UffVn717mNdu+ufyfEIz+jAQj1iNSAoPoAtTDWIElDkApLrgTXxsRNRBqE5YEVhcMvCxSYKLBsB0mUGBSYKDF5bWqkxmQJqSl3+Fqh3unN5ayRvH6zv4cTWRDeofquAjmZRtROSqkx1EdSB1tp44D9iuljXRfNavrHuqahEe2fFg+sLOsVE/bVjsXLVo8P2DLxzNYxJz3HnN0zSx9xuMB8O/banvhgv5S4q6XZLKkqxFJlZdXzksrc5/bHZbbsStsTwV5aVV71otT2vEJ8VllVIZQDvBAqc4ofGyMT7vYd/k3jqb8MKHvaXHqhwXYFkRSEKJwaMK9I1jsamrHKLtaWcC0iKXGVEtndMHqv+Ll64+aJ+/yz7XbHjvdPcUKAOBzlEAaMCAIAg4n3P7o/IOykQeSNwOmlBBrpeNmYHTE84VjMsoShEUVLehYzLKFNYEyB5OhnD7de2Tp8zYjxXpOvpYdYIInFPCNyFmxJh7Q0MW3UvFGKZsoeP3w5aenkgWMGujd3b9ftwzEzfxo18YfWHd5t8UmzG8bgVEhliEOZUdZ00csavUBzwBiApSVdIBfgGbrlQuJ5M5jMYOKB14rak9wJ/yi/kJQbUSVRBuCNiLNIxrD0EJ9w7z23vH1ve+8M2R7EnYkpfcQIjAlMBmLkwfAfwAnFAMsDHyfEJqB4IxgtYLmRdWP6vhkDFww4+PBAElg5YHRSggFxGZCWLCYeDTs6eOKQtl+07f1N73Wb1kfci7h85fLevXuDzgddD76+03vH+s1rfxz9w4R5E29ZIlJwajbk5JC8RdsWL9q4qMheJIKIAcGrB/5fKdv1T9VOcHWPV/WXRdYykW+UnJY1aPDoDl0H7bkY7XON9b1hPhqRdP5RWkh8+l19RjSbfZ/KCo5JORuZcuRe2t5bKduDjevPxCzde7Fp2+6/Tl8kOO4RASC581Ju1a8uxZ84caJly5Zjx46Njo5ev379N9984+/vf/ny5Z07d9I0vW/fvqioqLKysoT4hDVr1vr7+xU/fwYAEiAEomwuDASIREAiQIAAwsQGUE7Ic0F6nJR3d83BSe8OrvfRtG6frvm53uT+isGdFbNGuR7f927svXa5qR+8eNbSXtUY4dpYUoGgAEEBSA1YQ5AaI4cAlxMnLgg0RHIDewMiuScmKhcsUnjUc+vYsf3hQ3WXLlO0/ljh1kzh3lL1xdctjp3rkp3TwVbWUHrhBoKLvPmQM1cAKoIVSFIh5EaIO4AbgBpjhYQUcinCKYKiAtAAKGWbYWeXcA2cvPQJ/ou4T2rUWv7qNn+bKC+XikBNnChluYHKsg+fP2u0fpWidcu643/pceduj5z8biUvBpQV9ogP77lr8ZJVYwK3Trq0c2Kg59gzO6dytw6UmMMjT667uH16iN8yfcihPEu0vSwH0HOb9KRKyqsS86psTwV7mb3SXlUpVgrIThBCFRVl6RmGO/HhJ4PDA/v/NKDB1NG9CrOa2ErdCFZipMRY5XzCmterR1gF2A3AFYMSiSpiUxPJDaCVzdbs6o3+/scuGS1V1V+U6tDiXEQW/sFYcpyXEQC4cuPyhh3rIozhPGJ1kKAnOg5YjrA0ommJlvtfDcDzwPHAmcDAE44RmFvZt34//vuw5cPWX1x/93kkCyYeTLInihmbk3CSodTQd3ifOi09vhzZ6/Nh3b78/kuPFh59hnw1dNzgL7/5olP3Dm2+aHXq0UkDNrCY44BjgKawVke0etDRQNFER2OdBYzaytgRG35sOKDBrP0zH5VEG8HAEu562vXxnuO7Tu461WfaKfoUi1grmLMhc9GRhe7d3PvP6TNowcBuk7oOmNf3QLR/MqQYwUQJNI0YlrB/L99FEz1NXscJCxwDDCXPYBJabh8Izw2fe2Ruz9k9j8QcMoHRAJyOxCegeCPhDYg3S8YsyGSeUtuOeXb7rluzdk1/mT5u7Za1yzcs27l/xxafzT+O/2HG4mnXoq4mlidZpEQTslpxciZkHbp5eJP/JiaZFomI4RVLdvK6ftc/ebw5SPdfXvMPusH/6+NtcVL9vajmCqkmMyESkghBAORpQcGIn8Z98GnvXYFhXlcSfEONh+8mn3mUcTUuMzwh854++442Kzg67eyD1MO3U31vWHZeZTefe7jQK7BBq09nzVtak1LV9ZKa71FgYGCbNm3mzJmTmpr6yy+/TJo0KTIyMigoyN/fPzMzc+nSpStXrAy7Geqzc9dvs2bHRD8SRAEDCEAEgp26KzXE2whBgDGIACIAeQHC9tCzjWYN7xay953gXapFwxQ/dlUM7q7o2tGl5xfv7tjU4d7Nz9Itn1Q+b2wrqePIbhEXAi6YyDkoJWAFwS4Y3BCoJVABcgdbE6GkviFBPXuaonYdRf2Gbp/3UHfrpfywk6r5h8oeA5Ubdrrce9SksLgF4PoguRBRJVc7MJbFfR27B0LUstW5Q6z+TUl8hw3tnwZxJzD+NSf+jtni30BLTfcRBYgaEOpWPG9g4t02b1X2HaTp+22dOUveu3itX0rKiMLcvjFh/byW/L7q57OeE6/snHxm6/igHTMNYYcrzLdjTqwNWj/2tu/8W/uXXvdfxkeetT+3YCEXS08JLhaFYlvFc2S3EyRhYkOouDCfN2ivaCMOxd7cG3LrcP8RXzWaOrZPSUEze6WaoJrP8M0lU9mFgBpjFUEqLChRZS1ALQV7e0NSM+8jM89cKZJ/RzGAiEHCL6GCEZJEjCQMIABUEZCbIP/Yvm783JFMUZyRcBTo9KDXE50O6WhMs5hlJJpFDE94uVBhARMnMlesV0asHTFwwUC/+34xL2JYMNDA0YRhMW3AvIVYTIL5TtKd7oO6N+vQfNOxrYeuHe4x+At1LXW9BvVmLZt1OjTwpykjG3/QaKHvgkcl0VawcrLBIugZ0OtRAo11HDAs1huBMYj0+qA14z1/mbFnuleYlxmsBsm47vT6uT7zp+2Y8ev2qYHa07xgsEJSNuT8umtKx587hqWHPsi+F5x0/YtJn0/eOSkTMhMhiRVYWmAYJDd3sSz5y/UGb/QM6HUoQY+0Lzc3mGEQYyAGA+L1gp7DLItYC1hCs0PHbR/XfUb3/VF+rEhbwcoBQ4FWDzoWGBazBsymgCUNEo3lfLglbP6OuR9++WHjNo07fN1+wMT+I+ePOBDsH5cVk2JPSYV0I5hZMPDEYIHEm+ab2054ng8NsiOb4/PF8t8EAUaAHSB5u+JJzWkk+U95rk6OhHLOv1pHCpx1uJqn2vKP1ZdfQwt2Hv8Icv5BnMhe8XI7l8OQDhPZylcSRWH6jNmNW7Zb7RvodSneN9Tkfzv56N3koOiMkITs4JjU6w9Trz/KDLyTsv+Gec81k9cVZuuZyEmrdjdo02XZ+k3yA0kIsC8YM7EAACAASURBVLOz67VxYpZlfXx8wsPDy8rKrl27du/evfz8fI7jKIqy2+0sy547c/bIgYPHDxx6EHG3orxCRJLdabsoEoIwJhgTQSQiAgkwkp1NCCEIAZiLK5dcj2i5d3fn9LhWT2M/oK92Dg9432uDa/++ilpuLu3beAwd0GjjsiaRIe/mJLVBlc2w2FDEdatQbRuqhYkSIRVgJZaUCGkwqCSikKQ6uKo1LmvyMFQ16nuFWy3XFi27rl7f88yFL89f63HuSrvQOw2sqbUKit1tdneEXZGkwpIKiBpASd6YV4ca9f+/KXnyH6fFf42Tl5k3SQWiilS5g/1dsbzWiRN1vPZ2uXr74wOBil/nqH4Y0XT+3F4RoYNj7gzbtXzZ0pHH14467znx3PYpV/YsMoQfL6Cu3z+47KrnxBs7f73uNSXkwLyIs3/cveSVzt0h5Y8BlWCxFEmVQCRkrygpzMjN1Fro69q7h6m7+7XhPqER/v2H92o0dXzf0ufN7HaVQ7/LIQr5JqpVciVJwipM1ECURFRgmxvYm4vCp4UVrruOD9514KkcVhAG2f0EEYIcNqUES0gSRYQEgCoAO4ANyIK188Yv/D5RoFiko0GvBz0FNENYFlgeeAMx8IRnRMaIjKmQakCG4/HHBi8d/NP6nw4/OpTwIi4REnkwxBMtRWgeOAYxBmzibYbzMUG/rZ/19bhv+v/y9cjpI36eNrLhOw279u76/cTvB44a2Hdknx+n/bDm2OoH+fetYKURrZN0NNIbCUcjHYP1JuCNhOGQlhV093Jv38m5NWP39O+Xf58IKWaU+MOS4Z7nth2+c/TXzVPPas+bJYuFJGZD3mzfOV0nfH43+05sQcwF7kK3CZ/P9p2VAWm8yPOS0YytPDEwciPyv4kT2WyYJpQOaRlCcZhlMcNJrFHizchoBUsqpN5IujF87Yju07p73/Ki7HorWFnCMYSiHTr2NAMMRxgOUUbMpkFSBqRG5t3bG7JnyJyhn4zqNG3HtBOPThgrTY/hcSJJZESOdlb7eTA+yIvccHSj91EvAdkBXuZoMGAEkiSHq39CUFiOddWEqO4pl6OfKIoIIUEQ3vxXmTTyiF719TKNZKGp6svVUKlm1d87/iGcOMokyHmJYAAJI1ESnTIDsG3H7mYfdhk9f+P2c9E+1w17b1oP304JuJd6Lir1/MOUoMjkwPvJR24l+oVYvK7wXhepHaej+oz6rXWXPocCzoEDJ7gayzXZizGuqqoqKSmpqqqSL4uiiDG22WzV+itFzwo5hn2cmQUECCZ2SbQRB04kAphgQhARRSIhkIAgIhEQnTMDp2OoL7b5fRoe0b444z0obAsvulSWdEpJ+eBG2DubtnrMnq4Y1l/R+1PFkL7uv89rfjmordn0eWl550qhVVVVQ2xTSRUKJCqwpMBYnuRQibguktoTe5Pb1xSDv1Yo1XXaf/w9a/gWoIcofYnRJwDNnV1bbgi7SEiNsSy/+Fen9tVnym+hoPX/b71UcCFqkFyxWBfZGyOx0bMCzYZNzU+dHWCTej951iTsVr2dnopfx3tMmNB24YIhK+ZsWT4+YO2Yc9smn9w+5bTPAjriRL4hJOLkyvPekwK3/xzo9culgzPPH5pzas+cqIu+7O3zuRYtCMVAqqSq8uf52anWBBMdxsYGUQ+OsPf3a8N334zY339Ez0ZTx/ctKWlmF6vLS/8CJxoMGiS7NTvUnTXEVs9e0UmAOgHXu2zxicl7aicEMMEIYYLlbzwgDBgTScCSIEioChE7gB0g70Xxmt2r1+5flEEMRszoUEICTqCAYR27DdZADCxiGZFJh/S4orh159aN3jD6580/n2ZPJ0KiCYwc4Sik12OKIQyNaFpirTiJqeA9A7eM/O37IVO+Gzhu0MCfBw7+eVC9FvW6f9dj8OTvPvv6sz4jeg+dMnji2vG3UsKzIJPHPC1RDKaMwNJET2EtjbQs0howzYo6I+ZyIGvlyRV9Zve9m3s/LP324IVDDt07dCbh7MTNk8/qgvhKQyJOzobceXsXtR70waqjqxb6LRy2aOgcn9lhSTeTiJWRGBoxDGIZwjpGRsifLoZ5KepFOZeeAT0NFEX0DKZ5xNESRQl6HnOcyDJ2KhEsyZB07/G9STsmdZ3y+dbgrVawGMHIE57BLIVpGii5y6B6SIUjDI8YI2aTwJIJaTczbu6763cz7WYapKdBGifwrMBxmJdZQmHKAMakyuTFO5eMmjyqwl4BUBMnyIkT9A/ipOYeovqyDAyZGTJvqncn8gVJkqo7YKtx8tqF6kd5+23K2+LEcRBn6cQZggFAQpJgt1WXTx4kcP1/nNa+10+/7wvedZndc818IDT5cFjikVvmgAcpJx4k+98y7g01+wRbdlygd5yJX7HnSrN2fb4fPY0zJ8mPgbFIsFiN0uoHr0nUajU9qAFqSZIIcrp4YSIIAiJEJCAACEAkx//FQDBgDIgQjCWEJOyYRFp37mLtuUt6my0fVhbXBZurKLpXiM3t0E6CjjapVXZ6o7DLTVcsaPJNv9p9einGjG6ydGmngJNdGH3botz3cEljeFFLsmkQ1gBoMFFJ2BVBAxE+loTm98IUQ79TqN1q9+jdOzGpLYC7UF5XKK+PBA+MaknIVZRqIexGQAOyfDq8GdQUf5K/+h+2auiGEReC6oiomYhblNtUek7h69f8UUx7JLz/ovgDobS17Xn9+7fqTZ9dr/+3vcf/vHf9b9HH1t4+vvzQjql+O2fF3j2Wl3IrPGjt0V1jj3j/fMTnZ/+dI4/umXDp8Pwb+5df3Lk8LuT0i2dpQkXh8/zHWUkGCx9t5m6Z9FeYqGP6W3sSwrxD7/j3H9Gr0dQJfUtKm9ml6uY3xZ+9vdU4cQNwRViFJCUgNWA1ETWVZW0k3CKBa+N7xOvWgxeiCAACRqJT0VqOOViwEUlAEraJWAKwA2it3JZDW46E780Ai5UYtGK8FmllaxMKURzmeMzxhLeAJSInYvHRxf3m9ftt/2+3cm8ZwMAj3gQmClEJUjxNaIbQOlFHS1wqZGhL6R9mD3Npruj5Y499l/y9z/i0/qy1wkVRu6X7L7+PP3Dl0Lz1c5p2aNigQ70zUYEFkG+QDCxiOZkloNcTbbz0SC/FGYHhCM0hOgNSA/Wnpu2evub02qVHf5/rPyc8I/RozNFfd065aLhoFi1Z8PgJFMzdvaDDsI93X9mz/MCK7mO7eV3flSRZTcRgBCOD6XgxXof1LDiJ8ifrzdq7cxGKwnqWsGZiZiSGFmhW5BiRNkkGC5hupoXMOzhvyMohXuFeBmIwg5nDHIMYFrMMYSmg5D1fNVFYwnCY5TFrJLyRGCxgToREK1gtYOFEjrYxvGQwEKP8rCik5zCXD0/X+a8bNGJQ7rM8R9T7z+CkOlVV3c76GjMEQagJA+KUuAVn/uZNhNQMmKTG8VZP9B/AyZstK6TGngVhhAkAiJjEGtJ/GL3ArcnnP/2+f8tZnc9l8+6Lhr3XTf7hFr9wk2+40SfMuOMqt+U8vT2IXnsg4uuxy+s06+zjH0gAJEwAJIIFJFViVO2/W92tDzVR/Bpva94MMGCnH6eEiUiISJCEnYaQBAGSAGMkIbvdLr+7RQRmB5x2XbW2W17eu0KFCxKUEnGR9RMFqIfhHbutQ2lhr4zUrx5FtzsV4Pb7IvW3/VUjhqm2b/IIOf8eG9W2KLt1VVUTG6mHoJaAVFWSK4ZGNtSlpOTdS2cV/foqatd3/WpAh6iHLYXKWqRKQwQ1RkrBrhFEF0lyw0QDREmQAkkKIDU82/8cKv/f2fDvgeRVECqBuGDsIeJmErTIe646e0Vx7Ua93NxGyF7HVloPVzTClW3KCr8yJ3b29f98ws/em+c/jjmb+PD4lYC1xw8si757PMN84/qp5ce8fjm2a9TJPaNP7vn5uPeYQK+JpzdPDNu3MuHGiXRzXElBZl5mYpqFTjQ8lHHCPzqpv+2bEOYdeudA/xFfNZo6sRonin+5+ZOL87UB3CSskWTfM0kNSC1U1bfb2j573jbwwvjtu5+UlxMAG4BAADn6SjBIImCJIBEkSRbpsAFcvhu68dDGq/S5JDBwiKaQngXWADyDGVqizWA2g5lHfGhm6NTdU3vO7Lnpyqbo59FmMBvAYMAGAzbQiKEIHY/j9UTPYpaW2ERIfpgf02nQp00+ajhs2tDFO35f7Lnk84GfaepqWnVpNWbR2HX71i/cNP/jPh3qtHT3u7wvCzL4Kp6TOI5wOqzXEVkSX0uDjiE6Gms5TJvAoC1N2B3q3XPKl13Hf7b37p5Uknwo6sCYjWMOPDgYW5SgL2HS7JnTPWf2ntgnRUhhi9kl+xZP3DghIOGkCXgjGHjCU4SigJKn7v9dnLCOgjzFIIZFrJmYGYFlRSaZJN57cmfBoQXDVg07+OigBVtMYGIkhiMcLVEsYlhg9U6c1CAK40isYZbFHCsxHOaMYOKJQS9QPDLx2EgjhiYMDQxNKJ2gT4KkU5GBa33WshbWEfH/AziR9x81s1LV/yRzojrr9Zp0enWKrDokVp9q14QHqnG8fQXl7XDyZu8jcVIay8liDAAigbux3Mjxixo07OzSqn+PcRvmeIdtO8vvOm/yumzcHWzaed3gGcx7BvMbL9Ibz+o3BiSMW3qwwTu9On05/G4cDQB2hAFEwDaCq4A4Wvn/dCNSMxVY/Z6+fI8IEFmpBRNEAGGMMCYEIyQSgpAkYCwBYIIRRggAJAJ0YfHwoPPqE8fblhY1I3a1WOmCJHcANQKFAGoJ6mNoKkotX1R8WFzc7tmTlqmmepGhitNHFZvXKcf86DphZKMLZzsakz55UtqszF5bkNwwcQFoYRM6mAwNl8xVNG+m0LgrW37gtnx1m0Rrc6FSJVaqgGgIdiHEhWDZc14NssEJUZJ/0pj9/zdLiFNn5aWYsYZgdwk3JdA8o0Dzxw5VVFwthDwIro0lpVipsVW8J9kH2Gw9793tvnrBhp2LUnWXitPuZBhDHoQeiLt7Ms8Sfjtw9UWfX097jjzt+WPQrlFndo46vXX02Y1jQvYseHTZL4WPKs5PzUs3Z1rpJGOUgb7BJQSx0cfpO/u04btDI/49nChAFqmE2hK4YdBgpJDsKsCuhKgF+/uYNDt8rPPQH015BSJABRCbXFYkiGAJMAIsAZYIwhgBAagiZM+pg9tP79QVPrJghic0B6ys5sthjhZpAzFwEnvBGPT96mF95/fde3+vtlxrBrMVrDzm9aKeERkjMbHAxeF4iuhNhDcTkxlbQyw3B/769eyNMyevndKkXdPP+naZvWx6iw9aTFs0Zf6m+e93b/35kM9+XfHr4EmDfc/7mMqMSTjZQiw8GBhgE7BW63SBpEHLEoojNI+YbMi8yJzv8H27D4d9cMl08RnkH4jc/+2ib3/ZNH71qXUbzm65xt0Y/8fEwb8NyYbH2ZB9Kzls4JwBM/ZM4wnLAZuAExJIgh70NLxeHaFfdRd+fV/i3J3wwLGI0dl1jMTwmDdjcwqk3Mm7s/jE4pEbRvpH+7MCawYzLdE0ojnCGAlPIUqLdTqgtUDX9HSphgpHeI7wHOF4wrOEpySaxgwPRh4MDOFo4PSEoYChJDoRkoINN7Yd3RZ6L7TKZnNGv1dxAm+FE5klUCMB81q4r77ytd3Ga7epub+ppoggCNU0qhk5/+ZzBYB/AiekWgXyJVccOHG8qtMXQ3v2/7nhez27Dpo1aMau3pM8e03cMXnD5U2naK8r1u1XjJsuc+svMxsvs5suGVYdj5uw9mznoUvrvj+gcctuoybPvRundz6cHYiNYEEejK9+8dV5wz8tVcn/9WUhCwBhggkIomiXc3EEi6IdIzmTJhEiz8cTAEAAh6NjOh4/0YDSNxOr6oLdBVW5YdEVI7WENM75bTeJuItSXYTqAakLyAMqGz/Pf59OeP/4ofqb16u2bKk7dW6jPUfrJj+uJRI1JhqA92yVzUKDNYMGKDQuCk0dhWtdRZdun9+91wlJtQSbCxAVlmSXX9msSSN3CQMoMJKFgf+nL9mNSglI5WhTxk7HMOImkQYY3imx1Y9l1dlPVRJ2zPxj5IqkhlVVn74o7RL/8HPvdSt8l3G6SyU5MVVFDB0VFH3zWL4x/F7A6vNbxl7YPPLylpEXtww/7zniwrZRV7aPu+Y98+HF3emmyMJcS04qn5lIpZgfmpkQQ0IQG3VUe9s3Icz75p0D/WriBP+3cKIRwR1BLQxqRFQYKQlSAygIbgbQ8Oq19rPm3EpKe05IlaNWRxBGDhcfSQBRBKc1qI3A6Mnj5m6Zm4ItZswYCccihkWMkfBGMFjBSgvUvvu+YzaNnrhzwlHtMVqkLWAxEiOHOBazLGYZxOgRFY90WkKxhDVhLhEsbBV/5O6Rb6Z9PXTmd4u9f/9j/6Y13mvGzxlb7526n3T+eNrSaRsPblrrt3bmHzP7je03fe3UMD40DTJMyMwgliGcjlBa0GtBF0fidCTeCKwBM7xAp+PU2CePPM9t2X3V21DBFcCTiIzb265sXx2wZvOFrVsvbb9mCvaL2L/zmpdZsqRAsgWZfMK8doVvjy1/xAKjI1o90VFA/S2cUBSiGMTwmOcRz2GOJ3wKpEQ9jVoSsGTYqmF77u9JsCVYwcoTnsUsR1gGUyymKUzrCKUDWvcqTmSiUITSCjoWsxzwLHAM8BRhGeApzOoxTQNHETYB6XWE5gifCEn3Mu77nPUJuBhQVv6iOh7KOEH/BE7+dQKK1Ojyqj5qenP81V3VzJXVvPLt811viRPyUtAf3sAJgCSh4Jv3Ovf6oU7zLwaOXb3QN3zJ/vsTNlzoO83nq0leQ+cdGrvu/DTv0DkH7vzmH/Gr141Ra88NmuPfe8K2fpO3DZm1s/PACS7vdPpqyKjL4REONok2Itpfe+WCIMjbFPkNkuvw4OyQq97oIYwl7JyBBBBFSRQFJImSJGAkESxPtEiECIBEkEQAwADztu+stWxVy8LCekA0yFaLiK5YUoiCEktqwGqCZVcMVwwaiSgQUQLSAKqPpQ8I7mivapWVVu/uLY/tuxT7j2kS090JqDBxAWhZXupxYJ/i004KtZtCXVehclc1a979QlB3SaonSWoJKZGkJFhuDlYSosJY1shSE6x6o7nrf+JSAnaM5tTASbXOSm2R1BehPkBtCVxESYGwCuPaALUR1K+wdyh/0TYh6qPda5f5reLpa0/TI0vzdHTk+eiQ47ls6IOAdWF7Z0X4zgjZ/suFTcPPe44I8hxxadcvV/fOiryyK4W7nZ/J5aXxj1OYNMtDCxti0gZxD4/p7uxLCPMOeYmTsmZ29AZOXu/DduAEgTsGFxFrROIGoCRIgUQFIY2AvGfgOx897nnvQXplpQQOa0ZEECISIRJIAkgiERFGhAAUVpR9+9PQOVtmZ0CqkbAGiTUig0HiDIhLAmvUs8i1QWtG/TFizv5ZN9KDUyDFAAZGYuSISSGKIxwPvA7ptCiBB57DPCPRiZD8qDh+queMhu0afDn0i6txV3Pg6bGbxzv0bKeopfBoUnfg2G/OR13knrCeR7d+2KvNB73fPxRyIAdyTJKJkmg9oSlgEkCfQLRa0CXgeBbRJsSbBN5kM6ajtGycFZnyYNfpHWciTydWWBNtiTH5sfey7kdk3dG+0Okr9bFlMZxEm8BgBgMt6OLLYrQV8XpJR2GKB54BlnIIGDud3kHuvJLzYNVL7xxapByzJphmEcsj1oB5C5itYIl8Frni7Iof1/24PXQ7IzAGMDCI4QjHEpYHlsI6GuvpGuqWr+HEMU4vUgxmaWDkF67DFAMchRkt1lOE1RM2QdLpCW0Ag5mYEooT/K74rd+5/mlRgTMAyp1d8qj82+IEACoqKk6dOrVv374jR474+fk9ePDAZrPxPM/zfElJiRzfXrx4cfPmzStXrmRnZ2OMy8rKIiIiAgICnj59GhMTExISUlJSQgipqKi4c+dOcnJyTWZUB9K335rA2+IEMBBJdjSB6oyXEycI4bhYfc8+PzZs03vYTM+lfhGL90cuPvBoxdG4eb53f1h0rNs4zy8mePabt3/oiuNDV5wYMM+/28QdPcZt/3HRsQU+t1Ydub94//WvJi9xa/ZBux59roVFIOTcR7764mvmEDHGdru9ppxX9fuFCRExEjFGABg7NlVItIuCDQh2TkdKBETAIhEEAlAgiMMXLlXMX/Juld0NQCGJrphoEFIgUU7UKAhyyJaISF2F1AJxxaABUNglNxHXJ9AQ2ZsSezMgbgWFtZ6X1sXEBePaAO+XlnisXq14t5XCpY5C5aFwq69s1fLjw/u7PC+uLyKliNQvtXtBSbACIwVGKkLkbcr/xDLJmziRTe815BWcyD1UakTUAtFI4A5QC0AlEQ0i7hjc7NCoCneyC211j9ruWr3Ud6WJuv40JbIwPYa6fz4uPDCHDXtwakP0yZWRhxaF+0wL2T35/M4xAVtHBGz76bL/rMhrXlb9zbx06mmG4Uk6m2p6YKSuGhPO8Y9OMPf9teG7QyIO9BvxVaMpE/s+f9HMjl/FCXlVBbL6hYALATcMahGrBexGiBqIUhIUGNcjpMPTJ59euvTtrl10bi4AIAnLJ7ACFhCRAImAJCwiJGEMkJSbPnPNHK+LuzIgjcU0J9CJxJIEFoPEBadcW3h4/uClg5YHLI0quG8BMyPRLGY54FjCcsBRSK+XdBxheeA4oHnMsoihJTYFMkKzI74Y37PDl+1nL5vqf27vnkDflT6rRs8aXe+dehOWTFriu3zSyl89j2xZt2fVt+MG1P3AfcOh9QXw1EoslMToCa0FOp7oEghFA6NDWlqiLMiUBimpQjKVq7sed9XzsOcPk76f/vv0I1eORiU+zIbHWfDYjK0c5g3A80AzRMuBngU9Q3Qm4EyY04taCtEcNjCErRnfKdD/1arp48sSmsWsgfC8xPISmwKJ0c8frjm/5sf1P24J3sJIjFU2U0E0hSkK6xlC05jiCE2BXkd01GsUqaGdzAJPEUYPlB5oLdElIC1NGNrBPJYhnB5TtNNPzCpYd5/f/e2owZk5meCMgAQAAUYO//i3xUlubm63bt369+8/e/bs4cOHyy7m+/btO3ToUGZmpnybnJycIUOG9OrVKyoqCgCsVuuQIUM6dOjAsuzatWs7dep0/fp1AHj+/PmECRPOnz8PAJWVlVlZWcXFxdUPVB0/32aD8k/gBCQAjN8wsUxLzZw+bUH9xh2+m7Bq/u7gyVuvTt52c9lx7aoA3ZqTupVHYhfu/3/cvXd4VNX6/j0thSZNVCwIKqIoVT1iVwRFBURBBAREunQIhBZ6gAQIoSUkhBAINSG9AAkJ6cnM7tPSE0jvvc3MXms97x97EgLq8Zzj9z3lt65lLphrZtiMw/PZ6yn3fXfhoZDp2y9NcTj/lYPvd9svLz4Uuel08jZv9dZz6Zu8Exx8Yjd4h3662MHm2RFvvjcxNY2xHi1+YzrUVXHqOqZ0r8kDAMHWCjwCEAmYRYSRdBthAmyRpuKtOCFmAAsQbAKIyy96/+BRO1//Zy3IOheNQYasPn2qLhNDLNpgsSfBNhgrLEiJiRKDQhIYBqIEUAKxwagvIv0tqKfZ0hdgREND38XLZb0HyOz6yGx6yfo/KX/15SGu+18uyO9rEVWdOrUyIgmQdJqWYyzr1PH9X8eJgoAtJvYI22Br7aRLr14uobRzsF+OidxCVKLVtHGACb/R2v66OmWkq9PGI5v1GSF1BSl1henqmCtp0X6l/K3b53YGuCzxdvw2wGVhvN+moNNL/d1+8to/44r7L4mhR7OZyNJ8dXkBW5KryRZidFSQXn1VSPKhY09mSDiZ9v6AhT/9BidEAfiPcNKlgiwXidKCbQmogMgA7BAa3tbycnT4oEWL7mZmAQCxIIwQAWyR5FFFM4gWwBgATATRWfxm163n4nzyIIcVKR3ms8HIdzAhWTfnH5r30cr3j8cc07SkG0CvBYEnHA+8hBOGMBywDKIpRHHAcsBoRDWLGD0x5MP9q7qA8XPecXR3+NVp8dBRL7w4ZpjD0S03Yq8PHz/80HmXW4bYb1fOeG7cs2MnjVy+85chb76wau/KYnhgwAZGZDmizSB0BqEZ4ClMMyJtBGMuzslqNabmJrmePzxr6UyHPQ5Xgq4cOu7y/fyZa3etj2Zu65uM2SRPQFoeswLQDGRwoGYggweKwxoWaQTCCSDQiKExYxXaAukXFAWafwAnHCMyAuIzwaDDwr2quD1Bu7/a9tWO6zs0HRo96AUQaJGSzFQkwTHu4ZvTXZk02nokekgUitAarKFJp7ExMDSwGiJZlnE8CNJF0pjSAl8CxW4Bx0e+O9KYZwR4WEImgJF1YPVxnPyzwbq0tHTWrFnh4eHt7e0URR06dMjNzc3Nzc3Hxyc/P196TklJyeTJk996663Y2FgAUKvVb7/99oQJE7Kysnbv3t2rV68NGzY0Nze3trbOnTs3ICDAZDIlJiZeuHAhMjKytrbWbDZ3dHRI5YCu+ZV/bf1lnICIsQlhUZS6Vrp9dOfPXeo3YNhbn85edeDKHKcrH604/eP+MEd/foufxsmf3X+V33ed3XWF2nYxY/OFdAdf9bYL1O5L/IGr+r2Xtdt9KYfzqZsuJDr4x284F/7BT+sUz4z4+vtFeQVFAIARftgB3JXL6rRHhd/NORJr1680bCkZcwNBQCxARCAYCBACIrYgbAKwAEAzRkdj4t86c25ISsZgs6iU5A4xKBAoRVAhUElqiQByIsqhXQXtKjArMFJiYouhBwYbEWSiFBmJHcAgUXyxvfXZ9uZnRNOIktInfvpF1mOAzL6XzN5WNuAJ2Ruv9tu6cYhOGPAwo/L4OLq8G0v+16GiIGCLwR6BDbbWJBSdljAqDMpuHbqSGHOXIXE/szimpXVcWvJbB50cXbdmqiNq8lMrcpPTbl9Kjb5Yqr0TXp7kBwAAIABJREFU5eN0cuv38z59dtOCvwX7bgy96BByceN515/8jy1KCHLJokOLc5LL8jTFWel52lgjHaJLv8In+VCxJ9S3jkbEeHTDibV2Iv2/6KTdHzZqKwCUGJSI2GBQEpAB2GD8Ira8oEnus271Nc4g9SdKXksmwBbABFsAidKXtdHUFpV4+9hFtxAhyEC0esJng96IBJ+UsxNXfzJl4+QLGh+qTa0HrQ60AuF4wnKEfcRrnTCSvggNLE1YzkIbsS5TNHgler85fdS7M9+ZvvybxTuWzHFY+M2y6YsdFj314qDvFn+3cNvPX/4yZdNxh3WHV0+c9/HgsU8t27M4rTzFiA0C0bGgzUC0GjMsCBzmdciQC3nGZsOFqPML1v60ZP0v/oEXU9KTc/LyDIbM6Du3tuzZ9sWcKdtO7bhXmGjAmTrQaYHjQMODmgcNR9Qc0bCIZhAtEJ7BUqMUKwVrLehYYNUoQ4PVkgAlBRoKNDTRsEBxhGYxzRGGB04AnjHTWiTkQ35C9b3lJ5d9uOrDnQE7MxoyMiGTx1bESnUXppNGj2GJI50HHdK9bCNpt1CsNcMmpd2kV7EscDRhKKLhgeExWwiF19KuzVo2M5VNRVJB12rMiB8mux5dUqG3MyY9knT6rdgHAJSVlc2fPz8xMREAeJ53cnI6ffr08ePHfX19CwoKpOeUlJRMmzZt5syZ0dHRVVVVcXFxM2fO/OKLL7Kysnbt2vXxxx/v3bvX19e3oqJiyZIlkZGR8fHxjo6OFy5c2LlzZ2xsrNForKqq+q84nRAQEe4QO3FiQkQqcmRl5373w6LeT7328xb3je6RHy09/sGvHsvPJG3257b603uuss7XmUMB7OEgwSU00zU8xyUs93Bw9sEbRuer+n1XtDv9uS2XqE1+aRsuJm7xv7fc7frorxb2Hviql29AU5tFAgk8Os7zj0C1CydISnJKVvYEEYyRSDAGTBDCJkJMAFBhsfx41meYx7lRuYVPmywqQiS1XRUCGwvYWECFJGFdIieiDEwK6FCCWQGiEiNbC+lpIbZmUJhBgUEpwhMInhfNg1Pu9b1yfnBF0XM8Y//DPNmAwbIn+srs5bJeStkz/ZWzvh2cmDi4q+r+B2Hr/w2cyAEk1RnVozixxWDb5UlllacEFQFbRGwwURB4wmIZ29LyTnLSO/t3bnPZlqmJqspLLslJTL7tlxzlV6KLuX1p/2mnufO+fOWXWWO3rJm8adVnN8473Dy77vbFrZpbp43qwKLMe6XZaUWZKfna2Cw2RJdxmU86p4lxV0cfjYjx/GjaBw9x8rgaJv77H74CQEUkVxuQE7Ah5CkiDsrV9Ttzwvluan1Th/UGjCATkHYiImwBUSRIJADVzQ0nL5w+ceVkwoN4HXDZYOA6NPsDd01e+9nsvbMuaS4YQZcNmdLwBA8chxlJo/4xMSsK6AxCU4RlzXQ+ycqoS13hsrz3sN7vfvuOd5SXtsGYUckdu3Ziwlfvqnop+w/tN2fD7OspN/TNRraKOXL10JivR746cdihAOdskqUHA4N4GnMc0evAmAsFWSjnasq1pTuXLN28xPX04dCokPyCvOqq6qqKmtqqhsrK6sT05MMeR1bsWPXpzIkHLjprTbocyNJhTgesQCgGqXnCaAnHIppCGprQPAgCaFnCUoiiEEUThiY0SxgGGDVoJMUwATgW0zTSCIQXCM+IDG2htEgohMKEioTlJ1e888s7G/02ptSm5EAOh7ooK4GWYh454lAs0BJCHtvdR+67b6lswxGJZDwPWopoKJzBEToHskKF4E2HN8Wmx5lEM4CkeQsEiAgI/QYnUtak+3iDNNb+uyCRVnl5+eeff75gwQJXV1dHR8cTJ05wHOft7X3u3LkunDx48GDmzJn79+8PDg4OCAgIDQ09fPjwtGnTdDrdli1bNm7cGBkZuWTJkrt37/7888+xsbFBQUGff/75jh07Tp48mZeX19TUJI17/8dxQjAgkZhFIkpJJJNIJLus0x6+Tw8ZNeHrn7eeClvlFvn2Qtdvtl/bes3geJnfdY13DmBdAxm3m6xbsHA0zHA0PNM1LOtwSNbhm8ZDAQbnG7o917ROV4W1XsnLT8X+6hHjeCHh5z0+A1758JNvF1OGPOjUpYfOlq1/sC2BACAAixUnCIgZiBkIIgQjC8EiACGIWDA2AUCxKE7YtnPQmbPjGpr6m81KguWEKDCxQcROBFvRalAoQ0RGpJF1KRmClQSrELYRsQqBEoFSJL1E8rTF/BSVZrtnW88j+4blavuEByg+/dRu6Ev2Q1+QqWSyHrLeLw1WvjXmqUv+L2CwJb8/XPIblkg2IY/t/zwq/kGcKDvd4Lu3TqkIqAiRTOxlgKxW9gRLvr8yIL0tplGtTeNSEsYe2O7g4qjTRJTnJhVnJyTeupAU5ftAuBV9aX/gqU1eB5bvd5g9d/roOd+OunPTJTXkSHLgIeqWpyE9oEgfW2JMeWBIyNfdyeJCDOrLfJK3JsZdHX3sL+JEBqAkYIskBxqwxaQfQf1qSp4IC/rR77oxvwwAwIwIEk1A2gAjLIJoIQgBQElDpdPRXW6XjjF1mvuQd6s0ctWZ5d9smbLcfWl0YWQh5GsxxyNOS3gtCDxwj91Wd20aaA2iGMxpEf8A8iMLIr/fOuutr96esWKa+7Uj9zITooSYA+cPTV34Tc8newx/f8Tyfcu9o84l5CXEZt457H/gm2VfvvDesytdl+dBbjbkCFivw8ZCKMomeUF8yE4vp/WHNizZtOS07+m8+7n1DfUlD0rKiisqS6uKH5QVFj6orquubKoOuhP6w88//rxh0fbTO06HnxEaufuQlwNG3kKzIqUDjgc6HacxQLOY4TDHE55CVIaYQRGaA44hNEU0GtBoiJoFhkMMbdEwiOIxL2CBszBaUSiE+0kVSWu81nyw4oNNFzelN6fnQz6DWcpiTfdJ/WDMbzYn4QQzHGF4/Fuc0I9tDmgrTjDDI05LtDShM3AaC1Q2GG/lRO73PhAcG9rY0mgNMSAJrSPxUZx07wzqnqWXWoGlZTabc3Nzjx49GhAQIIX48vLyzz777Oeff3Zzc/Py8tLr9W1tbf7+/l5eXsXFxdKrioqK5s2bFxIS4u3tPWPGDG9v77i4uB9//JFl2fXr1zs5OVVUVBw9enTlypWffPLJ3bt379+/f/z4cWdnZw8Pj6SkJLVaXVJSAv9xnEhFJwux/oNABDAmBMBkFn9ZvN6uz7BFW05u94qZv//mhyvPzD0c5XQzc3eg/uBNnWsQdzKE9wwTPCP0HtHZZ27lnojOPR6Veyw862h4pkuwwfmGbn+AYZlb7EyngKXHbu/016zxuDV+toP9kLfP+F0Tu9XYu89//oMHFDOACEBAwolJqv1IZSCMCbJqKoHQ0Dhq46aBly6NwriXaJGkCZVEtMXIHiHbzlYrGbEmOqypMAClZFILooKISoz6EPw8tjx9P8/G5YDtjs0jmNTxhboeZ4/KJozr8cqwHi89r7BX2T/Td+C4122fH/z8MffhCOyRNVvyR4G4kyX40SL2/73o7//fROkelDtTRp3C7w8dD7s0j5EMcG/R9Hpb0xsZCW8c3r7O1ZFXh5dmJT7IjEuMPp8Y5VPARkZc2JNww5W95Rvl53pw84JD2xamRnmxt7zu+h9IvHnMkH79vnC7SJdQqI3L093O4kIM6it8kjcV466OdouIOft7OCGyh5f0kHy/2zesJNYajx0CO5H0IqSfpXlgSsJrGxxjkjQAACImCJmAdBCCMAZsdWDMr36wYM3Pp2+cNHZoowrDlp1ePH7h2N2Bu+h2KheytYgXEMuJjBZzAuF+91zSlfJiEasjOj3RFkCBV7LPjM0zveN81h5aNfrTER9/9+FHsz/9aPYn29y2Dhn5gsNRxy2eO8ZOGz9txdSvlkz+eO77+313z9s6Z8Wh5dmWrDycnw+FeVCQXJbqG3dh5f5fpyyY4nbeTZenK60sfVD0oKykrKq0uryoorSorKiopKi4pKSstKSyrLiqrLCi+Fr4jdmLf5y17AfvoLPxmXdz2jPzIUeHOE6kGdCkk3Sa0JSooUSKB4EHniEMCywDbAbKUKN0GiiKaDjMUmYNjSiecJzI8YjTYaEA8tPrM7Zc3DJ54+RdQbsyWjMMYJCauBhMM51aLMzDE8kjTcYSSKT9uyeV32yKJzSHGBaxDGZYoGnQ0ERjBF1qdfLJm6c9/D1LKkqtMRG6qvGYdAmFdBtagN8L3E1NTVqtNjAw0NPT89NPP92xY0djYyMAlJaWTp8+PTo6uuuZzc3NPj4+zs7OiYmJpaWltbW1BoNh1qxZKSkpJ06cGDJkyJEjR7Kzs+fOnUtR1OrVq9etWwcAmZmZX3zxxQsvvBAVFVVXV5eQkBASErKuc8XFxcE/X9f57frrOAEzIAsgBBgTazTXZhVMnDz7ueEfbT0Vsf7U7Ulrz3697cpq77RdgXrnEOPRcMOJcK13lM7vlt7vTqZfbN6FuMJzdws9Y/NP3845dSvbPTLzaIjxYIB+qcutqesv/uwcufWCxuFCypy9l3oPeWfxasfiiqqua+jeQP0nOOnsuzADmAGwdO1gAhCBYElOGBFsAQsAtCF0RdAOdT3a927cMIx7IOm2FKnAYkvMdtikIiYFWOSArXVyDDILyC1gC2ADIAdRDmYZbrMX257H5hdLi3tevCjbf2Dwragvmqo/KNT22LdZNvF95evDlQP72fbv0++1YXbPP63o0+tFV7fXzbiXBVT4T6Pw/zxO/uBvR7qx5PEtB9xHNL3W3vS6OmGky471ro58eliJIf6+PjYhyvtelHceHxF5eV9G1On7mtC8tPD0yIthF48Geu2N8T985+L+hKCjutTLeWxEAReTz8bk8dFZbLBefVmbfI6JOfEHOCGybp0Cj+Hkt0R5BCcIVFjsA5YhOUb7L6deCAgGsI7hWghpE0URISAEgwgA2cX5o98dc+SC670Hd793mvb+yndPJ51KakjSg94IBh5xAuJ0RGBESiOqaUL9kXK7tesJtLzI5UHBXv/9b3z+Zpguwj/u4sRZH/Yb3m/4xyNWO6/zCDwzbNQwlwuuUZl3pvz6zYA3B7w44bmV+5dF8xGLnX6eu3m2tl7I6sjWNuju5SU4ntr69S/fOLo43k67lVWYWVR6v7S0uLysvKK0sryooqK4sqy0rKikqKS8tKSstKikpLKqpqqu/kFpKcWzJ86enLd03qa9G2/EXxdq+WwxU4cEHlg1qDNwBosZgfACaAUQGMKyhGGBowilIRnWjmGkETAnAC8QQUd0OqLVYW1GU8b2K9unbpt6MPygpkOTCVmUidJYNBzhOGAZ0qXr9Sc4+cdYYn2yQDiBCAxiaNCwQKlRGg+Mpkl9NsLL6eiu7IJcAEmPvCvYYMnor/uC35RM2tvbCwsLQ0NDt2zZ8sMPP5w5c4ZhmKqqKrPZDAAlJSULFiy4d+9e10uampp8fX3XrVt34MABLy+vqKiouLi4uXPnsiwbFBQ0adIkqUq/YsUKnue3b9++fft2AGhraztx4sT48eOjo6OTkpI2btx49uzZnTt3Hj58+Pjx4zRNw5+Nufwj6/8AJ5LvFCFStggA4HJg5JvvTh03efGu8wlrTt4ZM+/gzH1Be4Iy9wfpDwXrTkYbz942+MUYr941XIvPvp54/3rSg8tJRX4Jhefics/GZnnEZJ6Kzj4WYth4KvHrVb7zdoXsuqx1vKRZ6h4x+P2ZE76ZE5eU+shl/CNFpM72ZUKsDEGAAEwPcSICiBJORACoaGvZGRk59Nq1fplZgyzYXgQFltp7iAKQCiwqMFutsQDLCJZjrELYHkMfAvYilotmGW7vSdqeRW3Dykv6XLoqW7Gh57lLL1XXfQji+3lCz3nTZeNH9Z/8xYA3xypse9k9/cyT48fZPf+c/UbH/oUVfTqILf7TusgjYa7bePl/Hgl/bZPfALLbkCMmfc3m19uaRmYkjnbZ6eDiqEsNKdXGPNDejo88ezf6bLYuLPTqnrhg16z0m6V8XKUhtUi4lxh67vrp7SHeO5LCjgvJF7Op0FxNdA51K5uJzGRuGjL8tUnef4wT3EkyKf8mMc+arFM+LPNYtwLAFlu7BmwwyAnpAWRwUYH9RocDIZGNVi1hQBgkV1GMEMIiABiLsv/25YRvV8745cDCnw7OPqfxymhL14NBCzoWMbRIc5jlgWUwRROqW334YT3ZWjMgLINYnghZJFPbyu/x3z16xpjvHGbO2zx3n+eui3cuekX57PTc/eXcyT0H9hj/xbgFTj9vPuN47o63d/TZDa7rZ6767rMfP129f3VCVgJXyR+5dOyrBV8vdVx2MfRSKpdaXFlUU1dVVVVeVlJSUVZRWlxWkHe/qqK6vKK8tLy4pLz4QfGD4pKy6qq64uKKysq6utqmnJy8iOiog0cPzlw0c+PBjXczYwsgLwsytaDlgGNEhjLTHOK0oGUIq7Zk0JiSzLsk0V8aUyxmBCIIROBF3ggGwaLdfWPX11u+3ntzT3pzmgEMOtDzmGcQTSENSxgBeMb6+XRNq3RPZP1R1eR32cxxhOMxx2NOwLye6AQsZOA0DUmnSDoLNGtiL927tNRxGWfQgpT9R9aoLNnZdE/LS4Po3cPSgwcPTp48OX/+/K1bt4aFhanV6tLS0q7ni6LY3Nx8584dqSdYim8Wi0U6x1y/fv3GjRuxsbFZWVlRUVFVVVWlpaV37twxGAz19fUxMTHFxcWJiYmpqdZoWVlZef369ZycnOrq6oiIiIsXL0ZEROTm5paXlzc1NZFO+a//WGcXAasliIhFjExArEnA/a4eL7/9zec/79p2LnHZ0eix8w7Nd4lwjcxzDTMeC9V53jacj830jzfeSMy8mZwXkloUllYanFp6PfmBf0Kub3ym913jmduZJ6OyDl3VfrHMa8aGK/uvZW32Va86e3f8T1te+fArvyvX4TdDoX9+NJEkj/HjOCFS6kvCCcZmEAEgr6b6y6OuTwUHDqyp6Y2InQhK9FD1VgFICaKKiArJppCICoLsCelFSB8L7mkSbUTUg4gvgDiiqbpvdKRs2dqBu48O0RUMNsMrJtM4ger57ZeyV1+xHzWu5+CX7Po+O2jEqD5vvqkc/aZsvUMvLmswgh74T+0Ofwcnv9vJ+r+yu/WzPQYSa1lIDqBC0M9kGdna9EZG4liXnVtcHPXJQWXc7QdcVHyEx91oz0xdcNBlpztBhw1pgWW6xNocqq6AKdbG07GX7gUfT444wSf4ZWYEZaWHZWaEZ2rCjJoAfdolIdGbjT2pudWFE2mM0aIgpCvbpgDS/SwiB1Bia7+Z8lE7GalvWDJIlgHYAzxZVtzfx2d5UJihvgEAAIPFgi0iIJFg0XoblGHQjJ/yzhtfjd7gsSEk+6YWeC1odWBgMU+JFItZKR2kRmqOsBywkqvVb3DCcYQXiI5FXB5kB2sDJi+Z+OJ7Q5ccWHo23IMu1rRBexGUH/J3Gf7uy7IeMplMNvbLscFscD00lENFNHtr1wmnGYtnLNq8eOOBTd8u+G7jXoddR/eG342saKioa6qrqqqsKCutKi+vKq8oKykrKS4tLSuvqKoqrSgpLX9QWVNeWVVRXFxWXlZdWlxVXlJdUVrTVN/a0tSupii3M8e37NuycufK3d67E+7fK4TCbMgVsJYVWUZkBCIIIFCIUlvUDGZYYGmgpB5fyeiFQ5wBDGwHezDk4LQt07Zf2Z5el5YPeTzmKQutB70AvMQeFjM0oX4PJ785xgHDdfYKd9+/ixNe5ARR0IKQgdM1JJ0BDQtMLskNpoMnTJkQn5wAnTjBGHfDCSGdmlrdWZKQkHDw4MHdu3fv2bNH8vdrbW19GK66ica3tLSYTCbols83mUx1dXXV1dXl5eVVVVUdHR0tLS3Sm0sQQgh1dHSYTKb29naTydQVGzs6Ojo6OgCgvb09Jyentrb2kRj5e2P2/9T6qziRNN4RsmCxHYhk/wObnVyGvT1txtrjGz0SZu++OXG118pTcS6hmW7hBo8o47nbhgt3DZcTDddTs0LS86MzSm6rK2+nVYSnFAUm5l5O0J+P0566JZyIMpyOLPhimeeni844+Qrb/OgNvslT1rkOHP628+EjXX/5x2YV/961dsNJB4DYHScEiAnAAhgTM2AAMBQ/GDbruyeuX37KbLLp8uBDRFL7UBIsbUkERUaQghBbADtC7DrEHmbUA2AAwLCW+ufuhMmW/Sxbs25oGvuKCP1M8FxNy6t37th/M8Xmb+/2m/Bhr2detOv71OA3xzz3wYQeb42WzZ/X/278MLO5t0gU/wxOFICV/5s4sfZ0dYXgR/sLOs3tOw8ECPqaxNdbW0ZmJI12cXJwceSTAouZqEImPD7s5L3IU7l8QIT/zoTQI7ma4FJ9UokxrSQrvSo/o7YwVZt0KSn8BBvna0i9YUgN1qcGG9ODdWnXtSl+j+Lk/QELJZEVs4LgP8KJDIgSE3tE7BFRkUcPLsTKEunJ9gDPNdQPDgma4nf+Vm4OAAAiohmLFoIs1i9tTnbm4lVLRn4y6lfXtUkVybmQxYusAAKLebVIs5gXQGAJSxNGjdRSeeBRnLCdLOF4zAtYJ2ChEPIO3Tzw5Lj+z4wdvGT/MnVRejVUMGXM6fCz61zWz137Y9/nnhj9zuilu5c6Xdh1OsojvTijsKUwQUiYu2LuO5MnzFjw3fTZ34bFRFQ0VNU3N9TV1dXX1tVW1lQWl1UWl9ZWVleUl5dVlNc3NZRVlldUlpVXFFdWldfW1pSVVVSUV9dUNVSV11WU1VRX1tfXNjY2NldWV6UxaTsP7Zy7et4O9+1ekd5MPX8finIgl0c8ZaZ4IgigpRBFYQ0DDE0oqQ2aB57DXBZkMR3ssehj0xymbfXbllqTmgd5gigImGcsDGthWCyVjmgKa/4AJ9Z2L4kZHHk4dEI93CzTbT+GE14UOMLRQNGgoUg6RTKK4H4EFz5o6JOBocEAQAhgRESEunAi5bu64lBNTU1AQICLi8vBgwdXr14tJZq6ntBdL6orP9Zdbf7va6j8UQx8THn+sad174z9Dye7JJxgZAGxHSQbGYB1jvuHjJ/6w0bPNSfjpzpemb716kbv1MNB+uMhWq8o/fnbBr9YrX+y/lp6Vqg6P1ZdGq+pupdeGZtSHJ6Ycy1B6xfPn7nDuUcJp6Lypq/3/XTRqS1n1bsu85vOp8xwPKXqP3Tj+k3dP4t/qCGBgNW5qBMnFkCkEycEA24HYgJCpMwXpGUZn/9y0sCw4Kc6CxVKQuwQtkfYHmFbRLraW5UAcgxyAkoABSYKM+6BoS+BgRZT/+R7tkvnK778uGfItadamgYQGIBgaFnTM76XVZO+tJv4+YuzZj/95hiFjarPC8+9+f3Ufm+NlE0YO9D37KvNTf0sSNltJPvv40QhtZOR/0mcSBrvNgjsENhKEycP9eqt3cPWJjoCCgx9zOi1ttbX1UlvuDqtd3WkkwPzmYhcKuReiHtyuHsRc+POpR2pN10KNMFFuvhCQ9L9nLQH2UnlOfHcvQtJYe7MXR998jVdUqA2+aYuNYBPucIn+/KJXg9x8lCz6+/ghMgAq4j1+2BDsAIeSnM+1v1lDzCkteOllMThboc8khMAACQBYQIAIFrE3Mzs3Tu2D31l6HfLZ90tTMyDAt7EGkDHET5DpNSYEUDPEUGNNRQwDLAarFETzaPJLq6LJRziWJHTE/19KNh0dv3omaOXuC6btPyLdYdXn7l+crv7tlnrZ+84teN8uM9LY4Yd8j0cwUdNXz9jyrIpbteOet/0cnTe+u28GbN/mXPW3zuvtKC2qb6mrramurahpqGxuqG2vLquvLq2vKq+uramprqyprK6oaasury6pqqmuqqivKyioqKmpra2rqG2trG6qr66qr6ysraioqqhoammpramvvZBeVFkfJTDns0/rvzpiP/xMEOU0KHNg3wGsbTIaomOxSxLWI6wDKYFEGhEa0FrAAPdRp+KPz3d8dvtF3ckV6XkQQEv8up2NY85HdGqOzIoUcNZO4NpGn4HJ5zVW4Vluo0xPsoShgKO7rbZLqdIzGmxoMVaBjEMUBTJSMfJGTitAPKidVGj3xsdEHwTS6URLOGEdJoKAgCIolhcXJyamnrlypXp06dPmjQpODj4/v373ZuGpZ9dvUX4UVNFURS7uy7CoycYeNRXkRAi6RBLz3ysqeyxsQrczWXrP9zZZbGWtTEgM1isOFmxfvdzo76avcFjlVvMtC2Xv995Y7NP+tFg4/Eg4XQo53vHeDFOfznZcCMjK0yTf5cqS6SrktQVcSlFEYm5N+4ZLsXpzsXqPG4Zj4cZftx6ecbGi47easfz6k3nk2ftOGsz4KVNGxykP/+xAtffy3d1w4konagAAZgIWKwSMdbpfiAADQhdoTTDtm97Sp3e3xogsBKQHcL2ItgjsEXWoRPr2LZIZIhYndgR9CPwfLvpyewc1c7t8o8mDDh15MXK+33BosB4IMDQ/MoeB47Ips5Qffix/Rtvqvr1s+vfZ9Abr/Z97y3VJxNk74x6zmXvO+2tA824W3rtt0TpyghJkQ4pAD9aGSaybgGuW5gjXfWVbu/8p/6+/y6cIGspomtbTy0YFNhqUdxLxCPaWl5X33vjyI51R7epk4NymPAsOiguxC05zL2YCow5vyPjhmtBelCxPr4wMzE3K6EgO74sO46Nv5AY5kbfPatL9hcSr/NJ14WUq1zyRTbJm0v0ZO6eUt86ER7j/dH0D/v/POeDxoau2okcLHIQu3DSeXuBbBHqIaIeIrZB8OhRsjP9SIgSwBbjpxpb3szNtNuy3uGKf/d/rKKIMtKpjWvXz5wxfee+bUcvuyVVpOZAHkc4lnCd+rUcB3oG82pEdQZBigaaeSxvQ2iO0DxmBczrsKC1CFwLvebkqnl7591/ZYUQAAAgAElEQVQrSzwedmLigk+fGfX0+G/ecvY7qKvWp+dlDB83/Phl9zqxIYKJ3HXGacGG+fNWzJs259tDxw9xRr6kurymsb6yprqurr6hpqG+sr6hsr6+sq6ppr6xuq6uuqa2tqaqtrK8pqKyrqqyuqquprahvr62tra6uqamtq66uq6m5uGuqqqpq6tvam6ub2ooqyk35GVdDro+feH336/+wfO2N1VHZ+IsPTJokZYTOS3W6oiWxSyPOY1ZrQOdpk1zMPTg1K1TN/k4xJffy4U8I2RxiJeKLoKk8EgYAVjWOmLSXSf4kc1YzyhWb3nmEX6wXb9mOhXyu0osAuG0IDCE1pD0dJSiJukcsHmQl/AgcdWu1ZF3ozvMFgCrInlX3LFYLI2NDdJA+/fff79jx46YmJj8/Py2trbHBlC6C9c+dlb47XlFwkMXY7rCoPSI9FppoqUrySa9p/TarrftHjz/Kzq7pKlAJCKL2SI9uGLDnuffnDJ3w+lVRyK/XO25wDls12XeNcjoFqw9E6k7d1t/Kc54LTkzKC07Ul0YS5fG0+XxmvLYtOKI5ILA+Gz/GOP524az0ZknQvWL9gbM2Oi7yj3W4XzaRt+U2U7n7AYN37Rx8+9fz5+W4q1W8NKtoXWQH1lvIRBgizTVWtDSujsu4WUfv8E5+X2kkAdERZASg8pqDA4KC6hEsCGgBJBhLMdYTkCGQIHIYIRfe1A8aPde2cef2DntHJ6XM9jcrhJFGSH9AZ4XsmQ/zJENf3XEz78MX/ar7YgRCltVn2HPjlq1rP+KJbI3Rgxeu3JMVfWANtEOgxwhBRaVXTorGDqN4rtwYpGBSQ5mOWA5BnlnP5gcsBzE7pV5OZFUpyQFX2JtT8KSrKG1B/ffzRIMcgIqAAUChQVUGBQWLBclWRqQE5ARkItEKRUnpHhNoJfZMrK1frQ6ZsyR7euP7kxNCM5kIvRM4J2wo/fC3e+rA+K99vE3ThelBBcJMfmG2OzMOwXZMfd1t+jY88lhxzQxJ/iEc0LKFTr+Ept4gU/xoRJPZ9w7QSd4qO94hN3x+XDah/0XzXm/sWmQidhKyTdikhGT9KFJn6QNxvbIYo9MPZDJHokKEWQIlARsAOSEyLBFQSwKbJFbLHKMVZg82WEaX1utWr965RkPEQCI9T4sMDh8xfK1x4+537odfcLH7USQW2LlPQMYKeDUwFLA0cAzRMdhI4v0DOY5zPCE4gjFEobrsiwEhgUNC+ksZHBELRDaQAStibupC9h8bqODz6btvjsmzHj3B4cfNp3YNGvDrC+XTDl+zf02fWfEWyP2uu9N12Z4XPFcsXnlhInv7dzvFHE7Mq8gp83U1tLeVl1XW1tb29TYVF9bV1NZU1/TUF9T11Bb31BbV1cr/VdbXVdTU19bU1tTV1vXUN9QV1dXW1tbW1tXW1tbW1dXWyet+traurq6+rq6upramvqmhua21pLyslvxd05dODN51hdTF06N0cUUmAvycX6mmGlEBj3Sa7GgA0EgAidyW/y2jF8wfs3ZNXfL7xrAkAlZPOhpwrMgsMBzhBEIo8OMFjM8YWhCZ2CKlSTlpVIK0vDAMUCrsUaDKA6xWiLoQacFHQ8CD4JVqgvTNGFZ4BlgGcKwmGawhicUhzU80XBA8cDyhFOLaRqUxgEjgJANOUklKZuPOUbGR3aYu0zjrYGosbHh2rUrq1atXLt2rZubW1hYmNFo7D5o0h0S3ZNRv81HPfbbP7qH7v7IYwN5XT//KOv119dfxYlIiIUQBARhMIsYA4gAy9fvfnHMVws2e6w5EvbFylNLXKL2XNM5B+qPBOs8ojO9bhku3NFfvWcMTs6JyCi8RRXdoUpuq0uj0orDEu8H3M31v5XlE2k8G5l1MtS4/HDot5vOLTkSsdlPvd43/QcnX9tBr/4RTv5kdeLEmmcgUqMwJtYziTRYZgaA9LLyby5ee/Fm+LMllb0e3iMTedeICQa5CCoLSHIaSgAlIXIR7EQYBDC0vm7w8eP2b79lu2D+cxz3sij2x1iBsAxgEMDQVI3qnb8NfPvtF7/65pmZs23Gj+sx+KkXP/tw2PSv7b7+SjZp8qBdu4cbcp5qxz0AZMgiFzuUBEkZeflDUVvS2XFkkUG7HDrkgGWd9+/yrsGXrtwXARkBJSFKIipB6iDojhMkA/HfjxPpAqwla1ESKSFyBHIESkmnBEukIXILkSHrzHkfZHm1rWasNvHFAw4T5n938ZqXVrijF8IiQ4/ejTpZSAXFeeyn/dzvxwcU81EFhqgsfUSmLiyHDmFjz2dEnaBij6tjT6pjzzH3LtL3fDJiTqnvndKknEmNO5F+2yM82uejryc8Of/7T2pqn2kjShNWYmIDogLEh9URAnYY90SWnqjDHnXYYlGFQY5AgUCJQYaJjIhKQDZYtEWiCmMFgoEIv9nUqDq4f6HXuSYLAYDSurrDZ84s/nXNiRNniopKKqoq97rtOht1QtOcpAVBDZwaeCn3whA9hzI5ZOCxwGOWJxRPKA6zHBZYIrBEcpxVM5DGQhoLaQJRZ4O+AOc439j7/qK/Td389bIjS5bsW3yduiE082FC2G6f3RtcNy5yWNT32b5L1ixx2OUw9ftpW3ZsPePpwfJce0d7R0e7BIL6hvqGhoba2tr6+rqG+ob6uvr6ujpp19U/XHWdP63oePSx+vp6iTE1NTV1tbUNjQ2NjY31DQ1NTU0dpo7ishKPs2eW/rpk9bbV249tV5eoC1CBwaTXm/U6pMsEI2tmHS9tGT1n1LyD824X386FXCMYWQtHYY4CngKOBpYjtIBpHaK0iOIIzQLLYF5tYdUWmpOcSzDLAachGpoweqLPJsZ8yMmD7Dv3b6fWpeVCrgGMnMhpiZYHnsUcg1kGUxymBUJzWM3idA4yaEhXkzQaaQTECIThMMthLhNyUivS93jvvRRysbquoivY5OXn+fj67tq9a9vWLc7O+wMCAnJych5Gzs7I/hdL3/9t6y/ihCCCLNiCiQgAiFjzSCs27X1h7Nc/bfZY4xY9eZXnvH2h2y4LB4KyXUIMJyMzve9k+sYYL8dlBiTmBqUWhGbcD894EJZeFJxaFHCv4GpszoXoTK+IzDPhWe6hxl/domc4XlzkGrX5IrPOl5q586LtoNf+RZyQrk2s0vogWo8qmBBoJ9COkAUAwgzGIdv3vhQT/0J9nT3BciBKAkosqcRjRafaykNzCyyqMO6J4XkzvFlbPzg8WPHOGJsP33n2Vsjw1qb+2NITWewJsScwqNX81PVQ23Fvv75kycglv/T/drps7Oiezw8eOnnikG++GrL4lyeWLO/964anAyMGN5ntAGRYVCCzkiAFBhkCmVSheTicgeRgkUO7HExywLLO6oIKgw3GtlhUkYc4kRNQEqIiYmd/838BToDIMJFhLAciIyAjSAFYRUAhggwRBcZykagwsUFEYSFyROQY2xHoI1oGm5peryoYct1n4MIfv1q3dN+JXbdjL96K8kiM9ao03Lp3bn/M8a2pfs7Cbc989kaeMUzP3cymw+gYv6Qw97Q77hmxHhm3z7Hx/lTM+bSoU5o4TyrZOyXGPTX6ZFzs+Y8njRsy8+sFVRUv17XYtyMbDDYYKwjqjhMbgu2waIfNNsRig5EdASUCmWitoimkLwxCthirCMgR9BbhxdYWVcCV769dzyytzs/Jczt14vsFcz3OeTc1NwOAMdOw4/DWK8nnaUuaDvQs0WdghoIMCtQ0YSRscITjMSsltVjCMkRgiJYhWhp4CmgGNAyoWcgQCJVDjIUo9+cD82XDZC9MfNbxvAPfxlZCZREUVUNNISrc7bmn5zM9ez7Z8+0P3p7w4YTlv67geN5iRqYOU1NTk9Q1VFdX19jYWF9fX11dXV9f39TUVP+vri7MNDY2NjU1NTQ01NfX19bW1tXVtba0IVE0Zhmcj+3/YdmsTc4b47Pj75sLjaIxC7LZdmZv4J4Pln+46Ngvt0tuZ0O25DjJihyNWBp4xqoOQPGEEgjFEQ1NKBZYAWs1ZoYWWYEIPNGywGsIrSG0jugeQOEDnH9HF7XLc+eWkw67zjv5xJ/LqM24D/fzoUBP9JzIsphjCctKo46EZkHDgJoBjRqnZ4ipeiLoQeAwyyIuE3KYBv50yJlzAV7V9WUYiyxDX7185ajbsTUb1m/dtjUqMqK1tflhEHp0/Z+kmP571l/CiSQBSbCJYBN0TvdaAFZvO/TsmKkz151ceTT6k5We3+8O2eKvPRCa7xySeSRU7xFtPB+b5ReX7X8v92pi/o3kwoCUwoCUwmtJhf7xub6xWWdvGU5HGNzDjEeCjatP3p3q6D97X9gGX27teXbmjst2T47ctHHLP3uhpDPdRaTL7hRCtoquiAQTMwKzBWEA8E/X9Fq49M30jGEdzTa4QwZWDRUbYrHBZhXGKgIqIEowy6BNBh1yS5udaHkWYGRVy6tBwXY/TFeMffUZV6fX64oG41YV6pB1tPZE6BkM/XIqZIdPKSZ+OXTB/C/Oe71xwk328Yeq3r2fHD3mI9dDn/v7PT13oez1t3tud36htsVOqtkQbEuIDQK5CHLcNT0nabogBVgUYFKAqAAiJyCX7LwQ2CNsj0QbKQUnZbowKDFREaQEixyQrPO4IyddB51/M06IDFuUQCRtZhWACogCm+2w2AOICsAOwB6gN0AfAHuMJXvK3gT6YugP+DnUMbaiaHx48KDli16aPvHXLUuOn9gWGOimTbkS6bkt8NCya3vnh7mvzAh30aZfyORuFmrvpEX73bpxJCn6JB13nr17WRN9kYry5WJ8qRiftJizmjhPKtYjLtJ94kcjP/zx22P1FZ/W1z1rsdgjUW6xyDGyskTCsPXDl/iHVQgrRazEVutlqTtDZkEyESsA5BhsTTBYtAzQJH/qf+nklRtHDhycP39OdEyk2dImWQPptcIvqxZcTvVlkFqH9YJo1IgaCpIpSKQglQI10zkw0VUAoIClgKdAK20aBBo4BhiBcFnYkFGd+sP2WSO+Gf7V2i9/2jPnTMyppPIkQ4cxtSzNP9H/172rXh7z8vCxr/Qc0HPM22OOuh9Lz8iorKxub2tva2uTIn5jY2NjY2NtbW3DX1sSUZqampqbmyVW1dTU1NXVNTQ0NDU1tTS3NjU2t3a0dkBbRELYCyNecLtyrB5q8yGf7+DdY47/7Ze/bb2yPb05Qw8GgQi0heZEjsc8RySWcDxmOEKxQNGg0YBaDRqKaGhE6bCgJ1oOcTTiKOApwhvAmImN6tLUiNSgrc6bRr/35mqnFT9t/PGHNd8fDzgWmxOrazXkQq6RGAUkCETLEZ4SNRzmOMJSQDOEYQlDIzWHaQGzAuF5rM2GPENHlnfkOfcLbpG3Q6Miw3Zs2zrr+5n7DxxgBM5kNnWJ4kqljq7Grf+TTqr/tvXXcWIGYgLcAcgifW4WgBVbnJ8bO+27tScW7Q/6bNXZn1zubPbX7QzM3BWg3R8oHA3VuYdpPaMNPjFZvnHZfvG5fvdy/e7lXIjPOReb6XFLfypS5x6uPRKsOxCoXXX63pRNF6c6Xl/jxazy4r7betX2yTc3bXT8Zy+0q8yDAYBgwBYgFiAYsDSHSURAZkAYCAY4m5Te65elo3TaYdikwh3SnbsSkC2Y7bDJBiMVARVgBXTIoEUO7XbENAhbXmlqH3YvzX7BAtmrQwdsW/dyHjvEXNsb2hTEIsO4JybDMbzA5sj2HlHMW2jz0Qe9Z0ztsXal7LNPnhw1+sO1a5/+cVbv2TOVU6bJ3vhbn3VbX2ts7QegACTHohJjOwK2GGwA5CKWI6IAInlPSVtJSCcbJHdIsEfEDiNVN5zIiaSWj1QESUmwLpxIwfHfPAKpwqinxdTf3D7Q3N7P1Nq3o+VJ0dzX3Nano6WvqbV/e+ugltYnG5oGt5ueMZn6dbT1tXQ8ae4Y1NA0uLFlYEvbwJa2kU1NE0tLJ6ck/+3U8Wc/m/Dqx6N/dlq+22W108bvr7qtCndfFeiy6MrRRYHe6/kk31w6JCXibFzI8fQYj7ToM5pIb03YOSbch7t9no7xTb3jnRh9KjbY5YzrsjlTx2/ZtS6grnwFMg9vaerV1mKLRCUQ+cMsIpJbp/StbXUK0WKDLbaAFUBkBEsNGjJCpH4/FYaeJhhqEYcLzPOOW977Zprz7l1qdYrJ1AqApPxqQnzc6+NeC6Su5IJB06FhTBxHGBpSKEigIYmGNGnKoZMlNA0aGtQU0BRwFGhpYqCJgQYtDawedJlIf11zef3JNadvnbx7P2bHhW3vzntn1rZZ+68c+Mlp/sRFE10uuV6O9B8xfoTMXjbrp1lzF8z76OOPb94MKioqam5uam1tbW1tbWlpkY4mTU1NLS0t0sHiX1uNjY0SWrrepOuRpsbmttYOqZoZmx4z+KXBrn4uVVBhsOjPJnq+u/jdTRcc7lbGZ0O2AfSMheEJryVaykJRiOaA4wgtZf8YUGtAnQFqNagpULNIrUU0b2ZYM8tjvRFysyFX36FLL04+cu7Az8vn7N63LSjiupBNpWkTz133nPPr7GmLp/rHXxYatNlirt5i0GODATJpxKaaMjSYVRMmFWXQiNYSXhBpxqTREUEHeh02ptVQh6+6zv119mujRnw15ctrVy4bdPqqqiqT2FUjeeRE8kgA/ce0a/9X1l/FCcEdgDuASDghAIAA1m5zfn7MlzNWHVl6MOizlafnHoxc60NtuaJ1CjTsCzYeCjMeDTeeiNCfjjR4RBs8bxs9b+s9bunORGtPRgvHI7hjYZxrKOd8k919lV19JuHLDX6T111aeZr69RQzw+GK7cA3/mWcIEmoHhFACLAIRCSEIAIiAROQDsAAuB2bj8TH9dy5fXhe7vOEKLF05y4qQLQBpCKigiA5RnJirVvISGtfaHtTbHmdpew3rJONHKGa9f2LSfdeFtv7WJoVYpMMLDKAHhZ4wwzDYxJkS1bI5/0km/SZ7KvJsp9+lL3z1pPjxr+3bavqmymy6d/Ipn0rG/+e/YrVg3Nz+pnbba1/FlEB2BLoQcBGJAokgQHbYmSLsC0iXd1QMrBqHqswkXwbH20JIwpASoJsMbbBoMAgx6DCYI+ILfp3mzz2RPglizg4PMJu2zblgb3Kg/t6XLn00v2CN81tTxu0thd8bfY5q3bv6+F36fnMzDeQeUh5UY+AazaHD9vt3GXrf+XpvIJxjW3vNrZNajK9l1M44tr1/o4bx+3dPM9l8yfT3vY4tpa/45l4ZY//oYU+++YGnl4TfXFHQqBzWuSxtCi3tNAjdKi7EHaaCjpBhZ+hYs6nxPqcP7vt849HrVg06fo5p4T4wMjSPMeWxndqqwa3NvZGokoCNhAliEowK8DSeaQT5WBWkg4VmFRElBEkw5IDWOeHSYgdwHMERtY0PO3hpRw16rPvpmdl66SbVoKRpP8YFR393PBnw7nAUsgXECWIDIs1LKQzkMpAGgPpLFAckUxwpdxLKgOJNKTQQNHAM9jAYCNDBBYYI+jpRo3DmQ3bfbZmVKVXQVVqZeqGMxtemjSs/7ABwz8avunEpqzG7Ly63FdHv2rzhK2T8y7/q5dXr1mzbNmytWvXRkZGNjc3i6Iohfu2trbW1lYpVdX8L62WlpbW1lYp5dXU1CS9oXRYMZlMohmZ2k33i+6nalI8L5159rVnj19za4C6k7fd31/y3oqTK5KrkrMgi8cCK7K0xTo/z2KOJgwNLAs0TygtpliioSFDAxkayKBBzWGNDjN6kdWaOKNoLIRCfT3vHXxqpcPCLVtXX/X3Y9QZVZWlTc21tQ2V+UXZkbFhe444Ldq0aMWelcGakFxLfjbO1VkMtIWnEc+CjgJeTWgG0wLmdJjTIz4fcgUiXNVdW3Vq/dhvx4+bOHrT1vW3b93umg3EACazSbRYDyiPNf5a49IfD4v8L66/fDrBFsAmwGYg1rYoAuDlF/jKmM/f/uKXX52vT1rhNmdf4Frv9M2XhW039NsD9E439c6hma6h+mOhuuNhOvdw7fEIwS2COxbOHglnD4dSzsH0/iB69w16x2V6rWfSlE2XPl/j9+tJ9Qp3zYyN/rb9/zJOLAAWDKIIxIwBmwHarZsAkKqmqm23Qnv7eD5XUjwQdWmrICUgFYASiAKwDCMZQTJASjDbodahpHlkPv/kPgfZuNdlEz994cbN12obBxOwx6ISdcjAogDoaYI32vGrF/xk48bIp3396vEj74XcHHLEVfH+e6oBA/t+8MGwfXveDgsZfdar36Qpsomf24YH922ofgKwyhqVQIGIfac6pByIkmA7jOwQtunWXNuV3Jd3Ngo/hhM5ICVB9tKcPwYFBjsEvS3Q00JUfy7r8n+25QD9LGh8q2mws2uvH+aM8PYaetJdtcvpybDQEblZ/QMD7J12vepx7rXT3jbrNjx18+YbDwr7BQXI9u99xsPjBQ9Pu81b+vj6vZhfPKigYmgLeUWEsQheM2R9kBDzQ+TVl+dMnjT3s8tXXfTp19LD3CK9HM7vm+tzYPbNM0sTg3anR7ikBjmzocfY4KNMiDt3y+umz57djvM2O/w496cvvbx2FBvvlBTS0fcNuxqqPquuGNrU0Ec0qTCWvgkqYlGBSWEtNSEZmGVgUoJZAWY5tsixRGUkQ2Y5RiogPQCeANK/oGCQ85GnVm2Sjxw5e8l86QtpBoI7bbDDb9965qVnAtOvlkCuASgdoTis5oDigOKIhiMajjAc5lnCsUCzkMFCIgtxDCQwkMEAy2IDi40sETigs0CfWpE0cfGnB68fLIfy2LzYnX47Fx9aPH/3Tws2LJi35aflzitOBZ4OTgwaPvaVngN7Tpzy+SHXw5HRUZ6enuvXr1+6dOmxY8coimpubpb0bpubmxsaGv41lnThpKWlRUp2tbS0tLS0tLW1mUwmi1msr2nIMmRF3751OfCy8/EDg4cPPhvqGUaHfLFm0vxD8+MrpHOJkRYZVmS1WMsgmkaUlOnSAMMQmse0gCmOaFjIoDs3QzQCYTKJNp/kZLbrrt279Mu6hes2Lz3ovC06LLiuotrU1F5TVlVVWl5dUdlQV9vUXJ+Zq/P291q3e/1Ch4U7z+yMzY59AEV5UKjDmYxZYDCvBZ0BDNmQeR/yMhpT3GPcFrotnHNo7tLjv87fsXDWsu/UbLIUbZAZmS0iIsQiilI5Fv5s+OP/jfUXcUIIEEwQxuihaTwh2Xkl079b1P+5MVPmO34we8tMx3MbvJMc/Kh1F6iNl/lNV3Xbbuj3BeoOB2ldg7UuIdpDodpDocLBUH5/KLcniHEKZHZcp7deobZcolefTZmy+fLEtX4rT6Ytc0v9dv0F2/4j/2WcWKRGLkTAgkC0ABYxEBNAO0AHgDQ1o7+fvSDgSr+I8AE1tb0wKKR8BRB5ZxJDCSAnWEawDFBvYn7J0vHag/x+Jw7J3n5VNm5k3zNnR5VWviJCH5HYYWwPRE4sCoz7mMnL9Y2Dz3kqJn38xNJf3vE8882N62M8veynTu8x6Jkhn08Z7eI2KTj8w4uXn1v0i82UL1Vep4dUlT8FxAZhuZQ2QcQOd5lNETmRkl1YokInQrpOGFacdB9GkSwFlQRLilIKDAoMtgh6WqCnCP9mnAwwi+80tQ12cX9yt/Pkqpp3M7PsD7n28PV9jmN6env2dHR8hxY+Lqp4LjDwhaR7T0VGyHfuGhAWOr6lYSzu6H/zht3lqz3yixT3K3q2iv0w+f/Ye++wqM5ufXhPpYOICKLYYpeoSYymmPoaExNL7Cb2aCxREbF3xQ5iryCCiDQFRECRJkXaVAYGGHqT3mGYmb338zzr+2OD8X3P287Jd3LO7/t969rXOOBGNpvLde+11r3u25ZFo3S6GdqWb8pzJtzztFzzw2fr557x3Bcb5aVM9H0ZeCLs6qYH7j8999uVEXk++fGZ7OgrWVFXnz84d+O0895Ni3duWHT1wh6JLLS0Iu51UWJZwatn1QVHdC0fN9U6dLWbsYwAEe4+C0hvY5CjQlDAUoD4gHmk131ZQIBCiEcbzAixAbDR68xUudSVq9TqXyb6B/Zzcf5++8ZaRkcDII4OggAhHBkXPW3mtEfSkAooVmKJDGcqf9915/w5FHKcI+vlcWXLIFUGL+WQKodsOSjlOF+OC2UkVwHyPKyKLX0+Z+v3R+4dDXj1cP2ZX2Zunrny+IqI3IgyKH+uebHp9KbFzkt2nXEdPH6w+UBzyohnazdw+w7nhw8fxsXFnT59ev369fv37w8MDCwuLtbr9QzD6PV6rqr4LwSHIjqdTqfTcehC0zTDMB0dHZXlVZJ06dOwqIAHAUHhwe433QeNHvST60+r3VatPr0yqTGpAAqkrEyBlQqsVCCFCucqiFzCZktwr6OijNNnJBIFZCkgUwaZXI2SBZJMkp1LcguYgoDk+5/P+dR2kM3la+6tbfW6np62xra2+va2hvaWuubWhpbWhpbG+oaW5sa2zhaZWrb35O5lm5c4u22/EnJF0igrg3IN1hSQwnIo14DmReXz63GXjzzcv/jEwhlbZ2y+9dvT0pjEspd7zromJD8DAGRgWQODCUGEoN49j14/cnir7fVm0eSPZeD/XfGH4KQ3RxPo9UHkQAUjAPC9Fzh56pfDJs4YMnnW1PnbNrs/3n03beudV64BOa6BatfAvINBuceDVSdCc44/Uh17pDryKPfwo9wDj1X7QnP2BCldA+Qu9yXOvpJfr6fO3Hn/i613N1xK2XAh+ced3mLrsa4u/xVmV9/2IudtwwBiAGHSx0bjRvMAkJCX89Vdb6uUV+bdemMAASARQUYYCRHmM4SPiJCAAAgFWADsEGSYXt84yOse9dFU/rCBli47RhVVDyVgQ8DYwIpoWowRH7E8FlljbFuqET+4a+xxytbtmHDuHP5HH1uv3WA66weHj76a43Gr3+xlgk+/5c2eY/bbRsujBxHB0mYAACAASURBVEzdjkypqXTEWGCgKYT5ACLOThgTqq/44GTb34xA+oTcf99M5BPCCRHye+nORMgtzxN4MzsRYBCh3nP+zGaXNcN+qGOGnL8s3rh1SGyCbWCo4LcdjqGPJ7c1O0Q9Eu34jXfpquXjiBFyiVNH04D7981d9k0uqxxHevqzrVb6jv4GxooFEwJChhXpaVOD3sqgtWPaR9NNkxs0YxPDrTetGPLNjJW7fn0QcDH9hVd2lOdz392x/gdSIz1fRl2JCbt05/rB44c3L184c9+WddLYp8WKlIKiRHV5Qn7eC0VOyuOG4q1087jWGmt9t5jbKOIMm8nvKvr8vuKP/4Y+joGPCN+AzRmwAxjU3mb+KoPyuCzcc8DiVfokvXZQ6IOvLnmk1tf1/P6AA1qDPjIxcscZ54TK+DIokyFlJsqSg6I3jfbul+TIiEoKKikopCCVQqYUXskgUw4yOVHJcYEMF0ohVwV56d3p58PPrz22ZuWRVV/+8tWiPYvCVGHyTnmONkeDimqhrrCn8F7svfkbfjQdYGozeEA/e2uKokQi0ZQpU86dO5ecnPzs2bMdO3bMmzfP09MzLS2toaHBYDDQNK3T6Xr+89Hd3d3Z2anVajnBKJqmaZpubW3Ny8uLf5EQ+fhpWGBYUEBgaHiI5x1Pu9F2VuOstl76Lb4qTg15OSRHykrlWC4nCgmSSlmpEhQKkGdjiZS8rVfGwUmWDLIkkJkJWekgSwGJDPJeNqetPbDO0sZ87o/f3QvyzSvTtHR1d3b0NNW3tTR1trV0Nte3tje2dbV1tja3NDXWNzbVvW6uSpMnr960asonk8/fOxurelbQqS7Sa16WJfkl++712v3JmmkL9829knAxtiFWSss0UJxY/nLhhgWBofd70yIGhAmDEQZgGNpg0HEpiCtQ3iYH//9w8nuQPklepnfETYCwgBkA0t7ceu/ug7/MXjxo9IfGg9+bu/nUPq+EXT6vXP2k2+9JXB4o9wQoDgQoDgYqDgYp9wfl7A1S7QnK2xWkdnmYtz0gZ9t95W/35Ju9s1dfSvp8u/cnm2+uuxC//kL8/J23RNajdvZuxf8ngqOcGQAYbpefMIDw21uNQAARAgDhma8meF6wkMhNDMgYQIQZS0OXbWeTVcNr0+ZGk+5uU4SNAESYsUI94zpaxjyNMf1+PmVi3P/7mZPT0x21rBEGESbGCBkjVoywmBAxIbZALJLi+BdOmXi4ibdvptav5W/eLF61lv/u+xaTPhq1cZf4i/lmi38xmr9AvHmNmesWkzmzJ2VljGBZY65/QggP474tRa7yYKneDv6bRhbDA5r3+7MzFhAswliEe329+AQLCRb0sYd5fQJTfPx3hNb/u6sTa4b9QEs7nvbgLVwmvHZTcOocb9Uvjv6BTq8rx9WW2melUj4+1KGDRq7Ow9Ne2nr59tu8a/rr+uF0hyVutwZkhcCURiYAQoKFLGOCWGPCCEi3CekcAt1jW2o+lmdP9fIatHLZmDmfuZzcGhN9LTHCPS70fGLkzejwqx4Xdr07ZfTqtUsCg+6kJzyrVMoqCuRyTVp6eVpqSdbzsrzLbbULDa0j9W0mtJaHEdXHdKB6t39+V3/hYaBw70qmgIAJgn40ONDQv7FZHP2Uf+q06OK1wa8y7Q36wcBYvng67a53cFFZJybAci7S0ENrnyQ93uXpEl8dnw8F2VghJUoFqBRYqcRKBVbKifItOFFKQS7ts56Vg0JOVFKilkCeBHIKoCiqOnraimlDPxv686EVN57fjC+LL2QLS6G0FEo1rKaMlOW253oGeU78yolnzrcbPmiAgy1FURRF8fl8Ozu7hQsXenl5PXv2zN/f//DhwwsXLvT09KyursYYGwwGTlXwvxac7IdWq62oqMjIzHj27HlkxNOI0CfhQREhgSEhYcEeNz3sR9r/uPnH+Ir4ItCoITcHcuRYLgeFBMukSKYkSjmRSUi2DKTyPo0yOSikIJOCRAbZUsiSQlYmZKVBdhooZJD/ov7lr4c3TP3w3X27XRb9vPy3PXtik1PrmtrbO3XNzR0tLR2dbd3tzR1tjS0dLa0dLa1dne3d2o7mtnpFnvR+iM+2A5u+/3nWRb8LwUlBizcumvL1lAO399+JuxFbEiXRZipBmQ+FZVCV0ZA1acYkj4tne9MiAszJNRFMCIvQXxn6/n+SIszFH4ITDGAA0PfqrABwD/7EwGlBdrZ1ZGZJ/QIfDx47vf+YGQt3uO+9E7fXN83ZK8XVL9vVN2unX5arv8z1gcLlgXLHg1znB+pt/gWbfdWbfPM23ctdf1u67kbGiotJn2y9PW3DpXUXY3/xjJ728wHBgFFHj598cw3/5izrb+EEmF5Nnd+3GjnPE7jl52W29Ef7gkIzQvgAYoYZZegYn/lccHqPMDJgaEu1A2bMDPQAxjCqu2loWsLAo0eEI0YIp743+HHg+O52a0IoQihkEGHaGIgQIyHGRgBDAPrdvM778hMz543vhPpOfpXwiSx7yLVr1IzPKWs7auyUEQfOzEzMnJX4YuSD6/z1y/lO4wfevTe0o8MCgIcRxdkRcvYbBPEJ5gOiwEABoggIAQTIQDFaPjAU0fMBCXr7WkhAEA/TFKEpYPu+kFAEU4RwK5k80psN/8zShIOT9zu0Dqc9LHbumqhUjM9It7njY3bhsnlAgGVGav8i9fDi/NFpL42OHTW56WVy+pKpy+EJeYVjtK3DSbdVUaEgOYsnyeUXV4hYVghESLAAEAU6CmmNsN4es5MMeFpl47sxsQ6nD9uumfvxz1/sP7omOMDjxuVjW7cs3b5z5Z5D20LDfdX5GWWF8tI8ubpA/qpcEVWbf6+pyq2t+ef29smdnXYMLcY6iugoYDl7NO6VW+YXERDSIGSBh4FiCQ+BKYAtguE6YlfTLPK+Sx05KAx6aK9WD+7R9QOwYWjL1JTJDx5ezSls5JIJBgDQMR1hScHbzm1OqokvhAIpq5CTPCVRK1mlnJHLWaUcq+QkVw55MpIrgxw55MiIsneHESuVJE8KOdyRAwU+Sn/LD/pRQ6mVR1al1b5qgqZyKCtEhRVQqdLleoZ7Lt+7fPu57Xvc99qPtB84dOBARzvqrRCJRE5OTtu3b4+Li3vx4oWHh8e6des2bdoUFhbW09MDADRNvwEVmqY55VquJ8YJ2XZ3d3PgwVUnBoOBEwJhWbaxsVGlUiUnJ8e+iI2JiYmKjIp89DQi+EloUGhoePDZy2fsRtid9T1XD3UFJD8HK5VEqQC5HORSIpURmQIUUpBKIFsOUgWWK1m5EilkoJSAIgtkWSCRQrYCsqUkKxVnZIAiF4qS6lK3HPp19jdfPAkK9vK6t+vA0eVrN+w5ckySm9utpzu1uvb27o62jvaW1s7Wtq62dm1HZ1tzU2dHC4t0rR0NKZkJl266L1m9YPrMD2cv/9bt5slXFamltOY1lBdBgQzL5ERRAuWSVvmYqWNPnj3OZUFAQAiwhCCCAdDfzVFvf+ZvTvhHNLD//fFH4YT+u3CCDW/UhQHg3BWvke99bTVsqtNny7751W3DueC991L3+Wfu9s909Zfs9JNu95VuvafYck+1xSdvo3fueq+c9bflv96Wrb+Rvuh05OfON2fv9fr1atS8/TdNR306YfrMmLgEeEtC4N/BeQy/N7XeyCBwG429a4yYIxLDyUunqe+/Gv26ygJASGAQBqdy+QTvPdarPqRWfTlJ9uxd1DWoRzvB0D05P9to9yajjyabve/kcO3icG2HJTGIMC0EzCcGHtIKsEGAWSOMLQDsewwWbiepoYME878dHhU0Pjd7UmSYw+WL1Lx5liNGjf9p9Qg39/cDQz+Spg0JuU0tmU19843wzPnB1VX9ACjMCgCLgPAx5hHCByQkrIjQQqwTsHo+i8UYjFiDmNGaAmsCtJDVC2iDMUYmBAtZg4DpMQZGTGgeonkEC4BbW+m166Awof61GP7/+3DSj0WTu3WDTp0xc9k+Nl8+Kiu138WL1PFTpiGhpj7e/IvnBudKR+TnGB84bH3+6tDwOOvz16wuXBqYkTIwVyb2vCj0vGmRnWdUXCnQ6QWcGTBm+EgvxAwfs8YYzPTEQQ8fMDCtqnSY/w3bjQvGLvx01vLv5v26atOxvZcf+ySUZMubirJr8jNKc16VqhKrCx7VFl9qrNzS1vxtt86pU2/XrrXW91jgFjOoNyUNJrjNlOhMgDZCtJjVmdDdlrSun05vrTdYIMYM683pjkGkcwzTbqvI4F8+Lz7gPPDhTcfq3JFs6yDS0Q+1D9a3jMrLeveBl0vUkxrGQAAD9AB06djasKT7W9xWvqwIrwBFLsrKIdJcIlXjrEIkyUWZSpypJFkKkq7A6SqSlUMyVSRbTeRKlCWl01QkSwVZEvxKCrJkXebpZx4z1n2xdN+y7RedN7tvvvDEU96lUNG5DyQBO2/tWrRn0eoja/xfPniZnzzug3H9HKw5OOHz+QKekEfxOFCxsLBYv379y5cvi4uLg4ODd+zYsXHjxtOnTyclJb0RQqf7gmVZrovFMAwHLRyEcC0yTjK9s7OzqqpKLpcnJSXFxcXFx8fHxsb+FZxEhJ66eNJuhN2VkCtN0Khic5SYKz7e0KNlkl7RRokMpDlYnssqlFgpAWUmKDNAngFSKWTnkCwlyZJiiQQUuaQgpTZt24GNc2d+JUtKq62of/b85a4DR5avW+t6aL/3fd/iijJECGLZrvaOzta27vaOrtZ2bUdHT2dHZ3uLtrsDE6alvfG2z/Vftqxd7/KL260TL3Kelek0xbQ6l1UqQSkjykIozmyRjJs+4azHaQAgmHAyG4gQhBEhvesJ/yT+I5y8vZvyf1D80WbXmxz9FpywHAf3jZpmU7vuum/QrLkrRo79dMCEL51mrvz6p90LXS+tPhXw29WoPT4pe+9n7vKTuvjIdnjLdnjLt97J3nIz3cVbsvFK/BdbLjgt2vWXLae+235yyMdzbEZMPu15vb1bCwD/0Xj5n4AKp6SCoO+RkHCrjAQB4F46AWIISyP6uN91i73bx7c2WSI8gCXvdjUNDTo01f3Ttf4/Osyzeffh4U87y6Z0t43Pyxp+9XD/pZ/zx9sN3LnJqUjtwOnD07QRwkaABLibx3QLEWtJwIZlzUrKhJcumq762Wztz9SvK6ld26hVPw/2cLfdsHHE17M2xicPO+NOLVlKbVhJrV1kvHqZ/XE38aFjg9QqGwAeYUWIFSEkRFiEiBHLWgAaADCIIHuEbRD0Z8AOwRAMjoQMA3DAeACD7Bg8iCH2DLJjmWEA9kBMWVqAkYgQI5YYsViECB8RHia8f2BN/996mGE8ikG2/vepvTupEF/q/h3qxDFxWLhjQ71DQiz/5DEqMIDy9xfsPTTyyfOpHYYhCWm8Yyep+35UYIDg7Hmb8KghXT1WelqoNwgIFgLmsTSfNRgDiAjwGMLDYEyINc28o+/6rLvpM0Wqw/kjpmuWTzh3dl9hnmd307GG8mP1lefbG882vz5WV3K4uXJH6+slTbVTW5qHa/WDdLRtV6uDtmJYd9aYnoTRPbEjtC9G0dLxUDWavB7akz+kI2t0u8SpXTGxNWeitsiJLZuol4+uj7ZNv0J5/mzu/MWE0ENf1j37rD15Ulf6BFryTk/qlI6Er0uCptzZvPjyxhqdBqAWQANQpKcVzxKvnLi8UlrjUwMRxeRRETwphEfFJKQKIotxWCF5VEgeqfHDfPywhIQWkuBCHFpKnhTj8HwmpJA8KsRPFExkPmSHlUdsvPrb6ZBzSZUv/dMeLDu4/PudP7je3nXA9+B69w2LDi4+FXImu1HSAA3ZVdLRH4w2G2hubWdNUZRIKBLwhXweXyAU8Hg8iqIcHR2vX79eVFTU1tZWXl5+48aN5cuXb9261dvbOz8//21QYRiGK1O4WoSbM9M0zVUkPT09ra2tGo0mPT09OTk5LS0tOTk5NjY2KioqKjI6Kiw6IvhJaNCj0IhHpy6dshtpdzHQswHqcv8enEjfhhOizCU5CqKUEEUWUWSCIgvkciLNQ1lqJFGDQoZlcpKTVJ/qfGLrnG+/TnsWV6muKMgpUSrVoU/CnffsWL7qp1PnTiYkxbW3tQLGPZ1dtLanq63doO3RdWs729u7tV3d3Z3tXe3d+q7qxpqb928t3bB4p9v2x2mBypYsNaNSEKUEKzRQktkiGfXB6DPup4CDEwQYAwHAGCFk4ERD/nU6fQtU3qaB/R8UfwhO4C3hkr7Ab/pHvWomACyBHhY1tGtDo5IWrPpt2MRPBtiNd3z3q4mzVn7xs+tSF/d1R73Xn3r4y8ngdW6h6089XucWuvLQg+X77s5cd2L4Z8usnb4aPG2W/aRPBgwb43LUrayuAQDg7xWP/xTM+xYZMe7zhkcMMDRguq8P1omY19rW48F+Qy95jGltG8iyY7tahifcG3b03f3B4+Prfll4bdIHXgu/K42ZXizr57F/wM/T390xp9/eNSMSn4zqbjHS9wgxGLFgRIMRRmIwCJFezLI2BAZ2dYpfPBNcu+TgfWeY+znx4gXiH77jbdn8/qPHk3e4Dvrs6xWxie+HPTHeuVP0/SzRj98PPHZ02uWbpus390tN6k+QGNNiPW1iYM0xMWOxpc5g39YxvOr1aE35+NKaka9bx3SjCS2GsYW1o1XlYwsqJ5bXja6sH9XUNb5NP7ai8Z388jFFFSNqm2x7dMYIGbGshY411zFGDOLKlN5J8p97CAnuh5FpVTkvPYVKT6aU2VR5ibWueyCwVtpOk+IS/otkXkyiRUGJXbfWgWZtO3tMSyuplFe8F/HmJcW2tKE/ps1Z2pRgAWEpTPMwwwckICBARIQxn2AeYYWswZzV2zO6kdqu8S0tTrV1k+rqPmhrfr+7bVJX+8T2zgltnRNaWye01k/orB+vbx2qbbXs7jI3MLZ09zs9JR/pMme3BSxqPL+87cSStlOzmy7NqPH7vCFidsfjBR13l7XcXN18Z0Wj9/za+99W+y5pu/uXvJ39r4wdcNpx8csV26pP/9JwaVnztfmttxZ03f6xzXN1+9ltFfuWBX6+w+fjRr0PJmEYhyI2urzEK/D+ptCwDdUdnjVwqpQ9UgWnysmxSnSkGh2rJidr4FQ1nKiCo1VwqIocqoYjFeyhKuZYIzlTT85UwplC5nwJ8quHLK/Ua99tnx2mDC9BpWpDwZPcyDWn1/b/uL/tdNtFBxd7p9+VdSnKoaIRGmWv5WPeH2NsbWw/fJDQSERRFEXx3gRFUUOHDr127ZpGo6mtra2srKyoqFAqle7u7pMmTXJ1dU1PT29qaiJ9Fn4cT4kDFZbtzZ4cfaumpkatVstksszMzPT09LS0tMTExJiYmKioqGfRz6PDY8KDIv4dOHnrkMhBKgOFDJRyopBhhQwrJKCUgTIXyzWMRMNI87FUxmbJQRXXmLL+2Ia/zJqR8jy2Sl1epirV5BUWaNQqtfzBQ78FC+cuWjzf39+3vLSko6UV04xB26Pt6u7u6urWarW6nu4ebXt3l5Y2aJG+g+nKyss6eG6fs9vmpOLYcijNYrMzDFklUJbdIZv01eRznmcI6X1QRQzBBIAQhAxsn3PH309Mb+l3/c2I5T+djv+n44/CCRBukRwD58P+lpwJiwnDYkyAQb33Rceg4orquKSMS9furdy0c/Lnc2yGT7G0GWU9eLKD08yR0xeO/nT5uM9Xjv9i1cipC6yHTDftN3rQ2I8+m7dixg+LPvz6m1OensU1NQCACUEsIn/t+vKv7n4fTQAj4PjMwLBgoAFx/Tothm5CNB1t2wP8B165OrapYzyiJ6qTRLu/+P60g7p9QbV+6dXET+de/2BO/NGJ9w7Z/Dpz8vZvbNfOeCf8jlNnwwCmhzL0iADMMIj1IGKIiLACgowwGQgworPd7PplauMGo63brPfvmxL08PPoqME+Ppa/bjQfM140YYrNpt8s9u0f7Hvvs/gX08JC7U6etFy8gv/jEsHjYPPOZitgLVlsSmNjFpnRaDDGds/ijbe6mOw+YLZrv8mVO6OLa0em5pgc8jDZecJk236znYdMDp9yTJe+U1Bhev6myc4jJs77jK/dttQUWxFijtAARKwZYoqJgOMWY3gjH/kn9rswH9EiZDCmdUY9XSJDjwiwGLAQGCEgC5q1re2wqW61ookRgJDWGzOMJQZxU6t5a7spokVAi3GPKWGMCM2ntXyWNgIiIoRiEY8hJgSMgPAIoggrIFhEiBECcwxWGPohZIEZEasX0gYBjfgM4jOMgNGLUI8Q9/BxD4VZAUvb0q8/Nki2o8QrrLc/vT+Y2RrG7j/XsGOox0SngDmHGk/dR+cesociGDd/w4md6t9mR/2wK3/tfa3Lter5914vemLY9gQfu6M7uK9+w+6aX2/QbvfYo8Fobyy9La5xccbruW1oU5d+S3fn9saabbcuzli50OFRyKy67i0NsK4cLazGi5vg5za8sp5Z3ESWN5LldXhRAyyuhwW1aH4jWdxKljWzSxqZhY14cR1ZVcFsr4Mr1fTTc4EHvt/y/auatHIoT6hOWHlg1biZ41aeXfnbtd8m/zT5h70/3Mv0lXcq6qBeWa8c894YIyujr2b/5b2p772ZnQiFQoFAQFHUsGHDbt++XVZWVl9f//z58+Dg4Nzc3MrKysjIyAMHDixYsOD48ePl5eXQlwrfKIhwQxRuUlJWVlZYWCiVSmUymVwuz8rKSk1NTUxMjIuLe/78efTTmKePo/pmJyGnLp2ye8fuQpBHHdSqUI4Sy/+B865EBtJskGaBXErkCqxQ9rIVlHmsXKOXaOhsNZEoiVQNmud1ST8dXPHV7E9TEl6U5GkK5AVF+YVlZYVVNSUlpQWJSbF3vW/Onj1r/ty5qckpHW3tBp3eoNf36PRd3drObm23Xt9DMzqW7cEGAtBDdFEvI7cf3/xMFVkJZVIszWCzckGd3SlbuXvVzXvXDQYdZjFgIBgYFmGMCGEwYf5paurLUH0PxG+P6/9Aav4fiD8IJwQI6m1wcRjbp9vLEYhZTBAGhAnCb1cw0N1D5+YXxbxI9HsQ7OF+dcfOQ6s2uC5bs2PBz1tnzlsza/66paucf1617dgxj8CQp8mvspNS0xJTkpramrhvisnfosjbwP4PrpQAZgAZAHOXigD0BHSYsIgAQ0BPoBMgvrphiX/4kPsRTnVdk+rLLC6s/vj4hAtP35WVT+smi7NLv/94xSCbWSOmHPvqo+M/DN7y5cDLe8cU5wxFyAIjIWYFGJkAGCMQMMBHhA8gwGBtoEfV11vu3Uu9M0Y8Z/74kOD5DbVLOlqnK+TGrrupMeOoAXbU6LHiffsnyKQLDT3LOponhD+iFi2nPp5BnXTrX6YZAsgcsUKWNUHYnGZGIBjg5Sf4ZcOgF9H2T8MFx09aPoqyzVZZJ6Ra+jzkL1095Nodh/hEqwK1aWSM8YHT7z1+8U7oE8HBg1RwkKipUdzSasbQJogVEpZH2F5RkD+X2cXBCY+wAsIIAQkBRADGADxkoLBBCMgUowEMsWWIGSE8QHzEGCHWFGMxi0wAjIDwkY5HtEKi46MeEWsQEyLCRIAwHxMeAgHT+yt4MxniNBkFiBVghgI9BXqKII71S3EEh155ZsQD4LNddp2yOR3BN/DdNNhdCD+UwMcNMCel8ccJ63izzzpENSwqh6Wl8HUNzC6ChfdVn269399LMqEaFjfCD63wYxXMy4elr/BC/9qp3iVOmWRJHiwthXktMFsHX9Mwg4XP9MwMnf67xobPD+/vN/09KihoVLPh+x74pg2mtoJTG5rYgZy6wEkHkzrBqYM4dZJJrXiCDt7TwXs6/G4XGt+B3ukgY5vRtFp6QRMckZZ5eNzbc9LrREhWyNZLW+fsmrvi6Cq3hyfj6uPTO9Pdn7tvvr5p7t55K0+sjlHHSF9Lx70/VmQh2nVot/c974ULFtpY27yheHFw4uXlxVnA+vj4zJkzZ+3ateHh4V1dXQUFBXfu3Nm2bduWLVv8/Pyampr6/pMRQojBYOjo6GhtbS0rK8vLy1Or1Tk5OXK5PDs7Oz09PSUl5eXLlwkJCc+fP496Gh35+Gl4cERo0KPQ8JBTl06+gZMclMOVJjKQyv7WnVcqBVkmSNNBKgW5CitzkULJKhSsXEVLCwySfDpTzr6SQXYO5MU2Jaw7uWbm/E8SkqLzCtQKdb5ak19YqCotya+pKW9qqq0oL/G/7+uyw/m3TVt279otyZZyP4u2R9+l1XfrDTQhBoQYwJ06bXFl8ZO4iJ0nnZ+pIkuhWEak2USqhDxZj3L/lQPeAXc6OtsJJkA4OOHwgCXwL5pdb1tgvW128n8bnHADCOZtOOnVVARgCKFZzCLcO/HmDKzYv3ODWts6NUVlMnleerrseWxSbOxLiVSlKSpn/uNvgdC9u/dvNRm5+/4vWo2EAGYBMYARAc5DqwegBwgLmDPWgk4AP3X5137Rk59lTi+ptn98e/jRz7Z4T1p7xGHrYYtmw5KGzgU/LDWe+o3pvHPvO535xvz8L2OLJMN6dOYGYoSIEDEUMggBGwHwGeCzIAAQEtJfp7OVykUHD1vMXzpo595Rvr6TYiInvIx7x//+wMtXjJYsMR021HHJYgvPi/ZBQeNSEt5LiBl66yrv+AmLbTtEm7cMSogbSVhTluEhVoxZS5Ydi2CQT4D4+HEHfYtDZ63Iw93a76FjS+tggAGlpUbOOz9U5TkBGBtaqQA/0+2730uTO1XXDkmMt83MMGloEDU3GzM0H9MUMVCEpgjiw/8InBABYAFmeNhAEQMPGYSY4SOaj2gRYY0IMsWsGWZFgHjAiACZECJGSIhZPmGFBAsIzQO9gNB8bBARJCSIYhHFEE4lU4hAyAKfBYoFHgI+IWLCmhDaGJAQaIp0UdAlBNoYiBEGAcsJBiMKIQEGAYAxbh/Z+XJFy6VQdLAAZrXAtVVGMQAAIABJREFUoG7Sj8FDcwqHLdrAW7bFJFM9kYWxOmyhB1stHpOYZXfiMvUkaQACpy56UFmtfXmbQwt8IG+a5B1r+fClSaX+XT18VN40oqbKFnocAY/BhuFdnQ5NbaPSpI6Hjhrv2WUilU9o1b9fXDussnmAngxgwAGBfV2bZclri25kC+Coh0HtugGV1TadnQMQsWGIJQPGBjDvwo4t7Jd6OHDv0dp5P888cGH/riu75u6et95945OiqDKoKACNGtQlUJLS/HKv374f9y50vuS85eSWASNszAdafL/gh3Pnz969c3fv7n0zPp3Rv39/DlRGjBhx+/ZtjUbT3Nx85cqVjz/++JNPPpk7d66zs3NSUpJOp8vMzDxw4MCWLVtOnDiRmZnJDUu6urqam5urqqoqKiq40iQvLy8vL49rdr169YqrTp4/fx4dHRMT8+xpeFRYcHhIUGhIRMipS25279hdCLpQB7U5SMk5+75tOvnmkIIsA6SvQCoFWS5W5DMKFSNXMvI8WqZBskIsUbKvlCRTRSRJtdHbjq2c+8P0jJTovGJVlkYlL1QVFKjKyzTlZcVVFWVNTfV6nTZXlXPm9OnVa9a47t5z3z+gqLgEY0CY0CwiAFqdrrmttayyIinl5U2fGztPOMflPyuFYhmRSUChArVcrzx847BPoHdXd0dvvsFACLAYIUz/+3BC+jyv4P9iOGG5ITe8pWWCABiMaZplMdvrVgWYIExYhDEhDAuY64/1ifz+o+i1yESEMQBigSDy14YzbzwsuYr7H/87b9wYCQPAACagA9LDCUESQggGA8ClV7Jptx98Ffv8ixeB9idWfHdryZILTgM/N/5o2eDsynntuh/Cno64/njajx4fmByZNTw3coSh2RaBKQsCBvFYmo9pCtECgvkIBAj4mBgBDNT1CAP8xZcvv5+SOSniBbX6F+r776j1a6iflo+4ddNxj+vgLz9d+izS8a4P9csv1NrV1E+LeatX2IaFTZHILPfstvb3ddT3WCAkIoTH0paInYjwUJ8AavMW6lkYFRFA7dwxMjxyjF7fD8A0P0/k4vJu+qvRWGsJWlNJsmj/furkGdFd32FJyRMamuwNjLFWa06woNd3i+FsHDn1+z8XToBPsABjPiF8wvJZA4+T4kcMHzEiICJCBATzCOIRlk9YESFiQgQYCQjhY8xDjIAgEcECzPIxy8MMj0E8GgSI01TGRhgLEOEjIuAI05gREVZIOMMxPQ+0PKITE2yCQMRiHmYpjHgI8zEICVjhdqee5HVt7uFoRzFM04IFgH1L8+CwEP7Z81bLfxY9jepPsA1gAYApZu1eJomPnaAeR9iUlw95EcN7EkqFPaLKKobHpzls2015XBaXVY0uLZ0QG9kv6iFfI7XqaByhVli8eE7FpVCnLlKbtlJBD83UeePiXtoGPeEHh1FKpYWu552aGrvIaOpBMJWUZlRZa1dVa5+SavEkTJT4XNRQYwVghYnAQHgGsOuEGVrGZeu+TyiK+mzhF4fvHokue1YIRUVQoiK5SpwjYaQqoiqE/Dyc+6z0+UHvg9N+nCa2FdsMHSCyMLKzG7j1t23Xr964cunK5s2bJ06cSFGUnZ3djRs3ysvLm5qaPDw8Vq1adezYsVWrVo0fP37NmjWPHj0qLS1taGiIiIhYsWLFqlWr0tPTGYapqqoqKysrKirSaDRlZWUlJSUqlUqpVMpkMolEkpmZyc1OODiJjop5Gh4VFhIeHBwS/CTk5OU3cPI6Bym4TtcbOJGB7I2FuwTk6SBNg+xskKiITM0qcpBCiRVqrCgmslIiK8PZr0HaiGRl5bEXXVesend0pq9XTaFKXabO0ag0mryysqKKirKamuq6utdVVVWVVVU1ta9fpafv3LV78ZJlR48el0lkiGUxIrSBbqirz89Ty2Xy1JTUu37ee9xc4vOfl0KxDMtkoFSBOlsr3X9tv3fgnbb2VsQiRKN/ntX+3fT6fxmc9M1OyF8NTvoOQjhPEWABEMGIIEwwINQ7beG+7p8ExsCyBHO8MUS4PhpiEPrdOxPewAnG+M0M8O9dZ28bDuM+f3uCgOiB9BDQE8ICAgJwMjp62qXzc4M9Pz+/7MszP7x3ZNZH5+fPOPP9vAufeqV+26ib325YfPbJJ+OOfjUkwmNkl6YfbjdjaTMMYoKFBIswy2P0fIyEAHwWeDQSA1g3NQiOH7K/fe0vas0HSVLB7iOC6R8JZ83kbdzkFPpo3N6dDrM+X5kaPy0y0mTjb8JvvuXPm2e8b59TcvKnBQX9rl4W+fsMqK2xRsgIQIhZC4N+rIEZfMuHt3yFyPum6LI7b9P6gfd8BjfU9wewKtaIXV0npiWPQ90DUfvA9pr+yizxwwCjwyfEazf3f/i4f2Mzv6FOhGkeNvCIng/c0gZQ6M/mClPArcsgHouFBIwI4Uwn+YTwCeFjoBChMFAsK8BYAEQAIAYQIiJCIMQgJCDEhKJZHkMLCRYBESAiZok5BiMG+Hqax+iFhBEByyN6HqL5pNcuk+oVYcMUZoUsMWHBmICAAIUIZ6coRmBtaBvfmfhT6/mHyEUN07tgIMDkbJnTnr2mSSkfnPPsf9ObV1tnCtAPwIox2L1MEZ+7QD0Mtfa+Z//rL5T/bcFRVyrA2zjogdGmX6ljR01Skkcd3GN+5qiFx0nTs8cFjx6a3bzGO3KMdy9QdOw8f/Uv1PUrwohHZscOi+96iffuok6fsJJkOl6/LnK/IPS6KzpzzsjHxyY02G7PDqHXJfMD2wUh90x7OgYibKnDAj3YtZFPs0tmL/plBN+EP3XOx94JPlKtvAiKNaBRgUrGyuVYoSCKHKIshMIiKMrT5gYkPnAc52hhZ2Vl34+iKBMTE4dBg/ft2RseEcHN20eNGnXr1q3y8vLW1taLFy9u3LjRy8vLz8/v1q1bGzZs+Oqrr3bv3p2ZmdnU1JQtyX733XePHDnS3t5eXFys0Wg0Gk1+fn5RUVFxcbFarVYqlW+aXWlpaSkpKUlJSc+ePX8SEfnkcWR4SMS/Aydy6N1bVBKFHOTZIMmALClk54I0H5T5oMoHVQGWFeheaTpTKtqT2tqS9dVJPRlPkjat2Wtpe3/uIkVQYEGetKisoKRUU1hUUFJWWlxaUlZRXlZeUVFZXVtXX/O6Lr9A8zgsfNnSn1y2uVSVVnS1ttdX1ZQWaNSKHFmmJONVRsijoF3HnJ8rnhZDoRRJZaBUQX62Vup83vmo++FXGa9ylXkqWZ6msLS6pq6urq62rrqurqbuX0V9ff3r16+rq6vfiPnTNP0Ps9n/1vjjcPJX1K6+t29mKL2tMIxpghDBgPFbBUnfay+LlyAMmPTqgJE+6+S+8wlgbpTOvplTcZMurtkF3FsAeHs1sY8h3PcnBpb0ynNhrv1FdABaAAN3MR7RER+dcJ55fu0Xu6bNPPG1zfav3g88s0IW8LnXypV3Pirq2pBc9O1Xp0Y53Ng6uUZmy9aLQCtGtAmLxAQJCOJjhsKskBABBgELpphYApgVqvnOW2wuug/2vGqx183UN8jp0aPpkRFDAh72c95p5jRe/P5EO5etVq67HK/dnh6bOCEu0ez6TYu9e6yuXja5e4d3+6ZVZsYgRIwxFmPWijFMYPCgu/5mrrvfV+dOzVOa+dwWepy1kmTZAZgXFIp27Z6QlT4Ga80q8sQZ8RaK7CmlpV+kK2yOnOefvyxMeknlKXlMN58wRsCIMSNESMipfv25WEL1LlESASFiTAQs5hOgMBFiIuRW0DHwEOFjzMeEz7GZMRFhECHgM72SJxRNhBgLAPMJ5iMiYsCYJZxAshDTfNDxQccDHZ+w/DeC/LgXOwWEiDAIGeCzvVvuPAwCAkYIbAzt47uSlnZ4PMC7cmB6Mwwg8EFM/NTFPxlFRA/xCzTddYCKfmYNMBLATqe3j0sUnzpP+QcN9g8ccea0WUnOlIj7lv43qFA/3p1rPD9fo/DHgzauEzlvFp84It68kdq8kXL34PkG2KpLZ4Q/H3nyDJUQa1tdMj0+ekzgfbMNa6l9u/oFB9jvcTXKeDW1ru4vBQVfPgoddXCPaOdm6uR+wZZV1JGd/BxJfwL2BmLcSWw64Ys7ESPW7B23ZMv3o76YMH7WxF89fo2tfl4KxWrIy4EcJVEqQKlA8hykKiCFdVAnrZOO+WCM6QDTAQ4D3szhBzs4rFu3zt/f38vLy83NLSwsrKSkpLm52d3dffny5adOnbp48aKXl9eBAwfWrVv3w5w5y5YtexoZWV5ePnnyZGdn5/r6+oKCAo1GU1hYyL3RaDQFBQW5ubkKhYKDk9TUVG715NmzZ1GR0ZFhT8ODI95udnkGedRBjRJzvlhSBcnOIdm5ODsfSTSMrJSWVOqlFQZJKZOlwZlFbGYZnV3FyGpYebVeUtKWrK5+KtcEZ2bfSY08I79z6OWWlcGffHTfaeqpce8ucxrrdtRFonhVXllaVFqkKS0pKivVlJRoSstLyiuKS8tLy6pev24o0pTeueV16qhbXNTzkryCysLiMnV+sSpXJVGkp6YHBAfsPOIcq4yqgnIlUWTgTDnkSA3yDcc3zPt5zsEjB93PeZw6cXbrbzs+/fTzKVOmTJkyecqUyVP+cbz33nvc6+TJk6dPn+7i4nL58uWnT5++fv36jybnPz3+MJz8/SC/IwrhOlR93TDy5gTOaQT3bYEAJgRjgntlJIFlCenzPCaAAMgbnUmCuaEfSwgNxAAEkd9RihAwIKIn3ASHML0rqhgAA8ZgwKAH0AFBLAGGEJYhSAfA7ZTBXg+3gR+OmbDmow+dPx286y82d49/UCZfoK928t43frmDj2TrgjOjbY7MGK2KGoNbzUgnDwwiQEYYCzG3ao4owAIAPgMiA9gQsG1vEYY9pn5eKXLew3e/Kn74yLa8YjLd+TnT+VFNZb/Dx6iRo6j+/al3Rtns2vuBRPGlAU2iUf+8XOHDe9Tty7y9e6hZs/t5Xh7KsKYYGxHGijWMIWB/y8do3fqhKfHDEqJFbof5Fzws1fm2AGb5RUKX3SOyMt8BxqKlhgp+wDvu5hibPO6l3HyXG+V+hVKrqJpSiukSAmOBWUuaMaZZASZ/PlH4bVAREMLDmCKEwoTjLvcqjxHC6zWNJxQBChMBAQGHNBj4CAQsiDH87jKCQIBADCACEGDMIywPGApoHmH4QPgAAiBCTPiIUJyaJwEe6kUXPnDW9CBG0B91jOlJWtTp4Ydd8+CjLrBvaXP08h6waBnlfom64UXNnU+5nx8CMBXB4G56UFyi+NQZyu/+oCdPHYNDrLQdn8sy+gf4UKH+/CfhvPCnwgeBVocOCK5dHBYVPuGhv8NFT8trN/ixSfatutkp2eN9/QTyjEFZKaMC/Oz9/KwOHRG5e1rd9R64y9msveEHgLUAP4aGDt/8K3X7qnnQPYfgewOehliU5Ftjtj8Dxp3EuhNmbDtj+YvbjITiEI9Hl7/f9MOwL4d+uPTDfd57kuoSqqAyH/JziErGKJRIlcOqS6FCUicb+8FYswFmtg62PIoSUTwBxaMoqp+l5RdffLFnz57o6GiFUlleUdHQ2OjheWHturWXr1y5dfvWw4cPvb29H/g/OHv27NLFi08cPaZUKKdNm+bi4vL69ev8/PyCggK1Wl1QUFBQUJCfn5+fn5+Xl/cGTlJSUhITE1+8eBETExMT9Szy8dPI0KfhIWGPHgWd9TxhN9LOM/Dca6iUEqkUsuUkSw3ZRSCpJtJWRqrVZrOd2dCthKZMpjqpvvCJRh5YIHuY/eJajNde36MrHpxd+/zh/vjIY0mxp1IeHa14eFbm+kvQd5+/3Lkp5eKxzUu/HOs0eOacr277XC8sKaiprSkuK1EXFhRoiotKygoLSwsKSoo05ZVlr+Oexd+4dP1xQLAqS1qaW6BR5miUylyZIjU51feh7+7jrvG5L6qhQo6kr/ArOSgktMTZffuuo66RMZEpKalJSckhIY/On3d3c3Nzc3M7ccLtn8eJEydO9J107do1Pz+/lJQUTui+u7v7xo0b+/fvP3r06KFDh0JDQ7lmTEJCwqlTp/bu3Xvu3LnMzEy9Xh8YGLhv377Dhw8fPXr06NGjp0+fViqVoaGh8fHxAIAxbmpqioiI0Gg0/z05H+C/DU7exH/YS+mNPtETgrhEz53EuZD01iKod8kQE4YAzbk9sgxh6b5zgAGiA9wDmOXgCbOExTQGLSJa3KslxgBmgWUBEwBAmOgQ0gHWA0YMARoIQzDDYMIgQACwfsdqypIaMnfKoE3f2t84/E5Z7jC2ZxJ0j4kLMl/w3mebp49w/swx+uowXY0FdBsBTWEDn0UiDELSK7PIBywEECEwNcBgDI6lBfyD+6hPZ1KLN/R7kTYSyDAAR9A6lCpHPfAZeM5d8ONi08HDh89d4HjWY0RA4GBVrr3BMBLgHeixSo+nFi+hrAaabnWxb2m1JtgYGcxZ3TBMbKNeUAcPUb63Ka8rRudODkxIGNjWaYXBvKaB7+XnUFg0BLPW2GCZnW1y7gp13Z+6GSxyu2wamyBktRTq5mGdGBgrhrXRseYGJMDkzy9N/ubg/dMP/8PJiAdIgIkYgYgFPn77rwifIB5BXKkhAKAIpgjD2V4JMCPGrAij3s4e6f1eXOHCB6BY4GOwgPZ3dAkLOs/7YRcNfIJhSFqq6f49fK87tjGx/eNeWrvsEB3YY11SOgbBMD12iEsQnThO3btrERZu9SDArKHx3cSXFj4+VFAgdecudfWOUXjUIOdtwtvXhsbHTAwLGRwUZHHlGi8mzrSpa2pcyoi73oLYJ8aeZ6gdO6grt0xdD4r2nzDy9Tfbv1uQEDO2sOCDyMiRFy9bu500PXvG4tlTx4f3bBNiLNsarRHbD4GRHga2wyd7rtnsvzu3FlTVUJNUmrjT03nS9+86fuYw33ne1fjLKe3JJVBaBKUqpM5h8qugLqtWNua9MRa2lgMHD+RTlDHFE1N8EY/PlSk2NjbbdzgnpSRX1VTXNdSfPX9u9do1125cv+fnGxwc7OvrGxgQ6Odzb+d25/2792RnZE6bNm2Hs/Pr16/VanVeXp5KpeI4XXl5ebm5uW9XJ1yni6tOoqNinjx6+iTkaURIWERokMf543YOttfvn+uE6iLIKYe8KsjVGFILW+NKamPKCkMrM+6VRF/JvHUg58aBSv9zZcGeOYHnsh+eyrh7KOns5lCXBVHHV0iDDqkTL1SqfNoLg5tirud77M5y31X88n53hzw99/GmA2ucPhk37fP3tu74LezJo6LSgvLK8sKiosLC4sKCkgJ1cVFBWZmm8mlY1JULVyKCH+dkSTVKVb5cniuTyrOzUtNS7ofcdz3uGpcbVwnlSiSTkiwlKCW0ZN+1fb6P7tHoj3aouru7m5ube3p6OGJRfX39119/vWDBggMHDmzatGn37t3Jycn5+fmHDx/euHHj/v37N23a5OLiUlxcfP/+/Z07d86ePXvq1Kn79u07fvx4XFzc/Pnz58yZU1xcDADFxcVr1qyJiIj4g1f4T+K/G07+UXBwwhCu54SBAMLAsphg3Fe69M1XMOLG70AI6A1AGzhuFwBhAOkJYt7QlRELNGtgSQ8GGhPE9cp65egRBgBEsB4jAxCaQK+oCieCjDEAqW6t+Gn7EuMJ1gOWfG11Yt/7GvUoFpvQeIDB4FBdSl09Q33/yUT/K06t1WZ0N4VoPmAewpQBeLjP85WAiCAjgo0JtmDJMIyHKzKFG9aYLF0pdD1i+yDwHVmGfZGyv/IV/+Fd/ro1Ay5eNnfd4/DlX36MjB7k5cM/dITy9jLNSB9WVDBenWMT6G+0fYdo0U+8wycsJXJHg96S0Zoy2oG0oV9DiyAnl5/5SqjItK0oHt7RPlBPmyMw1RmEFTW2Xdr+rMFU322n1Q6ubBAnZIuevRqoLh/Y3SUmPRTo+cCIAJkxyFKPTBks/NNpXX/sIDygeUALCBYiELEg+KvBD+YRmiIsD4gQuKEI8AjmA+YRlo91IqITEubtn5cPnEZLr2I/n4AZbn2nJ35xx9kgtLMUpgMMiIvie7iZdDZPBhhN8AhphpX3NSoxlgfYlhDr7Ey+900qOlyUkiB+HiVsaRkkkYijI6m0l5TvPcrdQyiRDDl20PT8CerWFeryJSooiB8YRGVmUz3MOxKF/aMQKj1REHJf6OlO3bxD7TpAHTstiI0X+fuJLl2gbt6g3M5QgY9snicO2nuQuuNFHTlE+ftSrU3mAP1YEOqJXRt8Gi6dFKb4tQTSCxl1CVNUxpZE5oQv27doyCeDR88ZufHirw+UAcqenCIoKcBFddCUXScf/d4YCzvL/oMGUBRlQvFNeEIjgZD/pvE1ZMj1GzfKKysamhrveHstWbZ0+c8/7djpct7d/ezZs2fPnD24b//ShYt2uezMTM+Y9uGHO5yda2pqOPzIyclRqVS5ubmqvngzO3m72RUdFRP5OOZxUGTww9Dw0OBr590mOw4OuHK8p0VSVBaVqwmRSH2yMm6nJl15GX8xPvL0C/9Djz23uK/5/O6OeQnXXXOeXFQn3VYl3apTBunLYtjXcbjuBWmIheYEqH7eknLn5YXfki7uqMoMaGnLqNJJy1hVKcoPSPL7bvm3w8cN/+bHmRdueiSkJuRp1MUlxWp1oTq3QJNXXJxXEhUWddXz6qOHwbLMLJVMppJKZZIsqSwjLTvVK9B74/7N0YpnlVCRRxQKkMhAJjXI9lzZfSfgVpe2860sRwg38f3PxN+s0NXW1i5dujQpKQkAKioqzpw5c/jw4ZCQkC1btvj4+HR2diqVyjNnzuTn53Pn3717d8uWLdwMPz8/f/HixUOGDDl//jzDMMXFxcuWLQsNDf0jifufx/8UnAABjPsqEAQEAY1Ah3vnGjTBOoJ6COEU5X9fWsGERYTuEzI2EGTALAu4lwMMAACIIT0sYRAhDAsIvSmQEACLgGGBJYQwDKemgwmLOM6AvqP1vPuJyX95z/zj4VZbVozPlo3uQoMwWCHcz8BYNjfypFmCmChHTeEI2mCFMR8xAsZggpAYYx4hFCYUg3kMY4QNRqhHxOgsWGZwd6dNXLT4wO4JL+Ptkl4I1i4X/vAl33kTb90ayvOiVUr6uLYu24uXBs75flFhwSfNLdYyOXX+HLVpg+C3raKf1gnWbXEIDnPMlopu3zW/4zOupcUB9xizHWJ9txnDmhkY826tlUFngxkr1mCCGDEBMQFjTEwQY4aREWuwZGkHlrVtahvY2OpoYGwAicDAA4YHLA+QECMxIiLyP7MV/0fghOJoaQT1WU9ylmJAAREAMgJWAAyP6zoiwmeQECMhEAEgPsfpAkNfKdNrsCgEVoCAT4MIg4iAOds6Rpu4ov1CON5XDjMI2NVVGOfJLAGNAWIPxIbpGVJVbF2m4dN6Y8SatDWZlReZvi63bKixaHhtxDL9ujqNaip5bc1mmnyLZ9GCqlKr6pIhSbFmj8Ipqdq8rdu+oV7c3Mhj2H6NLWZVFUK6w66z0TE10ejpE15WlnlJiU1Dg31z84gXCaKgx1RWjkWzbkRd5+A0mTg0gkpMpuobjRAyJyDWEVEHsm8mX2g6f8ptP1/CvtSgXA0qKIOyQqyWdGR6v7r97faZA6YOGDNv1OHAg6ktqXlMXiVUSRvkY94fYzrAzH6Eg1AsEFF8U6GRiMd/AyeOjo7Xrl0rKSlpbGqKjXuxeu0ap0n/D3vvHR1l1b4LP9NSSCGUQKgRpDfpYkVfFVERBbtix0KxoEhXpPcOSkd6SSCkQgKB9Jl5+sykkwIJnUBIm5nn2Xvf9/fHJIi+73d+7/rOeT+Pv3PutdesPc+UNcwi+5q7XNfVf9To53/44YfZs2cvX7Z80YKF77z51vRp39lyrMOHDfvqq68uXryoqqqqqrIsK4qiqqrv9n7eyR96J3FJMdFJ0ccS9x86duDQgd3rln04tF/cjKmV0b+mrv9++zcvL3774cR1U1J2zz53cpmQvVPk98quY2J+lONiQv710wVVKRfqzl3yZl8h1nLt/BXIqIYstzsNriTXn96a9P1bKRu/qSg6eb02p7Qup0ATCjDXhblSg5JTYd10dNPgUYMjekeM/3DcgeP7RYegOtT83Lw8NbfAkR9z7MTKpSv2/bY3JysrOzszPf18ti0zi0+PSjr284YFkxdMPZWXXIxFMrHbIduO9hy3dfamGbsOb/fBCW1kdjNCCPlX1Ig/hW+M6F/OcV2+fPn111+Pj4/3er3Z2dmzZs1as2aN0+mcPHnyBx98EB0dLUnS1atXvd5G4v2ePXumTp3q2xcVFc2dO/e5556bNm1aenq6w+H44IMP/ltmJ40ZBcV7TQ0NsAbxJuIlxGLEAgQXYh5iPkIZ4h3EGsRriCWI+YiFiMWIhYgXEMoRKwDKAEoQLyFeRrwEWIFYAXAZ4CrAZcSriFcQSxALEUsRKwAuIlxAKEIoQbxKtLIzJ7c+OqSXX+vAvu/0eTF64bNXpUG1Zd1uKb2qpQFuZ9+7Uq+b1r437YOr5QF1zu61zu61aq9aqdtdvkut1K5ObestDac3QrSqUHA3A49Zb2jO9FZlpaa9e/x3/DKosrhHuctv+ufcw325kY9wTz8XsHlnx8u3hiB22LGz5biXXy7Me46xblW3Avbs4MaP4YYM5oY8wX3xXSSvDqA0bOee4G+nDywvjyR1zaDOxDQTBT+KAYh+iBbmY2M0Sm9ZEI2610i9JmD+wEKRtWC0uVdrAawZUiN4fOrCBmS+dsLvjYq/zWqCE6RGQDPzwQn4NPkDmN6SeJpTrz9hFkATYyadNgOwIBiYzoGHQzeHus8nxohgRGpB3QLEzJiZoUlHowYhpLanR3yj7rddsEbGT27gP67j46Xk6Us46jI8eQkercCnL8GzZdoTl9jwK/DoZXi6gj1bTv9RSp8sg0cu4vAKHHqBDrqEj1Xq/3BI3RnuAAAgAElEQVRVP1rsffIGjnPWvZB5e2Qee/oWjtRxENF6eNxdG9w9NG9fpEOAPnz7zpBLVwfedQ/zshF1ZIQHH79WN6T0Vv+b5KF6fLgah93QB5RV9b/p7uvGnm7sXssib9Oud/Gxa/j2JZxdwvbkk7RcqqpUdUBuLroKscCJSmJJ7OKo+Y9NfLjdiLYjP3xyc8rGciyXbsjdB/fwaxHw5OinHxoykOM4A8cZOIPFbDYZjRzHPfjgg9u2bSsoKCgsKpo0ZfKgwYPe//CDN99+a+RTT3300ce7duw8dODgd99Om/n9D9mZWUOHDp06dWpZWZksy5Ik+Tjwvr1vI4riv4CT+MSjR2OPHUs4dDzmQPSBPRuXT3pk0KnvJzUk7L8Zt630xPq8mPU3sg9esR+sKIi5cj3tYk3OBSLnocuFuQrKMtodaHOhVcFMEdNUPH+Jpd+4ecoRtzLxh3fkdT9cz4u5SoUSEAuJ6CKSgg47lRXMLcNLrvq8/RkHJi2e3P2R7t0Hd/1+3rcpaafz8h25Lkee03nsyJHly5btP7DvXHrq+azzqVnnztvOb9qz8a0v3vx0zsR95w6otc4iLFBBtKNVQsnqsc3eNGvP4Z119TWIqBMdGEGk/77y1v1M+Pudta5cuTJixIhnnnlm0qRJEydOXLVqVVFRESGkoKBg7969s2fP/uCDD37++edr16753mf79u1ffPGFb8a1pKRk/vz5GzZs2LZt26effpqRkTFp0qSTJ0/+p870vxBOfP32JkFGQNARqxALKDvl1X5xawu8ZIZb/86j/YC4+WL5pl27PhHkyTUNSxE3SMpXqWkfePS5OvsRcQnAUl3/EXHB5ctzjh355GrlOso2N2iLKa5G3KKRLbW1G0tLf7h2/TtC5+v6z0xfyfSViIt0MtPrnYO4AWFb1tkpTw5v0a8vt2J339M1P+1hW1axLQvqFiyvn7eeLt2AK9fj8nVk4Xp9wTp9yWqydD1dvFlfuMo9e7n7x7nupd+QY6/RnB4NYnPPFT/mNQNpg9jqfKbfjFmdjx1pd3Rv6PrF/uuXtNq7vcPe3aEbtlhWrg/euL2bVWyzZEXE2JfGi9k9z6WEbVxlWr8kYOfa9ts2tN22zbBlW+CcH1vvPxC6a1fYwgUP5GS0r7kViHpjDYeAr41spMwfwYzINbWsTdRHxaAmSv0QAhEtlFgYMQM1Md3IiAkaR2+N2EQL//99Svh/Bk4MqHPoNSJpwhI0IuWQmEBvxUiPazdbbP8thHc0AzRQZqLUQnQTI2YgJiAcUgMyE/q8LEnTavpCKHIEApm7o3ZpRH32B/Wxn+fOfv/o45+dGTOzdumPbNMc98rZ3uWzvEtneZbN1ZfP05bMblg017NqnrZprr5xtr52trZiLlkyW18wmyycqy9bQNbMp2tn1K/50bv9Z9z1E26dXbN0jjJhx/nn79ydrWsrCV1eVT3dqrxqzX/9CplxE3+6irOv44zLMP0Kfl+Fs67htAr8uhK/v4yzruCcW/jjDZx9jU6/Bt9cg68K6j+KVUcllX7q1LYW4xkF7DyTBVAEVHkmSlR0oVqEeYXoiHIc+HzJJ31f6vHgc10m/vzp6kOrO/XuHNg66JlXnh/66IiAoOAOHTuZzX4GzmA2mjmO69ql647tO4uKil25rmeee8bf3/+JkU+++fZbn3726XvvvTvhvfe+mjr1k48/+m7atJzsrGHDhk2ZMuXChQuCIPA8z/O8KIq+vSAIvo3NZvsTnMTFxx+PiT8SHbM/6sjhk/s3rF3wZPcux5bNxqt279UsvUYgmlpfa6+rtVe7pSteuViXnKDImGsFKQutAtpltPEkXaLp+Zh9BfnK8jj74SVJyyan/zKzriT5tiYpWpaKQh4qsi4IRBJAlcGlsNxcLCzFcluVbc3RNaPff67XiG7/GPPEgmXzbGJGSWnB0ahDS1Yu3n1g19nsM5lq9o6ju97/6qPxn42fs2H2wbQDSo2jEC+oumzXc3i0OdFp99hnrJ+xY+/WmppqRGSUUqIBEB/f+n+MJ3969J6WsO/61atXR44c6ZvSPnjwYF5enqZpiqJUVFTcvn3barWuWrXqjTfeSEhIcLvdiPjLL79MnDjR167Pz8+fNWtWbGxsQUHBpEmTfvrpp5deeik+Pv4/d6j/lXDyO4eeIlKKeBMxR9fX19W9Xe8dWq9H1msRbm8PTXsqMb7X86O5mfOMJRVPI751Nq3j0RPGBr2vW+96+Ur36ureXq0bYm+7rfOrL3L2rOcRX6yq61N5q8+VWw97yOjS0id+/SXs1KlwwMGEDLxW2beyrA/RH6Ksh8fbo8E9tOLSk7L43Ndftlwyx//GpZ4N9Dnp6lNy7eNX8Onb+GQlG557Z5jrztAqfPgOPnwLRly4O7T07tA6HHELB97EQQX4eCp+u0Lf+eTd6JZ1BUbq9QNs7aUhB44Hvvx65M8LQhb91HzJ3BZnEjs01PdA7HDtelj0yYAFK4KXrgt4/Z0Ww4cOXPaz38I5ATMmhx7d3up6YVdW3c19u7mQEzprlmX2HPOqFUHTpgavWdb++uVmiEYAc+McLRoZ+gH6MzQBcgj3K88bCTUS4pubsiAYgZgZ9UfwZ+DH0NJ4CiP3t4QTYkDdBNTHQTEiGJBwqJnBG0npw67SkGfHh+4+EoZoYMyEwBHNSIkfQzNDjqGRoZmBH+h+oFuA3PMT4xAMQC0IwUhbsoZ2dyo6pJ3wXzOdm/O+5eiqiFtyJ1oeXpvXtiGvndsVXieFu4UIj9S6TgqvdbWtL4xoKG5XX9jOnddRc7XzqO28jnZuRzt3fvuGovDq/La1JZ0bLnb2lPe6pTx4ZMWg9x/LK0pBrEK8UlaZ8uuxGZviZthrTxTieScm5sHJPIzJg+giPOFix1wQXYyJhXA6lyQXkPOF+rlCcraIJZfiaaHh4E77rCNFa7I9STyzZYGUDQ4bOnJQsAIvoaQwUdRyclEsx/xCpm49s+HZT57q+XSPfs/2bRbeLKxDywcf6tmybZuWrds89fSzkZFdQoJCLUY/juMeiOyyY8euixcr8gsLXx0/zlcB69W71/vvT3j3nbdGjXp2xIjhDz3Uf/LkL2y2nOHDh02ZMqWoqMjWFDzP2+12m81mt9t9G58E5J/gJDYh4VDU0T2Hdh+N27987U8R7cK3717uxYtlHqFYEwo0e54np5SIZVTJ10VJswu6qILLToUcyJGQd1BrnpZ1idpuafbKknjxwNLMxd/mH1hTdTH1BqpO3Z7tzbSjoIKs6KJMJBUdDnQJoFhBkMHhAtc1vJJedu7LnyY+9GSvAY/0+mTyB9v2bN6+b8uarSt3Ht2x7fC2r+Z+8/nsyW9+896cLXOlKvESXiyCCypxCl47r2fbwSahLHrFuRvn7Ny7tfrObd/xxqj+78PJPwsP3rt4+fLlV1555ezZs/ee7/F4YmNj586dGxcXd+vWrcTExAkTJpw4ccLnRrNhw4YJEyb4XutwOL799tu9e/cSQpKSkkaOHNmtW7fExMT/zIGO+L8RnBBEuI2Y4fXOr69/mkAnDU0MjYhtS0ua79tjnPWD37vvGXl5COILefmRdiGo6nanHKs5+jhXUuKHGIgYLNiajX3Oj898+nLl4MycgMQULibB7Mp7ID2t9WcTuY0bA6trOpWXtzl3hjudyOXlBVVVtyora5GaEnD0ELdjh2X6dMPxw6FXS9tnp4ceiOJiUrjKax0aGjrm5vvFxXIJ8ZwzP/TO3balhSHnkriMZFN5YRj1tEEMrcFwBV/a7J3/QvXeDlqRP+ihFIJLL3GLVnCDHjG9+MoD+/c9cuVSL3dDiEcLoRBBoWudp31hadCeQ6Yxrxh79wp8/52QbRs7y9ld6m60YnXN9OpwrbpbQ9Xgm1cfSE+zfD2J6xZpHjO6Q1FhGKCZMBMBUxOVz8zQTJAj1MCIP6IfoImiQUcTQzOiAcDAmBnAyKiJUX/AAIb+BM16k1Ut/P2KXQakRqQmYL7sxNjoTalZwNNN00YqRc2ffyN096GWjS68aEA0MTASNFA0NMIJmoGYQTeDbgLa9M+nBqY3RwhnNPTGtYC0NG7dBuPaDS2zrW3r3f4+0CU+IiTj0MthAwcah9CoKUCQ09EIyFGdA8Yh4ZjOMTAytCByBDk3GClGInaOT2oz+CFBsPr+FEovl2w6tnnVibWZNTYXFgggyGhTwCaybBlzFLSqaMsFyUVlySOqmstF8h16rqo7nMzhREUCXgTeymxpxJpBJSu6rChng82GvB3sAthzUXIyu+KxFlK1DPPF29b1x1ePeGW4Xyu/5h1bhLZrwXFcSGjYsOGP9Ov30LDBw7t26WY0Gjt06LRt247y8ku5uXljxr7c2FExcCaz6eERwz//fOJrr4174snHFi6cb+etQ4cOmTx5sk+FPicnJycnx4cfvshpin8qdiWciDl+5OiBA0f2HI3bv2zjzxFd2m48uLoKrzjAIaIqgKKgqoLkYJLKZJFJIsgSKjyIPNoFmpOnZd/UhJo7OcXC4aQd806vm1GRtMddmVXpFlTG8yDZUbaiIDLJiQ4nqiqqEio5wGcymwiqzJRccJVgYWG9Kzrz0FuTx3fs237QyAFvf/b6lDlfzlk7+/O5X/Z9tO/3q2dZr4lFenEeyXXoaj4WyFSRiegCmQe7DXjJIy385ecDR/bU3L17T/6pkaXwX/Hj7zk2/UnQ1re/fv361KlTMzMz739JWVnZ119//c033xw8eNA34nVv/PfAgQMzZ870vUNxcfGyZcuio6MR8cqVK5MmTRo7dmxGRsb/ymP8j/GXwQljyJra8Y1wwmoQc3T95zr3424SroERMQCx4+mEoPXLw07H9Z/xXUDcyW66Nvbokd6rV4bmZPSc+LFp7Wru0kV/xADEUIkPGf9CkJz9ytZNvaZ8adi1k1u9jpv3k3nnzsAP3udWrQpPTumwZLFx80buly3cgqVcdHzw1l+Cv3if+22rafVa7sMvuR37/fYdDpw5z7Rpm2HmPG7bLmNcgnHrVm79Gm7LFu7bmeZDx0PXb7AsX8StWMrNmxdQWdlT97Sq1drl48sbvXNeuLunEykOYt4OurdlUiw3fryh90Djy6/3Onzs8WvXeus0RGf+OmvBsBXB1m6tY01t8+XLgp57tn9SYu8rFR3cdSE6C6QYAqwV8/YgdcNvXe6bcSb0y0+4Dm2Njz8WciolvM7bnII/Y36IZgZGDzVTCAA06ZpF9wQx8POyZgz8KBppY4/dBGBE5AAMDCwU/Qj66+inoUVHE0Xj368V30hr91m1GxC5e3DCPN11/RlXcYsXXw/eeyAMkbvPydgEaIR774AGZAYkBvT6HJE5ZBxCIGIEJS0qyo2H9hlmTecO7G9dVhGh0xBEEyLHGiuEHBIOGzjUTIic70tu5Mf8jnk+NUkDRYMGAb6XAxoR2yOGx8SGD+yjSI1wUlxRsvnoLxviNmfftSnosFOrhHYZRQFFCSUFZYUJCrW7QHAxQSGiC9Q8yBO8kt0tujBfRFVAWURVBpcELhtKVuR5FHjkrSzbzrJlsCnM6qJSLpGLmPMCKyjxFp6SE7sO7BLQOrB5RAuOM5hM/gEBgQEBQWNefHncq6+FhbXs0uXBrVu3FxQUORzOV155xYclBpORM3L+Af6dIjuNf33cmnWr0zLOi7IwYED/SZMm5eXlZWRkZGZmZmVlZWdnZzXF/Vf+ONkVF3s86mTUoWPH9h46/tuidT+179Fm7d7lFVhph9xsdFipLINLYIqdijwTRZAUlEUUeeQFtMkks9Jjo9XStawjh3+ceHzFN+Xiidt3hRI3r4JoRyWN2bJBFpnDTngFFAc6eCZamT0H+RzkeZQUUGUqu5h6AQpK9AL+cvaGo2seGTcstGNoy24thr065Js10w5mHLLflIpYyQUsdqFDILwKDhlUntgEYpNBUtFpq+V/WPHd/oN73PX1lDLGKCIB/Lfg5J8Oxj/0W+rq6rKzs69evYr3lcV0Xa+srDx9+vS+ffuSkpJKSkruUehLSkoURfEpTlVVVeXm5lZWViIipbSsrCwrK+tel+U/EX8NnPjGd4lPOYVBo60jqUW0avr82obHPHo4hWZED0Hsum9Hq68/Czt/qs+6ZZaViwPLS57ftWPItG9apKUM/O7rgNQzrTzujoAhiCGiEPb6mGAhY/zKhQ8umNe+rHRUfFKfyV/5HT/Ra+6c0KNHBpw4MeKVMdzPP3LzF3CjxnGL1rbe9mvY0tlhRfKTiae6zVluiknvIFzof+Bkh41bm3/4iWHefG7mTG7LxvCiwqHFxcPjUkfMXd7is6mGeT9yU77m3v7IcOxEaMZ5//Jr7Upx/C/avFHV29u5c0P1+m56fetl80JefqHTwmXGdz8OfuPdlivXtnblR+isLcHmDd5QjQYhhiOG7N7d/LXXHy4t64EYiuinYZAbIyhGUmhzqbTF5rUhb7/q/8645jOmtV6wwG/95vYXLrVj2IwSPwALRZ8Flokxf0ab6Z4Ab0OQxgI1DKBo9tG/GRoY+BQeDYAmhv4UAxkGUvSnaGZN/PO/U7GrcSLL8PtdX7FL9wNvd937VG5hizHjQg7ub47IAeWaZIMN9zWKGrkmSA2oG1AzAbEw0ozRcMQWFy+aN23gpk8LjjocXl7SSofARgI/4xgxIxgBONAN6DGg3gjGgEba+DUaG8kulGOaCag/QAABfx3MQDmkBoRwxDbxcRFD+qhSlu/PoeRy6fboHVtit2TfysxDpwyCgDYeBB4VCZ0ik2QmKdTuoDl5wCskW2U2B4giEUQiS+iwM0UARUGHCg6VySLyNrTa0c6j3Q45dsiW0KYA7wDZSeU8qubrudfwWn51fu9hvQNaBraMaMUZDEbOz5d+dGzfKTLygY4dI9977/2oqOPFxSVOp3Ps2LH34MRoanRsbNeu3TvvviPKgsOl9u/f78svv8zNzU1LS0tPT/fhhw9afKoqviv34CQ5OTkpKSkpPj7pxIm4I4eOHt57+MT+havnRzzQZuP+tVfwphXzrOiSmMumyzxT7KDYgBdBVFASGK+i4CK2SibU19jKUn+LnT/p9IrvyzMP3akRSsEpgWxDJQPFTBBzQBZAlanCU0EEyQZCDtityNtQsANvJTaJSipTFE0uhPxKLM/3OKPEI58t/OylSS/+uOfHUxdOl2L5BSxz0XwHqDIIIhPsVBBBkUHiSQ5P7PlYxNeI73319sZNa4mmAQAABSSUeSnT7pGx/18Pw/sCmzRtsSlruWcnc/8V3wvr6+srKytramrwvuIYIcTXh79noHJ/qe2eXPF/KP4qOGEUdYIaQQ9FLwJDHZHeRczR9J/r6p/QSAeE1pR0vHm1w9olzT5+27BrS8CKBdy7r3FZ6aOPHHls+vSWOVlD16xpVlLaEbEbhWDEQF4IGz8m2J4xfsv6rnv39kD8XM0fOX1OSGr6I6tWh59PfeRUwqhXxpj27m59KKrd3FVh26M6HjjcIvq3tvTuay7nkF9+s5yVHszIG7xpX9tfdrVZuDho1XLLR+9yh3Z1QXwF8dXrdS9+PiP0mzkBR6Lb/7qrzeZdwclnQ0WrX0VVm0J8eZM2+5k7W9q71XBa3/ZGRcDyH8OWzu9fciE8JtY4cx73/ifcF5NDt21rV1zUm9AHKA1iNBjRf+eOFm+8+XD5pQ4UAyiGa9i1ATuX3Gy5/4Tx6+ncu+/4T5vS+uCuzgVq16zzlq+/bpN6rgPRg2mTlAsiB8AxEoB6MPUEeOpCCAvwNkJFo5EJg3sVLSOiGdA3UmyB+35T//3g5PcCnRGZEQmHxB+8XXX3Iy5X81fGBh/ZF4LIITEgmppOfCNFE6KRAaczC6AfggXBDCSAeVsj7axprbOyTevWcwsWhkQfb1tdE67TYJ2aGquC0AjM4HNHZkZgPgFjA0UDaWxlGX1NKQYGRk3AAgCbMbRoYKS6GRnHsAViRGJyxNCHVCnH9+dQVnlx55Fdm49ttl7NvID5uegQQbQy0Y4qjy47UyRQFCYq1OYAu0yzZcgRIUcEXkSZR5lHRUJFAUlhdoXlqGgV0MqjXUC7iHYBbTLyCgoyExUm54Irl+SV4UXrRXv3h7oHtQpuFdHKwBkCTIFmznLP3Ld587BXXhkXFXW8rOyiqqovvfRSY63LaOA4zmAyGEwGjuN69+mdY8tWncqAAf0///xznw+8L9LT09PT0zMyMtLT09PS0jIyMjIyMs6fP5+Wlnb+/PmUlJTTp0/Hx8QmHIuJ3X/02IFDx2KjF65Z1LZTm40HN17HajvmZoMigJxDbDyIPEoC8ioIChFUJhVSuUpT3Dcy8xK3RC/58uyv8yqlEw318mVdVry8jIqMjhzK86DaUbGhpKBipzYb2O0o2FCwoyCiJABvJVaFKSqooi7KuqxSpQALLuGlzDsZsRdO8vV8MRYVYaGTuhSiSJQX0S4gn0NtAigSSDy1CpTPxyLhrvTo6BHLVyyFJp15QMKYxpjO2H8x2vUnOPnT9T9dub8gdv9D/47B+b81YfY/F38VnFCGDQxrCd6lWItAkCKyasQcXV9U3/CURjojtkfoffJI2M8zjXu3h56KbR11sM1H75mPHh6wYWOPad83z8jqvWR5QH5xW8T2hAUgBtv5FqOfDbJljV23rsvWnZ0QXxNcw6d83yzpbL/ZP7U4eqTXqbiBH71nPB7V/lTqA5sOtdqf3GrXwWb7d4S5bz4s2Tuu32Q8Gt9yyS8t3pxo2Lg1dPHioJULzTOncttWhRXn9ivM77Pz0ANT5wXOWBh65ETX43Ed9xxsUVrWobYq6I6ntQtfWKfNeKZ68wOaqy2pMyfFcr+sCxEyIklDJLIWFytDfzvQ7MMPubEv+s/8rld8XGTFpbbIOiGGbt/ectxrT5WW96TYBrHD9drIpMywn9Zy4z8NHv9h6IYtEWUlnam3I3gjSvIN82YGHNwbfv1KKGMmQAMgx9A36eSP7masIUj3NNMhkDSmHf/yFObuqVc1Mfn/cnj4n4ETQ2ODhBmQBjBvF+oeUeQKHT8m5PCeMEQjUgMDI0M/RD+KJoIWQH8As8YCCARSDNAhFDAcIbzqevtTSX4LFlgWLW6RlROhQyuGFi8LoCyAgZmBj6b6h3WP+Uj/acPQCGgCtDAMoOhHwKBrZqobGYQjhp9MCR8wwCU3Wmtcu35z/7GDK7atsFZklmB+LjgkUG0g29BhRQePDp/toMJEBWwKWuVGwLDxyPMo8yiLKMnAq5DjgEwHZCpgk5H3LalpySDJIMvU4SR5F/Fy9iV794Hdg8NDWrRtxXFcM3OAn8FiMpoNBpPBaOY4rmPHzjt27CopKXO5chuzk6ZpYs7ImcwGjuMGDxmUY8uWVWnAgP6ffvqpJEk+tDh37lxqauq5c+d8+3ub1NRU38YHJwmxCUlRifEH447tP34kJmbx+hVtO0es3bv2Kt4QwGkFUQS7iFYerXa0ymh3MT5XEy5Q9brmvF1yJu/IqoSlk1P3/Hzr4pmbbuEiSAVMVDw2F5XywaHookhFHkQeRQVFBQUBBTvwPIoSSDKTFJQFKihMVUARqCBSWaKKxGQJFAVVJ7qc6FSprFLZCYpKJZHaeLAKaBdA4JkoUEEBUUYpDwvsd8ReQ3stX77Ud7oBACIB0BEpAPuPJgT/W8VfAyeIFNAL2MCwjoEbGUUdkdYg2om+pKH+aa/WHrA1sq5bNwZv2xDoqelB6cO1NY8ePhR24KBpwSLj0qXNBDFixy5zeUVzxFBC/RBCXI7Qjz/wV8QRu3a3PRLVBvHp3At9flzsl2mL/GlByKZNoefPtlm6yLx+A7f2F+77ReY9MYFxSaa4o80aqrrkyoG7dnKxSUE7DwZOn8Nt2MDN/M60dikXc9C0Z6Np8wpu2y/ctFnGAzEtF68JnL+IW72O+/FnY1FB4J2r3J26loU4ZoN31qjqrd28BSFVN7jFSwPXrW1ddSMUSTCycLe7+507kfm5wRtWm8eMNowba9qyOUKRB9fXt9+4se3LY8YXFQ6+er1TbkGz3w4aPvrcPH5CswVru1vVB2/cDm+oDwEWjNjs5g2/xHjD2lVBtpwgaOx5cNgIJxbw+FOPP9H8CVjo702Cf+dQ/ru14n+HQ1/WZQRff4j5U6079Tx1oSDs1Zda7NvZATGAUgNhHEEzoB+imYCFQiCiPwM/HQI1DPFCO4Idqm4ZY45z074ybt7QurAgUtdaAvhRNDA0UWamxMSYr2BoRGpA6tM8NgDef/unuz7IMQH6MfRjYCBeg+Y2MdoWsE3C2Y5PPK6Idp+GXYPHG5uc+MPSWZkX04oxz0FkFR0CKjw6bD44AVUCRQZJAV5Gm9QIJ1YfnAgoSyArIDrA7mTZTpbjYHYFeN+SwQcnooSyhApPZZnkXsJrWZf5bkO6B7UJads5wmfn68eZ/cz+RoPJaDJzHNe5c+Qvv2zNzy8sKCgcN26cxWJpHtrcz8+P4zjOyPnUWAYOHpiemaY45AEDBnzyySeCIPgwIzU19cyZM2fPnk1NTT179uzZs2dTUlJSU1PT0tLOnTt35syZ5OTkhISEU6dSkk+eiT9y6tCBE/ujopdsWBXRKWL9rjVX8KpIVQUdLpQVsPKQKWC2BNkOZr1E5Dt1yvWC5MzfFkctmGiPWnn3VuaVhpwi3eZAXmF2J+FziZhPFIcuSoSXmKCgqILgYKKKksBsArWrVFaJ7GAOSZdkIsuoCEwSmCyBQwCZB4lnksAkCWUFZImIMuFdTJbBbmfZii/XIbxKFBdTRSbkYyF/R+w9vM+ypUt8p5sPTijzsD+aM/23j78KTnxcE4aMNXZRvIikAVHStWXu+n/opJ1G/QFa5zqaFeT6I7YF7Miw+42q9gVFwenpBkUOvHsnvKjQVH3HiBhIdAvTLNU3AzJSTTevtSvIb1ZWHobY49ad1pLDcr4Y2QgAACAASURBVKe6Q2ZWSFycobQk7EJZ+6h4bl8UJ7ha36hqc7HEXFHkx7xtG6qblxVZqm61KyuLOBnFJRw3qny4IgRev9a+vKRt7FEuJoqTHc3v1HdzFLQ4fIw7epyTnKb62kBax2lamwv42gb3T89X7e5VX+ZfXMEt3dT6cExnHfwJMVLSjOnhTO+ge7pUXW+fncEtW8K9MtY87rUeu/d2nP5d5OhnPs4+13nXDr933jI+/ZT/nFltrTkdKy538HhaEi2YEn9EE8HmHhpZfjnwx/mm2Dg/RAO9L7cAn7MhMQL9ffz398X+B8uAzIjMiOzvhSg+UPHNaBkBTQxNgM0o7eV2PyWKYaOeb716TZe7tS0aPP6+Wl9T9ckPmIkSo8YCGAYRbKNh64tXLLv3ct9N5w7uDykrbKO7w4hmctdz1GtCakTNAF4DEAMih9SAHg7dBqCGph4Mh8yAcA+h77sFH1fU5JOeBOIP1EBYGIGuvDRi9g9ns9Mp0RFRozThfMqUn6edv5RWjAUOprjAITNFQEVARQRFZorMFIXJChNl4CW0iWgT0CagIKAigUOhqkpVF1VyiZRLJCeVHEx0MFFlosLEJqV3WUBFAFVgjmK8lHnV1m1wd7+W/r2H9O7Yub3Z0CTXZeAaveIjO2/cvFl1OhRVef755yMiIsaMGdOzZ0//AP+mkhg3aPCglLNnZFUZ8NCAjz76yGazpaSkJCcnJycnnz59OrkpTp8+nZKScvbsWR+Q+CIhISEuLiH6WOyRI/EHj8YePHFy8ZqV7TtF/LJj3U28rmpOBzoUEGyedJGmK5glY5YLsq/VW925KWmLpx2b96l89tcrt9PKmM2JVieIPM2RqDWPyU6dVzW7k0lOJrlAdjFJ8mSLniyV2RRmVwlfwJzFmJ/PcvMwz0EdMlNVdMnotDHRDrIdJQWdKqh2YpOY6ETVySQHE1XkFRQcqIogyagoVFY1UWVyMZbYq4RegxuzEwZMpxoDnaFGqP5/TmqCfyGc/M6Jp41qkEjdiIrXu7qudozGenpYS4YdPZ6IBk8LHcO9GO6BDm7Wuc7dqba2g+5phzSCeMOoJwRZa9BagxaOpB1xt6JaG6q3JXp7Te/g1dsSEoH4gLuh480bbevdkRr2LLvVqfhah3qtE7KOzNMOPBHobYdaBNHa6vBgnd6z4maXiuvdG9hDt/WeVdi3CvuU3Xyw/Hr3Wuxdi/1uQ+/iW92KbnapwQdqsb3GIu5AHx4/Wupe+dTNQw/erfArq/LLdLUvquxEMIACx5gBqIVpAYy0RGxPSLu83MjffvOf8rX/2HH+/XsH9+7a9fUx5pdG+U38OHLnr93y1fbU2xLRn2lmqpub6v6tGHarI8HJaQbVZdKJgd6bMmo8vLjGdf+ZCwaE+5HjT4tDZgRmBmYG9vca7mqEE/gDnAQDdKuq7hV9IvCJp/0fHRkZHddNJ810ZmBgAjQwYgRiIrrJ6w2mGAYYRjG0sMSybZfx5yVtok60vFwRpDcEAWnGiJloHGgG8BjQY2wc/UIOKYf1HNZzSJoaTr6hMvpHkIYmt2DKATUwYkTmh2BhOkdJC4a98nNHrlmRaE3XiYaIDZp2MvXUN8t+OH85rRDzFZAcIMsgSdi4ZJBkkBSQFBAlFKTGpggvoiShIoGqUFWhDgdxuojDRVQnVRzUN1z7BzjhURbRIaGrEMvSr+Y8OLgbx3G9h/V8/9N3X3n1xfbt2/jgxGg2N8HJJofLKYjC6NGjg4KChgwZMn78+KeffjokJMQHJ4OHDD57LlWQxP79+3/44YfZ2dlJSUlJSUmnTp1Kui9OnTrlu5KQkODDksTExFOnTsXGxp84EXc0Ku5oTMLR2IQfFy/s2b3r7t2bq+Cm05MvEoWndolYHTQzn2WWob2C5Tj4PUemvZ06a2LpmR036rIuoSxhdjZm2dEmMptEbSrlXUx0MikXFUXnVa/dSQSF2CVidSKfB3IJ5l/Gsst4sRIvXsASJ8uViJqLhYVYYgPJSkUB1XwsLMIiFRWJiYWYdxFLLuKFQsxzoCRQQQE1HwtL8UI5Fpdg8SWstF63d+3fdfGiBYhIgLi1BgY6ItF1Xdfof9WM/+8TfxmcUIqUNRLjgfl4J3WITo+243bdxGrvP+rpcLf+aL3nkVrvkDo2qJYNvu0eeld7zE1GatpjXvcQzd2fePqDd6hWN1SrHU4aHtM9jyJ5xN0wUNeGavqwuobBHs8IRp/wuIczfTji44hPI/6jDp+qwcfryHB3wyDd+zD1PuGtGaa5H/bCE1U46gqOr8C3S/CNQnwjD99QcJyKrxXi28X4jgvfUHC8A1/Px9eKcfwFHF+EY0rxZRnfi8GlM8mR4bVn2929HlRDQj3Y2guhOrUgcI2uHowjjNNZKKEPENLb7W0rqa02bgoZ/RwX2ZH7x5MtF8zrYM96UPNEIoboupExjhITghGBI8ygYzOKLd0YVKebG7wGTTcwZm46Ru/LSKDp1reY8b4DzvivlhnAj4IfBdPfqhvPoW/uFkzQ2NUwAAYjRl6/EbFjp3n4I5x/SKefVgyj2IaCmTEDUiPqfkgDCW3eQDoTbFfvDklLM6xfw61b3fxsSvvbVW2oHkR1P8b8KFpooxQxB14D8xrAByeMw4Z/ghOdQ51D0rTovS+fQ5+2MeEYNTHKUS8HtBViV4c6dMmCOD7bzTRAdBM95mzC5/Mnp1SecaHTijl2sAsoCGiXGte9FoggNtmnCygIPo9CEGUQZSbKTFKZqDJJZZJKZfV3OBEkFASUeJRFVCRwFmFpSsW58J7h3R/q/virjz38zJBX337p7fdff2TkI5aAxhGvyC6Rm3/drDgUm8364osvchwXEBAwZMiQIUOGdu7UuX37DkajqW+/fufOp1nt9r59+374wQeZmZkJCQnx8fGJiYkJTREfH++7Eh8ff/LkyYSEhMTExLi4uOTk5ISExKS4hMS4hDVr1382ZcoPc2b+OHf2uXOny+6WOTzFPHHlENGJcjHYb6JQfed8burmY0s/3jPj9ZL07fUaXwI2lWY70G5n2TzmyMjLjJcp7wDBBbITJFm3yZpNZbKKDh4FO8lxgpxQfHL50cXzds+Zv/+nTSmbMquy+AZxfeqGBScXZ9TnKMxp8wprU9fNPz7//M1zfL1tZ/a2nw/Pm/3bjGXxi0+UHpOYJHrl32x7lx1fMnfvrOUnl6VdTk8uTnnpnRd/27cLEQlQD/Hq1EuZRgghOvu/cPKfDUAkgAQanRoJAkMKeBexUGfxNdrqu57pbvptvffbOve3dd7J9fSzOjrpjvtrN52hs5lu99T6+k887o+87k+o9yt3zVee2m/1hu88dV8TbVpd3Rf1DRO92hce7ySv52uiTXPXTdY8kxn9TFZGxZx+5FLNe3fZ5xp+6dEmNjR86fV87274XtO/Kb/7UeLVt/ff+mKf54dt5Ltf9e+36jO36XN2kJ+2k3mbPDM3eGZtpfO3kFlb9Gk79O93e77/zTNjt3fuJm3FT/TIW5DWkzhDG2qDGAYh+BPNQL0GZBygiaGZoImgkaI/YghiC4ZtCe2N2GHjJvOwEe237+h9/WpHZM10YtFoI3nbZwQC1EjBqCFH0ODGQIZ+gBxjRh+Jj6AfQT+GTarAPjj5Pf8wNm5+1zy+f/l6xf4U/Sn+/eAEG3W6jE2EkiDEyJvXO+7aaRk8lAtq1WXB6sfc0Ekn/kQzMU8g6sGUhOsY6cGOlTdaJSWaFs83r13SXM1pxeoC9bpmlAQD+lHkvMh50ch8JijUwDRjI5wAh14O3ffByf2IonGoc8jufTxfHcwEYKKUo9RHgmmF2FmWBi5bfFzIqWOaTywwLjXx6TefOVkc60JXOmZkYY4NbTxaJbRKmCM2dkpsAvICigJKAkoCCgLyAvICWsU/LLsEogKyL5uRQfBBkdA4ziSKTC7AovM30sd9PW7ZwWWrDq8aPmZo/yd6v/Dm8+MmvDbyuae7dO3CcVxEx4h1W9YLMp+Tk/3Ciy9wHGds0ods2ybioQGDOnbsPGrU6Oxsq9XK9+3b94MPPkhPT4+Li4uNjY2Pj/dt4u6Le4ji2yclJSWfOnVg584Ny5d/PXnSuxPe3bpza16es/TSBcfVAtldJLICO1PzQbmGyrXLyblRK879+PHZNVPKi45WYpYLs3mSpei2fCY49BwH2FUUFRQU4CVmVwivUsEJkgMkCWQe1WwQczR7PuYvOvZz+8cjLD3Nfn38Rk0ZdarslK3a+txXz3QZ0+X8zfMlWGKvsz/71bOdn+98RD7EV1s/XPx+6JAQLpLr9WqPVadW5GO+Q3N9tOTTto+15bpwPcf22pm9K0Y5MXvFjHPpKYhIkREkXurWqMaA/WuDjv+m8ZfBCWty/dWRaajp6GVYi1jBUKR4BjAeMAbgBEAM4FHAA4DHAGIQTyLGAEQDHALYD7Af4QhADEAcwkmAE4gnEeMQTyAeb9qfRIxBPFlaPPOTj7o8P6Zn0eWlDA8A/ga4DyAKMRYgAfBISv6MCdEvjTz74evXlr9Rs3rsnRWv3t007u7W12q2vXb31xdurn3+1vpXG7aOrdsytnr9+Oq1426uGn9z3fiqX1+8vf+x+rheek44KQvQNSMFg64ZqMeAugGbjH69aKZoQTQ2ym2xAMT2iGHrf23+jxeHp+VE1tT6IzOhzzoFjAgmBANhHAELoL/vxNTRwtCMYERmwkY+vIWgH0ML+lyk6P1A0sT1gz/0ru9bRkAzRT/fVPFfDw//7moaH2gsKBkZmBhyiIGID9y83nX3Tv9Bg7lmYd0Wr37ETcJr6wM99WHehnBPfZuaugfuejtfueV3IoabMd2wd0eLS4Xt9bsh6LGgZqbETMFIkdPRyJoGqRHNAGa4l/b5YIP98SMRDr0cev/pIfCVEwOgyVASsRViV6c6bM3qKN5WTxvtqBPOnIrsG3lEOVqExTa02tBqhxwJbb7G+z044ZHnG7sgsoiShKKEvIRWAbMFzBYwh28cEfY13n1PEP6Q3IAgg+REh8pUa41NrlcukOJzJWenLPqy44COXQZ0mzL9m/c+/iCsdVi3Xt3WblonOqVsm/WFF16459hoNlpMBnObNu0GDRoyefJUu12w24W+ffu9//7758+fj4mJOXnyZGxsbExMzL19XFzcyZMn4+PjExISYmNjfRWw/fv379i+bf6sWV989OGq5Uuyc7IKivLLy4pLK4pdt4ql+gLZm1tEnJfd4pWKMxmHF8XMmeDaNs9deuoGy1YwPQszBBAdTHYQ3qFZVcarIMpMFIEXkBeZIIPkQofKJBu1Z4NoQ9XB8iS3PO/Q3CFvD3no9YE9XuwxeuroGNfxjKtpo6c+13PMg2cvni6HC7ZbWc9Pea7niz0O2Q5mXcn8fNlnQ94Y2ndMv0c+fOSnwz86NYe1yv7J4s8eGjew35g+T018aunxZdFi9JwVM5PPJiAiRUKQ6OilSKDRGfAvOWX/gvhr4ATxngQkY6hRdFP0AnoR7yJeQ6xEvIRYjqwQoQjxAmIJQinSIoQLiKWIJY2qw+hCyEMsQSxHLEUsbRIVLkMsQCxoeqjSU+eYNvnVR4d0jTm+0e3NQywDLEYsRixDLEcsI5B3xPHb8H3T25zbMsht6+vJiqxLe6BB6OrJfaBO6VLLP+gVuupipCZ2apA610ldG4TuHns3t72bR+1Y52pR5wrSSoOgOgCYQdOMRDOBbgSviWk+4RMDZT6ZEwNQDpgRwB+xDWLI+l1hz45/OEftXN9gIpoRwQzMwLxG8Biox8SokaBBBxMwC4KZMRPRTMxjRs2E1IRNvoQMzQwsQM2gm4EakRmaGOOG++ag/sW53JSm/I368AZEE4AJmG/IyoDEAszCkENshvDgzWvdt28PGPAQF9y84+KlD7kbIoi3LdE6XLvZRnL2Li3vXVrqt2cHN/0b7sj+wMrSlswTwrx+mrsZMgsyjlEjgAnQCGCgPtVhNFLm2xvAx6WnjV/v7xI1ugEbDOg2oObTKr6f6GNkzOT1Ghnzde9bID7odAxatvIEL+us8bfrqZSUDj06HhAPl2G5AyUHtaua3UHlRo9b9DEebDzyvo66BKrMVLmxOW+X0CqizY68DUUbSrZGPorEoyiiICEvo01Gmwx2BUUFBInaFZAKsCAXcouxqJAVpFek7U7e8+6U97v36zl4xNDRr74w4eMJ2/fsEB1yembGqFHPcxxnMPj0hs1GzuRvCQwODn7i8adSks/abXz/fv0nTJiQmpoaHR194vjxmJiY48ePR0dHHz9+/MSJEzExMT6AOXr0aHR0dGJi4uHDh+fNmzd27MuzZs6IOXlCdajXrl2rqLhYUX4h/4IqX3eq7rzCBuVWjVh9ISVj+7ykRZ8XHl9VUxJ/qy4zn2XymMMjz1O7QHgZRBUkhYl2T46g8SKq2chnI29FQUZVBUVikgyKAxyiW1hyfNFnaz/beGbL6fKUA/yBt+a+sTJ62UlH9BvTX+n7Yvct8evya+Sj2fsffXP4iDeG7zqz82DWwbdnvLM+ZpOtTJizc+4nSz9OLkuetWPO1JVf70ndk1WasfzYslFTn995dufCDfPPZ5xBRIJEQ42gxpAyds/r7/+I+F8NJ4BNQPFffYmNHlkU0YPoBtQQKIAXwIOgI+jIdKT1SGqReJASJDoSN9IGBC+ABuBFdCM2INQjegA8AB5Eioink5N/mDHtnXdffeedVz+dOGHbr5uK8wt/Xb9h3Oix2zduovodH2MUgSDojGhM9yJ6vVC7Q0jpeXCbRciKYHUtWHUQrfUnbj+m+xFPAGkIRncgrfFj9RbqsVCvP/M0Q7c/q/UHt5l6jaTByNwm9JqYZqCaCagJvUZosDDdRImJESMyA+hGpplRNyOYGJgohiOGbdkf8o9xA8/zDzR4/JhuQN0EXiO4jdBg0OstjFoADQQNjPihHgDEn2lm1mACtwmZT7eDA+QYmhkLYLo/aBZGzdDItjMD8Qd3IK0NIXeb0zuh9HYIvRNM7wbRuiBaF0zvhtDbIbQ6hNaE0LvB9HYwq/LdDaZ3Q2h1MLsTQm8Hs9vBrCqE3QpmVcG0OphWh9A7IawqmN0OoXeC2Z1gWhXMqoLZnRB6N5je8T0/mFYFs9vBzHf3djC7E0yrg2ltMK0PprXBtNp3PYRV/b7o7XsrmN3yrRB2O5jeDqa3g1l1AKs3gm4AMAP6UxbEaAuEcNTbUD1c10OI3hZIn4ryDguXmLv35oY+3H7H9j7XKx9g7q4NdWHxyQGff9tyxpzma1dx82e3iDnW8vb1UGSBCBZKLJoeSBvhxADUiGBAxjHKITTqfbGmDO9+nMb74cRtwIZ/hhMDohGYhRAjA44hh9gCoYuqDF2x5kSOpDeZYZzLyBgwcug+/nAhFjmIUKAJRbqaqztV4lSoIoMkIi+g3QcnIqgyc8jUqVBFpZLCBBkEEQU7SjZUrCjbG5dkR5FHQUReQruMNhlsCthlZhNItkhtCkoqc0iapOpqKZaVYflZ17mf1y4c/eZLDwzo8tCjDy1Zs0RxSbJgH/P8aI7jTBxnMppMZrPRaDJyRo7j+vUekHI61Zpl79+3/4T3Jpw5c+ZYVFRUdNTxE8ejoqOjoqKio6OPR0efiI6OjoqKOhbly1cWLVr07rvvzpv34/oNG5NTU0svV1Zeu1ZWXlZedqHiYnFRueK6Jpe4c2+5nZedsYlrvj675Msr8Zs9l1JuerIKSZbIcuxgk1BQmSwzmUfJzkQVFJVIdt2eTYUclLJQzEFRRFlhiqrLuUS5gPlOXXn9x/EfrfzEqeVfw5vX8capkqTUi2eOy8cmr/jsHx8+/ulPE+yV6Ut2/fTEmw9/NPf9fam/Hco8NHTc8K9WTcsqtSUXnzmVfzouN3bYGw8vO7TiMrlcjbf5m7a1ses2nty08telioNHRIJER11HjSEFhkD+b3by/zkAmgyv4L+GEwrICDZ6t+sIFEAHIL87zQMgIUhYk6gXImXAfCKdeD/b1DeM5/Xo+/ZFjRn7BndfPDXy2Vnf/zjy0VHLFixnXoKIQJD5PiNDRpARREQN2DZrVrdDBzhZDqK6Bcjvh3XTwcER8mf2OGP3/2rmQOeYxiE1IjOA1wAeE+gc1ThGfKM+RtD8UPcHZibAaRCOGL7zYMgzYx46n9W5vs4PqQGJCb1G8BhBMzDNCMzc+CuYmVCzIPFDagKvAby+QhaHyAEaGFgYDWB6AOgWYEaKJob+iMGkppW3qLMud6tP61Ob3Kc2qU9t8gC3bRApHqDl93Jn9nAn9XdnDHbL/e5m960906vuVP+6zIH1cr9aW5+753vVnulTm9K3/kzf+lO96+J71SX1q0sfRsVB3oxetYm9ak/1qT3bpz61X8PpXnVx/RrODvTk9Kk936v2dK/ahD4Nyb3rzvaqPdO7PqVHzane9Wf71KUP9DiGkpIB9WrvuvM9ahN71SX1rU/uU5fUuza+T11i39qUPjXJ/WqS+9Wc6lef0MeT0KM+tldtYv+6M31rUx6sPdOmQQ6COyZEo49bfutuWI69tSJGlhT0vFbe31P7GMIIXgwe+ybXsgM3/LHQ2TO7pCYNdN/qcSHfPPELrmUn7oG+/p9N7hKf2MPd0A5ZM9BNCBZEM2MmnVgYMzFmYJSDe710aCTV/yEX+Wc4oQbUDOhtTFzuF9YEZmTUD9HAkKPIIbZC6KLIw5atPJHFa3rjf2LZ5Xhr6vu7svcLRHYSuZAoeURxEadKnQrzwYkooMCjIKIkgSJSRSKKgzlc/w97Zxkd5bX2/XskSgQIGrzFitPSQoVSoXCoU2ihLU6A4lLcJTjBXYOFBJJAgjvERm4bibsH4jIZu/e+rvfDTJDTc973Oe153g/Pc/baa2Ulk8ya3JPs333Z/0/1IuUF4DnkVaBVUZZFgQWeQ1GLQgLyCcgloFYFag41emT1oNWBWkdVPFWzqBXRwBJRSwQ9JibRlAIsyqb5wU9Cflg4ptunPXoO7jH/92m3Qs//NnKks0AvZ+SuCkYhU8oYhmEG9nv30b0nsU8Ter/Va+LP4+7duRtyOezi5bCQ8MuXwi+HXg4NCwsLD718NfRKdMS1a+FXg3YFLV++YsGChUuXLr92NTo3t7DoeXlGQWFKdk5qZnpmblpWfnJ2ob6sMqmmQp+uuRJ9cElo4JTs+0egLLayPiHVFq9DDQeslmo5YPUo6lCnAV5FtDoQE1GvBW08UWtQUCOvApZH0QA6ncSJVm0qJqVh6tdLvpy2Z/pzrIgvU28KDdwcFhiiCTn16MSaUytHLxo5dNInTzIfLN694NNxgxfvXXThyTlNsWbF0VUT106ZsH7KvN0Lbuhv3M2423lY18P3jpVihdGcVICFBVh44vrxfSeDUjMSEZEgkZBIKFGHaTn5D07+y8t57L/4xIFjeI0o8Ifd8JMUqR3BjmhDaKjKOxx3nRlH6ZVnc8QTElA7AHUo0jhkCBxqBFar9dHDR9279fLybtKmTYcxY36ZNu233r37de7c/c1O3QZ/+Pn5s6EmUz0iIkVKgFICQCQgVkodM6zBak33kPMMr/aiVhcqMUCZhrnxFwLmf+zE/UMz1YuTiDJol6FNhtKL75Gh5AJ2d0I8JFRI2BKx6fGTTYYN/yAhvkNdpRIcevISQ22valI1VAtAhg7dJ+duOO9AAdSVUjdKXAGUiAwBhYQ+AC1thd1MD4dLV380HZ5cs316zZbfaoPGPts7iNs2PPv4L7UHA+p3jsxfP9wQOK387MzaA1Nrtv76POjHgsO/PDsSUHkwoHrP1JqdAXU7A+oCp9asn1Gzc2rVoeHJa0fnbZxevX1K9ZZpNfsCavdMq988rWbTzyUbxxRvD6g9NKV6++TqTdNMO6fW7J5cvWtK7a4JFdsC6vYGmI79LTnow4SgUfmnJtUemlS9dUrN1oDarQE1mwKqNkyr2Ty9NmhaddCMqh0zq7fMqNs4xbJhQs26gKotM2t3T6/d+Wv13qH10Z2xqBGiArAlYhsuiZm7RDZ3btMta9of2tr70qkP7t/ruf+oosvbjKIx49uC6dqlzdZ1Q59ntgk5oejamWGUjHtL30kLeqcXdbZYm0hmF2KRA1EgyIAoCHEj4EZQ+Xpi8L825gmvtAi//hBQGZUcNGIoMoB+iJ0N+ve2bIlKUNsaNJSSMpIXb11yMuasysIawWAgvCBpdUQUqSiAIKADJw5RSI5HnqM8TwQ96I1o5CWeI6yAvJZqNVQjAs8TrY4KHIrxKMSiEINcHGhZ5HTAGSlrpBo9UfGgVoNag7wKhQTkWBBF0BvAYJCMKZjBSoadUUEDv+rdv1+bJb+MnD/s8w86tG3bsrnzHk3BuMoZhmEG9X7n7o37cTGqt3v1nfTj2Hs3b18MDwu+fCn48qXzV0IvhF66dCn02pXI6EsRZw6f2BG4bfasObPnzLtw8VJGRnZOdn5udkFmTkFKTn5qTm5qTkZqbmJWofH5M0Ndvjb3cej1oEWXts7IYS+YTAlFtvhUKV6PGpaoecoJIPIg8Mi9uCzcK9vxFS3ViiAYQScSjrdrDaA3gvFvi4cFBE2txbqEEtUPS0a9PfrtUUtGrQleszkk8JeVPw+dNvTUo1ML9i0Y/tvwObtmH7l9OCY/RvVMHcZeWXZw+YDRA35eMfaSJrTb1z323ztcjOVpkJ1qT7+beGf32Z1Hzh7MzE1DRMdR5bhNcNyz/ifZ9V9aLzTm6cvPHThxMOD/hRNHj3CDESYihdd3w1gKeYmWl7BpkIFuEKtJSkr+9dfx/v5tu3fvuW3brqTEtGcl5efOhvj7t2/f7s3Jk6avXr3x+o3bzoCGOqJQu0Wy1VjtFJEAnFVpelw8x/AJ3mBzR5QRUADKKWXonxvxAxkSBRIlULlT8gQYJAonTogPQnMieezY1uSzTz54cP/N6kpXIAxSBsirp9LrCB6FdwAAIABJREFUt8P/dA5RCdSFgtLRMUxQYUNvm9TRkv65NWo5nD8GW67AwmiYcx9WbUib2GxRy68jvj1Wt+w+bJgT99knx/qEWfbewcBoWLwzf/wC9rvteQERZNUtXH0Nl1yGeWEw7SrMuAtrQswb39vz5pyHQx/QlVdhXjSujMDF4Tj7JizZmjFyqfBVOKy/Csuu4oKruDAcfg+HReGwMBKWXMOVEbhp+KkPm09rNS9hymXYFI0rr+OiCJwZATOiYG4ULriOy6Nx5Q26+BbMj8LZV3B6OM66Douvw5JomBdN1+6Uzg8seeSbkeaaWuSbVuQbEsX87RvmjY5M17ayPp2UA3q5fv+dcsw4pn0PRtmEcfFh5Ir2k34Z8uSG6/hRTPu2TKt28g49XSbO94wTm1ZV+4LdBSRZQy+vC6A7QXcJXSj+AeR/pbYEDBIGqHNICMAXsVuScfDOndHxCVa705LakKpbtn3pqafBrEXgKa+xJYjAi1QQQPhHOOF0KIpUFKmoAz0ncVpJKwAvosADJwKrs2uNEiuAoEEhAUUV6jWo51HkiFpPtHpJzVpjWZqgRW0CauNArQZWRB0nsVqrWkf4RExMRGOWXZ+Scnf/qpkT3us1rm/3uSOHfz1ssKe3h5u7G6NkHDqQb/fqe+PG3QQV+27fAb9+P/pW1PXQiCtnwkKCw0LOhoaEhF0OvXQ55HzIsf1HFs1d+MuYXw8fPirqDOlpmTk5eYUFxfl5hVk5udn5+Zl52UkZhuxsfVmevjpLk3T7zLWgRbeOLM8WQmvrEoqJOlGK5Wk8C2ot0ehAr0eDgCKHPNtwWV5AxXF9BORFFHjKsZKGk7QG1CWhkZO0P23+ceL2CWylNtmUfD/7/qozq8ZvGL/sxLINFzfMDJo5cePEn5b/NHv37Gnbp03fMX3X1V37buzdGLLxesr11MrUwIsbxy77cU/0nvenfLQ6bKO2TpdkyQgXrk5aPjFg8aRTIceLnuejM9eP1HHOACD9L2T+/6esfytOEJ1gcMQTr4IDX7ukL7JZr27yhw0v6zD4ypcppZJDWO1V4bOwsCteXj5dunQNDj5XUV5ttRBEzMzInT1r/idDhq5csfaXXyYuWbrKYrYjIkh2IFYAmx2IuSE6Oa9he5w/K2PjmqDkhigj4ALoaPH8c6eJgoKHhJ52dJNQQVAG4JCwVYDNjVobg8W3JF+x9Hdl97f8Nm7uVFDihcAgyOBFXPJqg9aL2fW/uwV2/Ai+mL1gHAV2CRtZrJ1rxZ/qzx+HXXE4ORUHZ2CfMhwWnTik34+yBYffYqu/rcRRe+52GLOpGWualotj8nDE7czuB+77RqZ0TYXP8/FvxfhlNn6ajgOy8b0C/CapfurE9U0P3upUgcNz8YNs/CwXhxXgsHwcEZnY4UxC2wwck4ffZ+PnafhBOn6Ygx/n4EdZ+HEmDksi30zb7t/3O+bQnb6ZOC4fvyvGz4vwg2x8Lws/zsEvcvFvBfhVIQ4vws/ycUg6vp+MA7NxSB5+UoADinFYeOW09tu+U4wZJZu2SL5pt2zFGuaLTxj/Jkwzb2ZAP48Fs322bGJG/8j4+TNKH8bVh3Hzcvt8iM+8acw7vZhRI10CtzcPvdqGNTR9VuZtq3chZhm1KIC4IDhg7CY5lZhf0Sp+2VT9p4kiQ2AoUTgcMxF9ETvrdQMDA28mqGx26vjnyS/O2Xduz77rB56UxxjBIFBO55DYeg0nzs5gDlkRBU7iWDurR70RDAIILGo1VK2SEnhJlU6FFCunt/E6qhNQz6OOBx1PeZHyBtDpKKeR4lnQiOi4wdfokDcALxKtgXCcNU6wJ6RLbL0tCfOFuKBNx6b/snHcd19/0Lt79zafDH//488H+fg5xxh79e1z7fbtBzGxPXv1Gf396GvhV0POh1y4EHI+5FLIlSuXwq4Enz4/d97Cb78ffeDQ0ajoGwIrPit4VphXmJaampmVlZGZnpmVnpWRnJFpKMhPMhWm2nTx+jMHoncve3xtd0ZWdHF9XB5RJdljdCReh1oWNBrK6tAgUB0Ljm7p16ITB0s4ZHnK6kEnIq8lGo6yIvAC4XQgnOZPjdn40y8bf95/a9+Oq9tHzPvbb7tn7IretezU0o2hG3Zd2/nmR28sPvj77htBU7ZNOXB3/+m4U0Nnfj5736zgp2fGrfvluwVf30y7sefOvi9+/3Lagdnbo/ZM2jh16PjPJ8z/NfxWWFVdOSJSIK/g5A9n3//o9e9Jdv09Tpz7H15CR1TibBS2v77/LuH1+hvh/AyAUiq9yHc5HktPT58xYxbDMG5uHufOXZDsgIhAsa7WcuP6nbFjxm3etO3335evWRtYXlqNFEGSgFgR7RTB5vBbAbjE8T3PBSs0sc1QcqFERkGJfyU6QSXFRjb0sqKHhA06Wo4harsbWPxInXeaXjZrJuPVRP7J8DcS0xsjMo5O4oZQRv4HnDg84V9t2WLw9cYth2k8RS+ruXuNenLtoXBYmoaDK6hvPbqbba2exviNH8cETGuUlN4L8Z3Q6CZT5/ty6YNyS9+otb1RUtnWkNa4sLyjmfbSpzYzJjertbYj2LoOfC3QtbLyywXzml+OaIHYsaLeK7/cJznTr9bc0Uw6XbjitveQR1nN2xIOyCxqIWY0KjP7E+xcbfMrrfdJzG4Sy/lt2OK+dp1vSvq7Veb3ktJapyQ3rq9pDditDt9IL/YTU5pW1nRE7I34VmlVa02yd/pzTzt2oNhRkrwItuOqRnx2ZHSXTes6HTnf/cbdDueDmUmjmG8+ab5oXvfzFwcnJfa5e5v57lvGrzmj9GAaNWVatGUGvOsSMKHzri1t79/3yyloZbW3QOIjWbyRulBJDjY5lZSEuhJwo+AmoStBBX2BAadLimNW9C/gpEGNmKJj7qR1QnzHWbPuabS04b+krOLZ6YiTW0O23iu8m4JJeiro0IETx2A8x72cMtGyqBVR4CinlTQiiEY0iChoQaumai1VGyifAbokM2uw8EZq0FODQESRiIKd11GdQEWWcizyGtCq7SqRckkoGCmrJ+ok0KYDm1T/NJdqyu18cvzFhzuW6/dtKb5zKT0u8tSJwB8mDH9rYMcufdsN+Kh/qw6tGYbp1vutyDs3bz993K1njx/HjI2OunHxzIWLZy6EhYZfvHRl7tyFE8dPXbF6/c6Dh+J5obC4JD8nPz8jJz87Jy09JSktOT0nNTcvLSdNKMoSrM9Sa8Sn8Ts2PFq/WB99NLv4fhZRGSGWh1iexOpBo0dOSzUawurQyFGd9nWc8K9sDlmOsjoQeeA4yupQFIHX2tV6FHWScEpzcuGJBb+fWrjoxIKlZxZf4M/fyIo+Hns0zHDpfsHd2btmnlMF38y5se/e3qj0qwlVcduitsw5NGv+0TmLjs4/ev9gos2gNbFrIzZOPfDb7CML1l3YuCds94QF464/vCYRGyAlIDUcVQjwSoDyv2D9G3DyOnr/QVrrlYcoIkEggOCQVrG9sv8OJ/SfPQtQaAh9XoQm+/bt79v37QkTJk2aNCUwcMuJ46c0ao5SsNvgxvU7P4z8ae/uA0ePnjpw8FhhQQkSB9EkAJsExAZOnITxQt/zZ101MX5gUxJJBiBHlMOr4cK/GJ0AuhHwsKMbQRfiUAZ0JtndwN6cmnx0KmbyJIZxc+3cqwunf4ETGXVIoDtw8vocO6AC0OFCqCSoJKigr8QliHKgcgA5YCOptnvdk4C6HVEwKx/7mak7YvPcnGaXzsoP7m7x64/yx/cbI74ZFtJ86BfKI0c9Qy4x8QkeqSnNEo3NjHp/TUybiFCXM6eY+/ddSkq8JPBCeLOu7NO5AX6Roa0Li9pcucJERDLBwcyVy64857NpnctvU911fDuObR0ZIb94nnl4v1Fmpr9O3yT4LHPqDHPiJLNsCXNkXzOR7XXxfJPQ88y5o0zc3UYVz9unpjc7cJiZP5fZtU2WnvJGZsabl0JdL11iwi8zQoJPXVkbJL6Ifkb7d7/lnn6v9HmPevoO2HsVZXiFn/GJPP9GctKgqvof7Tj42nWmX3/Gx4dRujBNWjKt2sneHdh6764hRbk9LbYWBH0AXWz1jK3ODYgLEFegLpQq7cSdgAd1zt+8brH178GJHJGxIyOhDLEFot+9u34jvozlBccfNCJW11VEPAhbe2zVzfSoFDTqJN6AOgF4hz4Kjyz3CktY1PLIiSAIwHOUZamWA1ZwKrJwIvAi5Xkby0t6EYwCNeioMQmTjTRRR4xaIqqpyKJeC0KsLY4jaj1lRUmlI6pUoiqyJpismud5t7X3DkUdXno1aGHm4/NShShh9jNbSjQbNnXVxEHfDuz50VtNOzRu6uf71TcjHsQ8fBT35K1ePX785eeomzcvhYSeOXl63bpNy5avCpg6Y8Xy1Q8ePc0tKc4syMvKy07PSMtMT83Ly8zKS0/KNKblJWbl65/nC/ZcsSbmZuyudVdXzEqOPFJdEptnU+ukOA3GaTCBQ5UIap5qtFSrpbyIRhZETQNOXo1LXhIFWBEFjrINOBE4ohUoZ0BdKiY/rXh8SnsiNDFEa1YnolEniarahPjaOD0VY6qfsBYtZ2Vjq5+yFk0qJuupGJ56+ZT6+IPCO2mQlEgMBjQKkiE8PeqU9hxXqXua9XTw1x9dvRuOiBSlFzih9D84+e9aDSxxlkDoH7Nb9A+hzT/ef7AHyM/P/+abb999d1BycqrVan/w4NHy5Su3bduuUmljY1S/L1o+7Isvg89c2LVr39q1m4qLnje8IjuhFolKdueUPlzmhQEXz3uoY5rZze6Uyl+MZfzZ1LlDBFBBQUFR0aBb7ugNcwNoQeq94+8zo35gGFe3rv3eEvVNEBl0mr0rKSqBKuD1tlR0qlQ55tjdJSeoFPTllIOrY3IF0Z1WdK2/M8m0KRIC8rCfDf0Q+9y/12XlCp+Hj/qv29Ao+BRjMbc9f7b9u++57AxqceiI3/ZdyoNHmJAw2eHDzLKFzMbVrts2u5487WVI85PQn2KPyvIhC+c2uRbZ5fadrtNnyk4Fe5w522jiJPnpM/5btzSbPbPJnTtvLVmiXL2S2baZmfMbs2OrT9jljpMDlAeOeYREuC5axmzf5Xvj1hsrVzU5eth99VJmwwp56Dn3M6c91633HT+hybiJTc+Gtdt7rPm4Kcy+PbJVi5nfxjOxd9sjviHRFk/oj6NNt5rX13vaqTepaWwta2kuayOZ/KyWtnW2wZWWtw+dZFq2lfv4yDw8mCYtGe9m8n79/Y8eGPissJ3J4iFRF0QFtcupTQY2RrJ4UNJIAg879aTOuOT1Bl+ngeNfH82RIzISyiRkAFsgtrh5o+V7A1lRREQkFBHtxPyYv79wx9wIMTQdk0U7b6C6Bpb8A5ywoBVBMKCepVq1pOIoK4LAA89SrQZYNYocJusxU4+ZIiaLtkSjPTlJSk2k6cmYZcBMFpM5NKooy4GWl1SClJCCbJ5NVVZy7xl/kTu/IWrbb0/DNhcU3cszxefZuQwbb6hn0zAlHTKDYy9+OvGLDn3adOvZYeTIEWGXzz9+crdX356jxo8NjYrYtXf30uXLxk+YuHDhosjIq+kZmXn5Bdl5OZl5mel56UmZxpTsxMyi1IzCpPR8fVoun1/MlReqy2Iixe1r7yydkffwfG2lKrc+zmiN0aFa5VQHSGBJPE80IgocihzoNJR34OSPIHmBEwF5HjkBeEeMIqIgACcQ1oA6HRW1Fo1IeT3q9KhLRIOB6nnC6VGnA9FA9ToqipTXgainOs7OilQwoj4ZDUlUp7PxOqo3YJJIEw2QVIDFkZqrnfp0vHYnAhEpSIT+Byf/vvWPrtuLgoqDJY44BP55XhFeq+6/UqR5YZX5wn0MEXfs2NG7d59Vq1ZXVdUgYn29JS+vIDLyauCmLQFTZ7zdf+CYn369eCFs3rzfFy9ZUVNtcgY2xAZgJc4+YZQAInX690MueMY+bGkxeTc49/2FMqxTtYlBx6Q6OD37CMoJNpLQ31bv8yCK+WoEwyjcu/Xrl5TUApEBuwyJAsEhy/h3N8UyRAVFV+IsGnvY0b0hP/MKTlAJjgCotIv51oS6DZdhUhb2smJzhL5nT3f96SfXiCj/oyddVi1jErnu4WFv/jqhdW7RrOdlkzYEtly6grl0RREc7LZ6mWLKeJcdW71Vmh4Vpt716G/FzqWlg2f/1jj62ts3bvRbscrleUW34ud9ZszyuBY1+MqV/jt3dmDZb0aN9Ph9vuLgbt+xP7hOm9I0MrLToWPuyVnd0/L8D59iwiLblpR+/fTp+yEXOq5a6rFotmzeDGbLhiaZ6cNz8r9Ny/vh8q3Os5bKAmbJtm1Rbl4rHzaYCQvujNjVRtrcJ+M/rb2usNUziDK0KdDshnY3RCViU4I98p53WBsob9PBrVs3hZ8f4+rNeDSTdezs+/vcd/Iz29hsCokyCAqkbuiQULO5U9rIRtysxJ2ggrxeMkFnCKj4S38DDRsckjnIENoM0f/WjVYD3mF5HhEdgk4StT7lHo1bOCYkIbgAswU7r7Vp+IZM1x83S7U8ddTeWRF4Heo4idPatQIVdGjkMElDEp9Uae8WPr2d9eBm0u3ruhu3E+88TH8cU5QQW6mNqxdYNPKoN6I+lQiZkrrIoiouuZ8YczQkcOLtoNnPE87VPn9UIKmSUS2QeIFojKBPxEQDJApW46OC2M2nN783tF/7zs3GT/zh4OFdXXt0Hv79l3uO7Zv625SRP3x38OB+jtVkZGVm5edmF+ak56Sl5qSkFqYmFSYai42JJfqUIiH/meFZiVhZzKbFX7q7b2nMjiWljy9YKtTPKZ9sjxPsMVqMj4WYOIxPgHgNTRCBM6BOAFErcSwVORT/LzhxEIUFraMgr5U0PHACcAYQdSDqUUwEAydpOaLlG+TORBR0KBpQx0ssT1g9iiLwrF2jA0GHgkA5PfIGyot23gAGtZ1jqS4Z07Ix73LClQ+/fv9B7D104oS+SHb9p3byr66XV+vVyvzrF/BFu9e/tAk2xB+v4oRQSqSXjjRZWVlDhgwZMWKE0Wisq6uTJIKItbV1z549f/To8fjxkwYO/GDPnv0HDx5etmxV9PVblFBqI0AcnV2SRKlFoo4nv5uW/uGFs653r7exmHxfERv/CzghDWpOzmYtGUW5hK42bGrF7nZLi3uRzIgvGLmLW48+vQ1iS0QFWJXEKqc2OUpylOQvpWrBeb9M0ZWgm4RukpMlrzplyQDkRJITiQFwx8qulgeTTNvCYUYO9iPoX5TTOiiw0cRfmYNHFXsOMj/9wNwKHxgV+faMWW1rzGsQV63b2HHhYiYsXHbzll9sbL+wS1127fDasMH33tMWErai2K284tPpU5tci3j35o13NgYqEbtYSM8Zs91v3R1x49YHu/d2FHXf//Kz95GDHR/c6X/6RJcL59+4fqP1hTC34ooemYUtg0OY6Fut4uLfXr+m9bFDnU8cbr890H3mVGbLumY1VaNrTKPzy0efutRp9iJm155GN6K73LjW6vQJb53wJkJXCbrcIRM/rL4qt9c5flMXBBeKcjswgI0R38zIab5yhbxbF4+eb8l9mzKMh5t/H7e3+nt+Pay3XvUG2N0BGUpklCgRFITIbZInhUYE3OygJMiQV2aMGqJABaC8YQDlr7CEAacjJEOgBaL/jest3x2gFQREJAQAKCA1pIv9h/TdHbq9BAsMoOfJi1I8/8etQ1EEkSMsRzgD6vWg4+2snuhSMMVAE588TzjxOHjymimfj/3k59mjV25bvCFo1eIN88bN+GnEz8PGLx5/8OaRmEpNIqbqrFy2lTOZ+eeGa3EXNobvn/sodEOePrSu4skzc1wqiTegNs7+NJ4kGFFvIAJv0SZicjrmamv1F1WX522e/eHQ/l26d3Bzd/P28f76hy8PH91zPTo82SiUFOdkFmQacpKN+cmJ+YmJhUZ9icFYmciWcVypJrc2sbomub6EE64djto57/H5DRn6sJLKJzm2hCQpLomqE6mGpwkCajlk1ahVo5YDTpR40coKds4IRh0auH/CWkdbl0ZSJ9jiecoZQC+CICCvkdRau4YlGp6yBhQFynJUw4FGB4JIOZaoWapmiZqjWo5qeKoVgeOp1oCiiBxH1TrkDMBzkpalrJbyLBH1mJRoT7mccHnGyul8ohYRAYmzavLy5AJ0DKD8L1h/ESfwSqYK4JUGrVcK8fAyLnFCwpHysiPYEBxFE4JIEOxIbQg2BLtjZP0FThzLmQejQImzoctisaxcudLLy2v+/PmIQCmtrTXV11vq6kwAmJSUsnTp8hkzZkZEXJ03b/6+fQeqa2oRkdopEAAqAdgdcHHgSlVc9HHwKZfIyx0sJi/JLgNwpCn+rHK7AycOldkGZUBAuYTuNmxVjwPMpraXzzAfDmDc3F0Gvd8xPqaFzexJrZ7EpqQ2OdpeEamlzCtnnAtFVwldG9Jc8te80KmCECWlMkQPWtml7sGkmqBImJeP7yL6R15wXb3A6250Fw3XRs23W7XM48yR1oEb2nw4pNGFsLcvhw/YtNl7RxBzIYS5cMnzwqX2l0Jb7d+nHPcrc+yUC2JzxA4VlR8GTG585VKv6Ks9N25SArapNvtPma68dv3Dcxf7LlzSNCau/9w5rkE7m4VfbnfwQItTp5tGXfc8esolr6RTep7vibPMxVDP8+eajP6OCdrWbNM6v/lzlFvWy4/v9z6w740lKzvOX9l+77HWazd4L1zkFh3VKji4cdBuN473R2xnoW/co5M/MUUp7LUMopyguw2b2LCJFf0ovonYQcu6z5nB9O7G+Pszbl5ezTp5d/1A0apjo8HvvsM+7kYtHgAMpXJK5JQqKXWVqAdBD4djCnmt/uRoc1A4c1x/FSeyBj95mR2UFNsitoyMbN6vr5bnEVGSqETsiJhdlNHv415bzmzIx2wD1YsgOrZABUdPsEhFkep0VOfwoxWpyBNeBJ0B9IKdN0r6TMwQaoXDdw9PWD3x9x2L1u5cvnbTkoNHdoRHnL967dLly2cPHw7aGLh6w7bVS7Ys+nXFhK2XtvDP48qsBv7+yetb5sQdXS3cPVRUdKdK0hbaVSnWp3opRkC1iqriqZoDjVFikyRBR3Uc6PWYmYaFqlJ21+nAgUP6tO7UfNi3n+07sTMxna2sLSqryMspSkl/lpZcnm4sS0mqSE6sStRXGxLrDUlmMd3EV1iT6kq5Rxe2XV4boD2zoSgjOoeq9BDPkliOxIokQUfUOqoyUFYgWi1wahS0lNPZuSRJTCSiQRJFIvyzuIRHjgeOIywraXnqUMMURBRYotUSDUs1LFXzoNUhJyDLgYanWp5oOKrhHA+hlgU1R9U65AXU8kTLg5ZHrUC1ImUFymqB0wLPgc6AyapK9sTtE5sObUrLTW447pBSZ1r+lcaj/xXrL+KEvtqHBa8XQl5+D0hAbEjtiM5sIgJ5/Xn+PhoE4phcbxhBQURAQujf2ZpFRkYOGDCgV69e8+bNu337dk1NDSJaLFa7XbJYbCEhoZMnT927d/+GDZtmzpr75GkMvnhzAYFKFGwE6YuXoqsq/+zEMbeLF7pY6j2sZgXAX45OQIbAAJUjYUBigMoAFRTdCbY1Q+/UlObL5jFtmzEe7vI+/b23bG2dkdGKSj5AleCYUnRK0jIADG0Yz3aayIJCAqUzI0dkCHIAOSUKoEpAN0QXRB+psmf9k+mmfddgfiEOQPS9HspcOOSN5t6I3RA78+pG96KZvUHM5OnMtiBm+3bmRjSjTpDHPGHu3mHOnGEOH2JOHWFOH5Gzai8EDwR3c12no/tc1Y9b8fEtI8MYhEYWi/vhgwyr6XD3duvAjUzcU+/IMM8je5lDe5mDe5hrEa48y9y9zVRVNisvd3/0gIl9Ikt46hYUyJw8wBzY7bJzK/PgposQ571uJfPtSCZgDvMkzu/xw1Yb1zHHDzMH9jH798oS9d5IPeyk5T3y6yd14Up7LYPoIlE/G3az41tVpo7p2R3u3m+8dg0zfKjr2/0a9+ytbNy8UfO2TfsP8uza2e29nh2vXuhkqvQAkAG4UnSRwI2iO0W3htjuVZ/jV2sn/y6cKBzdd3Zwo+hPaPNr19p/+Tcu0YiIhFCJSIiYV5rz66wfD17ZnWpPTMHUbMzNxMxMzMzG7FRMTcHkTMxMxVQjNWZjVg5mZ2BGDubkYE4apurt+gzIEGvFQzcP/bzkl/G/jztz9UxyrrGipqTOVF5TXVpV8cxqqjXVVpVXlGblpIddvTht7sSps8acvxgU8/BsyJEVYfsWZuuuVJrZfKJJkxJSqMYIKpHGsZigRTYBWRWodESbiDoeBBXlVKDjMDELc5KrxO0n141b9OOlpxdKsDDbnJltzsioSU2qMGaYM7PsOUn1KUmWpFR7qsGiT6xny6REmzWpyBh9+9jqM2smxp3bWJt9p8quNUK8w8SXQ5WWxrNEJYKGp1pW0rLAsyBwlDMQPgV1iSCKdpYnrPDP0lzoTHPpUBSQZ8HZqtCwOQ60LGh4ZAVkOdBqiYqlahE5EXnBUakCDQ+siDwPrJaoONDyyLJExRKVDnkOBTVwLOqTMO1RUcyuSzsPXNif/yzHcXTBC5Gp/+DkX1z/ACcv+rIQERGASkjtVLICsePL8jmabfbs3AJRnxjzNC78SmRkRKQqLiEpMbm4qIQ0CBkBRSAUCAGgQKlks0FDjqu0tPTGjRuDBw8eOHDgli1bNm3atGDBgoiICIPBUF1dbbXasrPz1q3b8NNPY4ODz40a9eP+A4cqq2obZhidyTkKkgTkBU4Sayq/OHXC48K5t8wmL5tVQeFFpuLP35ZSlFFQUCondhklckQ5gitCO1N964jLrh8PYhQM4+LC+PjJ3v2oy/3Y7ojeElVSqkR0bFdEFwnkdlACugLKJZRTVFBwIdQNQYGSC9rdETyQeCJphOiO6ErBxWrlEltjAAAgAElEQVT1qS7oWnj955Kdkbg6Gz+3YMvS5+6FOV6SuRViOzu2rKn3Ky5rnF7gzaV7xojurNGtrKpFvbVVeVXjqromFTXNNFyjW7c983LbUOxIwEeiXoS2ys31qqpoXVvtX1zsIVEvifhk5XhU17Z7XtYmXu2Zmta0ztRd1De9fdszO7MVYKfq2ial5Y1sdn+zpUVZuaeprqmp2t+g83jw0CMzr31uSauS561t1i6GJM+IW258qocV2kq0Y0pG0+jb3jFqr9q6dogtqeRpxk5RdOJHtVfc7DVKQE9bfevnz7qL+m7hEU3Wr5V//w3TozvT6Y1G/d9tP/hTd/92Ln6N/T55z++LgbL3e7vv3drmeYk3opw6y07OLoZX+rhevmv/bpwwL7Ug0YViM7O15d3bfZctEXNz0BlzU0Asri7atGfNsfD9uio+rkIVnhJ5LSs6Oiv6Rtatx8WPtVVaTYU2oTRBNAn3cu5eS7l6I/tGVGZUdGZ0fEVCopSUDTlnHp0ds2jsij2rjHmG56ay4upnxdUlzypKysqeVZSXVZRVlJaWFZWVFpeVVlaUledl3zx3atW0X7YsnvzwzvHM50+yJTYJtAJoeNAKoBVBI4KGQ40KNfGOdBNqOeRY5NXIa1DkUJeMSWKV+sitvVsvB97OuZOM6TqaLEIyZzOIVkOSlJxMknU2vWgXk6gx0cbmWjT1FeoaXXTs/iX7p36hv7rLVPqk1KLOkBL0EM86VZM1HGoczi4OaWQBBB112rfoGlwmX+lT+P+zWY5qeKoRkNUAqwJei7okTL+dfX/TyU2hty5W1pQ6Di38uw//wcl/edEXk+qOiOPvcAJAiN0Kkg2phECpc2YLqy32y9fv/Rwwv0f/j9u17+7fvlub9t3at+/29sBP5i5a/fBJgtUuISIlSAlSSSJ2K4KESBAkQkhWZsbqNWvefPNNf3//YcOGHT16NCYm5tKlSwsWLBg7dmx0dHRRUcmpU8GzZs3ZtWv3rl27589feOv23YqqmjqTpaFMhogAQABetP5juqnmq3NnGp0726OmqrHNIiOEaRDG+JPnCEG5hC4AcpvVhRBXADmADIgLkjZV5T57djLdOjEMwyhcGKWnrH23d6If9CPobbZ4E9pMIi3sUlOztUm92c9q97NRH4vU2E597OAj0SYS8bVavOpqGpkq/ex1fraqpnWlzWueN68q9yktk6dnMWkpcv6xS9T2Nx+u2Gs9cYPO08I3ifCFgQ5NoiMM8LUW/qbB4Wr4Uo3fquCbGPuXCdJwDkdw+BWLX/L4lYhfa+zfxptHsjBawG9EGGaEEXoczsFQHXyjh5EcjOBgqAFGCHSEDr7nYWSC/TutfTSPP8dJIxPMo0T6gx6/F+AbFkbo4QcRvmNhuAG/SoGRvPRVjGWEGkYm4EgNjNLjTxry1VPbMC2MEPELHQ7l4Yen9ROe2n5Nwp9S8SsBhsTiyH2w7V0p1k2q8QT0qi5TRl91DQhwfbu/vFMHz8GD3Ht1lzVt6trtLbeOneVN/Jp+8E6zz95x7eGv/PLjVof3tC8oakRRTl+yRPmPWPIPcSJ7xb73z8apKEOUU3BDbG62trl394PADcaCfES0A7VTQpBW1JefvHRo58mNmhLVzmtBLT5s0efnfgMmvNt/7NsLDi46/eTMpouBuyJ2Pc2P+XLGiDYf+Q+aNKjrd936jum749pOncmQZkmfu33BqJk/6vL01eaqmtrqssqy51WlpZWl5eUVFRVVRUXPy6tqa232slpTeWm5VFlpycs5vmn1nvXzRcONLLtoQEGDXDzyahTYhrIEi5wGORWyatRqUcuiVkCeB45HnkfRiEZ1bdzee0EbIzdczb6mx0QBjSzqOdTpwchZWdaqEajIU060JxQS3mTSFmtC7m6fHbny15w7By0l98stqlSi0oFaBDXfoMDPOYRkUGBR4FHQUcFABB11SgMIoBVBKwLL//8lioCsCFoBtRrkYolGTYUUzLqsvzpv6/x76jtmuwnxZZ7llY//i1RW/ntxgkBAsiKVEJy5K0TMyH02Y8n6zr2HNOs+pOtHowaPnP7d1GXfTVk6+JtJ3Qd91brzu736DVm5Mai43Pn2AFAgjmYwKpmrTh47PGTIx/369Rs3btzRo0cXLlw4dOjQ33//3WFDvWvXrjlz5gQEBLz//gfTp884dOjQe++9d/z4iYzMjKycnNLycuqIQCk0iLu8HN8vItJ3J455HjrYr67aj9jkQJ3Kj3/6npSiC0UPQDerzV2SXCSbjNjlCO4Ib5oqfJYuZJr4MAzDKN0YNy+Z/xtvHT/bq6q6pd3cXrL0qqpoa9B7XI9qpxPeqa/rU1fbvbamh6m+p9Xavd7cobikRXq6X5LRXRPv9vSB6+WzLsGHXXdudJk4VjF1ErNvLxN8nLl4jAk/7HL78MD08OFZR8c/O/ib6dC0+v2T6w6Nrzs2znxygv3UJPvpKfbgqZbTU8wnJ9lOjDMfG285McF2epzlxK/1R6dIZ2Zg2BQS+ovp5HjT4cmW4xPNxyZbT0yxnJ5qDZ5kOTXedHSy+eRky5kJ9cETLOcm2S5MtFyYYLk4hYYGkJAJ5tPjTCcnWs9NsJ0ZX39qvPnEeMuhCfX7J9UfCZBOB9AzE+1nxkvBv1pO/VxzdKLl5DQInmI7OcG0b7J1z1T7qYm2sAn2iKnWCwGW45OsB36yHv/Ydscf8lyI1cNu9XpeoNgbxHR8g3F1Z9w9O48d237U90y71o0/GOj/yRDXtm1dW7fo8v2I7t8Ok73RqtHEX99IzmzsUFkmqKTOmtMfESL7A04UAAqnbcyfDk2cKJJTcAdsVlPX5vbNYUHbk4uLENFGiZVIgGCy1d15FLn1wJonmY/WntnI+DAe/Rv5vufr1c9r3Jpxh28eWXpw2cbgTapiVb+v+zFNmRaDWzDdZF79vdadW59sTtWVGSavCAhYNr3GXmOuqzNX1JgrampKy6rKK2qq66qq60ora8pq60trTSUVNWUV1WZTHTHXnj97aMmKqeH3j2fZ9UYqaECIR50KdSyKPAgOYxUWBbZBgFIANpHwiXZWTx0Vb/1jU8zmh9uXXlkWlROVgkkCYXXI65EXqIaXNCLlNKBRQVwmqq01Cek3D0YFBtzdPz8n4ZSp6lEZSUilCSyotajlkOWR5ZDnUHBEJCI4JMtER/GDBV6FrApZFrUCaAVgBfjXYpSGCZWXfsn/0uaolidqEVkOBRWwGhCzsOBM/IWvp32jTVE5b5Ub7lb/g5M/sV7DScNcSUM7LwAQO1K7EycUETE1q3D8zGUuLXu26//1N3N2zt1zdf25J7si2KBwzYbT92dtDh7686JmnT9o3GHAgjW7isqq8cVbA7bsVP3qJQvf7d/34yEfr1+/Xq1Wl5WVPXz4cNWqVWPGjBk/fvyuXbvu3bu3cePGPn36fPrpp7t37w4MDBw7dkxMTMzz0uepGelFz4qdOJEoNuTNGt59rEIctX6d59KlA0x1fnarssHT4k/jRA7oCtgIsJGNeNps7pJNSe0yanOl1m61ZU0m/MwolXJXd0bpxrh6Mi3bdQzc/s6zZ2+CrXl6Uuszp7xnTGe+HtH60L7uOk2bR3da37rqHxHqv31Lq8W/+27b7nHytMexE8y588zp026njjYKPupzMKjNxlXttwX6R17xuxflp37km6LzSDV652f45KW1Ks/xr89tas7yqs9uVF/obS3xkZ752ksam4v9TIV+piKf+iJvS5GPrdjbVuJlLfSy5HubC33NZU2s5b6WYm9Lnrc138da6Gsu8bWU+FqLfM1FvpYiX2uxj/WZV/0zr/rnXtZnXpYSb9vzxlK5t/lZo/pCL0uxt/W5j62kkTnPy5Lra83xNqd7mjN9rMW+lhIfW7GPVNLIWuhhyvW2FDWuf+5jKvYz5zWzZvhaMnzNJd6mMp/6Z42thb6WHE9ztpv9mSs1ewJtgdgkO0O+aiXTtgPj7qXo/16/wK29Vq+SD+zv0qd74wH9lP6tfHr06DDiy/ZDPnJv01zRv193Iak5IkNf1tv/YUTyR5wo/z04AQZBTmkjwCalFa2jr406djD9+TNEtFNiB4KINmLhxZid+9fe4K9vCNnW5cseay6s23Jlc2BI4GXNlUg2Ys3R1dsvbE8oSBg65YthM4btubpnS9jW+fvn/7pm3MOMR2wh/8OMn36ZOb7OUgf1dqiyQnm9VFZrqayrrzHV1tVXmcyltfWlVXWVNZZqs7Xaaq6hpn3n9n8T8OXukM25UmI6NXKgcwp8gY6nohZFFgUeBMdQC4ecnnIpEp9iY40SJyDPo/5+/dMNj7ctu7ryen50Khr09oREojFSjUDjeZrAUxWHcUmYUFwfk3hj770N058cWJzDn682xRTQ+ESI1WBCPLIq5FjnKS86NxV1RDRIoo6IAggsCmrk45CNR60GtRxo+X8dJw1yLLwDV//i5gVgBarlQMsir6IsC/p8fLY7cl+397oaMnTOo4T+ESf/iySF/104ofh6mxciIgWQ7EgksDt7tHKLy3/7fZPSr1v3j8fM2XVlxzXj9quJm6+IW67oNl/hA0O1W0M1Wy/GTt9w8s1BPzRq13/LwXMV1TWOJ6sqfx64ekmvLm+MHvl9VNQ1nU7HsmxOTk5FRUVJSUl4ePjEiRO///77uXPnzpw5c/r06RcuXDh27Nj06dPv37+flZWVk5ubnp31rKzM2dEs0QZVHcdHQMR6xDGzZzeaMGFAdXWTepPTgO8vJLtkAAoK7gDuRHInNjdqdUGzEuu90NIhP9Nr5Ldyn8auzVsxSjdG4cY0adls2qxOV681D78iW7yEGfgh07Ql06y5x6wZLhdPM8f3Myf3MYd2MovmyCeOd9m63S0s0uViuOv9WI94tV9yWvPsvLbFz3pLUl9C3qqv72CqaWs3t7TbGlvsje3oZUUvgh5OEclXfiOKjIQygnKKjPSHX4EgY/vD10lDPemltS0yFJkXfo6Oh8jr1w0IA6RBs73hG16xgJQhMjZkrI4cFGGIVUadk+SOF8kQUAB6EXsztLcuLPAKu6zcGOg7d4H88+HN1gV2PXnWf/p07yEftfnyi+Yfvq9s3bLx2/1bDh3aatiwZu+/79LtrXZPYryBMvBHneZ/ul9EJw49gr+AE2ert5LSxoiNi0paRUZMC7uQW+mQeAKCIAFQlAoL0n+bPfFQ2OHt1/Z9MvtvceWqZCnJYDLmYt6j9IcrDyzfGrwlLjf+q1lfrTq1sgALEs3GQ/cOfzDuw0sJoUKx+MVPf+szqB8rcEgQTQBVVqyxkWqzpaau3mSqMdXXmKymeslipnaCEmJORfG4eRN7DuuzI3xHGklMxUQe9VrUsaAXqI6nIgci58AJFUTKi5QzUM5AeT1h9ZQTUdCh4VH9082Ptq++vjYyPyIR2WSiTrSrBClexAQW4nQYWwCqwsJbcZFbIrZOV5/bUJl5s8KckGZ6bIA4DcbFoToWORXyPAoiFQQqClTkqciDKFBRL4n6Bpxo0BmdqJBVI8viv4AT7jXt4T8ZnQjACkTLA8siryIsD8Y0krMjLOjjL4dk5KUjvoYTfA0nf9d59D92/bfg5GUZihCUJGqXEECSyJHgMI9WPd/6aNTi3WHbQjWbr4jbriXtjE4LupGxIzplc4RhS5i4LYzbEaaaHXjOv9/fOvb7LOL2I8ezJScZ3u7T/Zcfv3v84A7HsUeOHAkKCkpMTCwpKSkpKSkrK1OpVIsWLerbt+/AgQPPnz+fnJy8cuXKsWPHGg3GwsLC5JSUrNycapOpASfEiRFwTCUDIlgRf1m+3H369LdLn/uZTQqgLw/HP3eUAJVRSYFEAVYXtMtJrZJW+oC5ubm6uTreZfQoZbsObi39ZZ7eysbNGN9mzEefus2a6/7LeKbve0yHnkzrLkyLti7TpntGXnF9fFduVMuyDO5VzxqZ6hpbrH5W4msivvXQTEIfC3qa0NeGTSRsImFjCb0lcJeoB6WNEF0klNskObEr0CpHq1Mwv8F3i6EoB1Q0gPPliU8a1EGIw9bFyoCNcTTUUsoQIkOJQRODNTKsk6NFjkQBKKPAEKewv+JlvQEYtDFYz6BNgaB4ITLmsJJEVFBUEnQj6CqhTKIM2BhqZ+ySK6CLw9LYjp6A3oS0tNU0S9O5HDui2LS15e373VJSvSOu9tIIrQ+dkH/wcYshn3y0+Pe3p0/36NrZo03LLj//1GfRIp8hn8sGvu8SGaa0Vjv8SF6wRA7/pf1vUBRGwgC4ADRD9M7ObRUWtuLerZLaaud/EYAjQJGsdcO++GzF9tV7oo90/rb35ohtxx4fPXDr4MOshw/SHqw6vHJL8GZNsXZYwBc/LP4hOCF4xZnlP636cc6euY+zn2gLuO/Gfd+kRdMVa1bpBH1FSQXaECmi2YY2m91iluySQ4sCrGiusxcUPTt96fxb7/ZoP6jTtmtBOmIUQceD8xwXqShShxek4PAJ1lHOQDg95Tjk1chyyOtATERjrCl2x4Ptq6+tjswNT0IulWpTiIaX4nWoSkRVFo0vzo4WT2+4smRswuXNJcV3SyRNBmgMoFHT+HhQxSEbj7wGBRGEBvdJgUVBiwKHwovXwKHgkFTRIpeAXAJyGkc9A7j/J1S4f6I6/C8WTniWaFi7Su8o6oAgYlJcFbv/+uFNhwNLKoudJ95/cPLX1ku1R3iZ5nJICxCUCBJnzUSXlPnDhLlNu3wwfc2RHSGxe67p90YnH7iVcehe9oG7OftuZ+++mbHzatL2cH1QhBAY/OSHmYGeLXrOX7G9tM6GiKJO59+qxWdDPnhw79aDB/dnz549f/58vV6fm5ubkZGRkpKyb9++zz77bOrUqVevXlWpVLdu3dqxY8e2bduSkpIKCgqysrNKykotRKLoKPJQh/IBpY5mMUAEO+LkEyfcN27onZfT2m5RImEQFH9+7uTFnSlhqM0FLN60rqm1wqco2zX+qdeliy4/jpb5+8s9PF2bNGva5S15q7ZMz76dtmx9KzLSc/N291lLZN/9Iuv5duO167vmZr9RXe5dV6aw1bgjOubAlRRdGrq/5BQVFF0oyuyoAJRRh4Fjg1kLoAJABjYGTAw1MyA5RYgRFejoYSUyanf4uygcXa2UMnbCOEQw0dGLbJWBnSGgBHSMbiiQMFgvw2qGlrlAnZLaZTabzCYpKMiQOlTfGUf9CUGBkhzrGVoro1aZIzQhzhcgB5RJKLegmx09nBLOkhyojEguAAobVdigkYSNrbRpVVWTZNF161pmw7om8ZouNfX+tbVty58PrKhsEbjN7cefm0+Y5DvoA6+PPpa3b9/tp5Hdpo73GjRI+elw2eQA5uxx72cZvig57hJeyqg01FH+LyD5y6OskgyJDKkrQAtEj8TkFmfPbk+ILbOYEBEoACIBiogg2RbPn7XjyLYVxze1/LTTnEPzl59euujQglD1pbspd9efXL/5TGBcXuxnkz99/9eBM3fP+GTGkB9XjX6Q+yBHyrlvfDg64Kc3enUZOebHgBm/RUVdLyksMVfXSPUmYjNbTbWS3WYx2ywmW1VpTezjhI3rN/884ddPvv508JhPtlzZmQTpHOq1yHMoCMA7Gqj0lBMpxwHHIScCp6ecQDkN8g4ACCAmYaK6Jj7ozo4Vl1dG511Px8QkSZNGtGlEkwXaHGt8YlbE7ZNLo5aPL4g6WFX0IJ+ojaDS0Hg1aDnUqZFTIa9GnkVeAEGknEgFAXgWeS3yDY73AosCh4KATgUzDXJqR03+/yNOHOjSUU6gHAucmnIGTL2Rc3/juS3HI05UmiqcZ+ErM3eA/6jX9X/0+jfjhL6KE0LQakeb09HhwPFzbXt+/PHoOZvPPNgdzh6M0h2/lXj8TsrJe+knH2afeJR/7GHewVvpuyIN20K12y7GLdsX3mXQtx99Nf5OHIeIiSnJTf2auru5Tp06+dq1a7du3bp79256enpGRkZISMjs2bOnTJmydu3aI0eOhIWF7dmz5/fff9+9OyguLiY9PTUnJysvP7eqrlpySFoQRyneKf/lfMUg2RCX3r7d8sjhzslJrW0WBbExhP5FsSaZ40yxWT2t5u5U6pybrbhwjtm4Ub52rfzDQV4d/L39WyncPT1a+Ddq96bcv32noG19qwtbF2S00etbxca3uHmrmSC0qq1uDcQHiFyyyR1iYhRkTiNIYOxWGSEOtMgoZRyutJQqEV0QGYkyxK5AIkO7DK0KIDIAR/pILqEroAuiHCU52JQoKVGSEyKTUE5BSakCUEaJDCQZSnKUGJAc0vcyAjIAOVAFEgXalGBWoEVG7DI7cSFU6ZimRCoHylBgJGQkVAJRokUGNQzUM0gaIiEqA5scJAVFuYRuEm0E6AYgIyAn6AJUTglDiFKSWlHayWzziYlRzJrJrFnh+fSpf219SwBvq6kDNfcpym8yf77y86Ftl60YtH7jG+OnKNt3aty5U9efRw1atrT73IWKUT8xc2a0Y592BJs7JUyDHleDJBfI8OVWgHP/5bgEHZ43sgZlaDdKWwC6cWKr4ycO64QqyeL415AIsdrsiAg2y+lD+w4HH/ht2+IPpg6NSrt+IzMqOvmqvkr3MP3hqsOrtp3dGp8XN2z6F1O2THpouDfvyLyBE96NSooqxIIHiQ9HBfz4xf9h772jm7jWtu9RdcE00x16DSSUUNIbJZCEJHCAkEJCEloIJZTQO6Y30zs2YHqvpoduS5oqyb1jwICNwbhKmr33fb9/jGRMcs55nwPPl3c9z5e9ZrEWs4Q0jJb2b+52Xf/4dOP28EmzZv08alT3Hh8PHTJoV2TEqRNHbty8fOX675F7dk+bPmvIT8N/GTpy/szQ/bt3T58z5fPvP128b3ECporosKLIoyChYGe8gwl24GXgReQFFEQUJBBFEG0ox6BsQUVAexzG8/kxq8+smHlw1vGsUwmY4KBCost638XnF1jSpL1ntk45vurX2HPr8u/9nseURBR4sN5ktmgmyBgrg10ERQRRaxUTgS9TvRRQ5JG3oaQdojYyoikCMEkzoCxjSfnjX+W4yh2C+FyHjLzMeIkJIkoyOBIwfad4YMLaKVExp0u0tq4/4QSQAhL4Gyf/taX1c5WDyB+jExVVTRMLR4yZVvmldsNnbVm6L3r1CfvmU85d52L3XEzYezll//Vbe2/e2X4lc/P51DWn4pcdlpbut84NP//JoKk1Wr03e8UGRExOT3utY4ePP/54wHcDvvnm20mTJq1fv37BggU//vjj4MGDx40bt2jRolWrVg0dOnTSpEnz589fuXLlmTNR6empGRlpGRlpeXk5buLSpiifXiUw9Pk5ajiZe/FCk82bWsQ667hLDZRw1KsG73vS/LMb4/8NJwB6wioQWp+yl+/lVN+y3X/cpBbrN/v/PJyrH1Lz5ca1W7fiOB1nCghp0TrgpXqV5kwJKb1bHUtrIKmBGIwYgGBwl5ooNTM0EcYRbypJr4nYAzMS1UDdJvCY0KOHUh2qHKh6ZCbGjJTqKTNSVc/cHLh1QPUMdQx1DI0UzRTNlBko1QExoNuIRQYs0jFVT9DA0AioB8aBhwO3Djx6oJrEslZo0UTX9YAGBAMyHag6Ro2AJkA9oxwjeq8eMxoIch7UMWJCjwFLOCzWoUePoAPgkOjQpYNSA6pGpH5M9SOqiTEDoIGiEUAPxIikCkJIfl71qCjj1GkBv02qdi26dqmnBgU/4vFjxfVIYX3e4v/zz9wbrwePHtVx67YGPww1hjSo3urlFn0+e23M6EYjR+tbvcK1adn2+P72qFYgqhaEmcp0OQF85Q2qQ6oHpgmmlcPJc3cJgw6pHogRmQGYP6V1GPhbbHU3bdqZklgMBBGBMuJRVY9mMe05f/zI9n1b+40f2LLXa+Ex23fLO/cIkRdTL+637BsbNi40Yu7NOze7DO48c9d0FxZHZZ7uN7Pvd6HfXbl1NeaWtd+w/n0HfiXGO87fuLZ07ZpvBn4/eNigBYvmLF02b92GsOVrli5cvnjStOm/jhm/csVq4YY1P/v+2tXLen3dY8XepXGYJKAjBkUL2gS02ZnNwWwy8DLyIvI88jbkbSjwKPIoW1GOQcWKjlhMEB5b10SFzTow69jtk3EYG6+K2R75ycPo5CvbL6+dfHXtpLSYyNySmBQ1OgEFGXkbClZUrEwRmF1mdjuT7SDIwAso8MhLKMjAy8BLwPPIW1CIQcGGgtaRpYBsp3IckeOI7KD/JZz8iSVPbWP+00MCXqRWgdpkVBwQl4K3Vp/fNHzBSDlDVsGD+DdOXhQnDMGr54i+6KRMOx6Bag7wiFhU6vlqwMi6zd+fvSlq6UF+9an4rVGJ+y8kn7iafjr61lnb7ROWW3uupoZfTNlwPmn5SefCg8LcyKuDZm0KrNt+6NjpiPggN3f2rDmhs2cvW7Kkb9++773//pAhQwYOHPjOO++MHTt2/fr1oaGh48aNGzJkSERExJUrV+Li4m7fvp2amnLrVkZOzn2Px40IDBjTBJIAAQkDNwVCASkDRCCIa69d7bBpfXNLTJ3iEhP6lPsQ9QB68Oo5lpc88YnJe1/DMZ/RL1AdMC1rZCotbQCe5oV5lQ4e1A//temqjX1EJbh/f65iUMUmTSo3a2YwB1SoVbdGi9Z+zVua506r9CA5gBUZkZQxTIeoY2ggGAhooqjT2pNA262YGVEPqo659ODmmEuHqg6JAUFPKUeJEdGMYGBuHbg5YGXFEjOiP6CJMD1ROUZ06OGwkMMiPVKDTySfY0yHRIcqBx4dUH35MjWiDoBjTIegA6rTBvIR9Qw4qnJM5RjTpsGNgDqKOkqMQAzo5rDUixPGOEb0QHTo5rDEAB4zcxtUt4FQM6ARUMdYILJgJLXz7lc4fYKbOsV//oI6CWmN3VDTAwGEGYEGoLte6aMqp477TZ6s/+gj7p23uD69ufK5LcgAACAASURBVLfe4WrV6TB+XIvBP3ItmnM9PuaaNOKa1+uwa9ObroLKqtsIqCdooGUij+AT5iI6JN5gApgWrJQzvnwhnJiQBRHWQCVBV680WLfmcFaGFpsAoeCh3jQxZU6HsGXvpi/HfPPmgHdHrRs5Pnzsb9vGhUWFhd+IWHJ02ZqoNdfvX/t5+dCV55anY4qdSLsckf3nfnXYfvRaxo1+P3/Ve0Cfm7JVTopzpialZWUpdvulS1GnTx86cHDn7n2Rl65eiU9KzsjKupd9/1FOXnZm5ool8/p923PF3mV2liBinBUlK9pEtNmZzc5sMggaS6zIW1GwIm9DnkfRipIF7Ra0OzBeKODXnFkx8+D0k5mHs9D+2K0UZF+TT6w6t3rC1W0zs6UDBSW2ZBKjYIyCNhFsAogC2nmwW5gkMElhkgMEyRcDSd4mYA0nXrWucjiRHFSKJVIskf6LOPlnx/OEJoI2xQk2nlplUOzUkYa3Jm+Y9unAz24/ymJadYSVs2l6ipNnCsr/u9eL40RT2WLem+fLFAIyRBXBjaAiYGpmzkef/dj0tZ6Ld91YesQedjJh65m0/RczT1+/fdl256p4+wKfcSwmZeeVpPUXE5eccs4+KIYesI1deSi4wRtDfpmoBRB2Qf75h0FTJ0zatWvXlq1bIyIitmzZEhYWtnr16qFDh3711Vfbt29XFCUjIyM9PT0jIyMrKysrKysnJ8ftdgMAAAOghFIXARWQouphRW7mVhFVQEQkiFFJCV/s2Fbv+PGQJ8VmRA7RgGACMDFmZFRXTs9RD2ikaKJoVNFI0QxopEynEj2AHihHPXpGTAAmqlYpfdKy+H7w6b3cqOFVFq94LymtW3R00Pvv6qpVN778qr5uI3PlatVfblvplQ7GVu3ME8YFx4nV1GI/SsvSZXpEI6CZYQDFAPov3Wef9iOhthWiDkGPzIDMCNSAtLz/vJ555b98CpJl4sdQpjXi49m/cEF/enmatRf88TLAp1/C0MTQxMAAT3nMIeooM1AwAOhA5ajbAKoBqZEyEwUzgB/QKtQT8uBu0KGD+tmzAreH1751q4ZLrUzRn6KOMAMjVZE1eHzPf+WKoFFjqvbrX7nz+xW/6mP6pDtX76XG3w9sMH5SwIDvg0aO9O/zue6DDo0WTW2V4qxO3H6AnAo6giZAs+Ycg6hHpul16rylDloWsviO54hRQI/UAMQI1AxQ2cNe9niqHzvQdNrES/ezPb7fEKqIHkAKgJiTnzNtyfSfpvx4wLZ/N78zgt+2nY84lHT04v0rlx9cu/zgCl9oico8eSXvggNFB0oWj+Vo+rGbjywnnVE9f/ris2++sNhtSnKsHOdMTEpNSUxLS4rPyohPTXGkJCWmp97KyMzKzLqVeftWVlZWRmZa2IqFfb/+bHHkYpkmSpjAoyKiIIOgMEEBQULRhnwM8tHIW1CwAW8Dm4CCDUUrKjaw2zHBWsCvPhsWenjahbR9xR7Jlfl7wr5l+6Z8G71j9oOM0w881iRikSFGRIud2ZxMVEAUUeRRsqBoRVEEUWGi8qcpd9Gb7xL5cgUPGUSlrKjz184wiijwaLWhVUJJAtlJHCk0ZciUIR9+/EGRp8i7Hf5RK+rfGwn+L1z/nThh8FRxhSEwcDNWgkgQMSHlbuePvnm5w+crDlgXH5JXnkradi5z78Xbp67f/t12+6qYeYFPPRaTtONKwpoLCUvPJC48HT97v3Xk0r3BDd8YOHi8iyAiEg+5euH34UOG9fqi16+//jpjxozhw4e3bdu2V69e69evv3TpUlJSUnZ2tgaS+/fv5+bmFhYWEkJ8F0uREgbgodpFeggWq+hxA3o0kXDE6KzMn/ZENjl0pFGRatLy+5QYCDExNDGm/2c48QM0qKgjqAPQUWpENCHogXGUGj3uKp7iJq78hrEWv0FfccMG1eXFzjm57U4c8//wXfM771Tu2cu/VRt9QKWKdRu37fdtcNtOum7dakSdaA60EgE9e0oLA0OTJkqvKdKDt4z854rxs2dAj8ygad0j03m9gb3Rleaq8lRE8nkPnfedn3ZM/ZlwJg297JmTfoBGwoyE+SHogHJM1SHREY+f6qmKrLrqrpiZaY7cpZ+/MOjw4XrZd2t53H4e1cBAqxIZmBqMrPGDW/7ff29o3b7phKlfRZ3pd/hAk2GDDA3qml+qV3PY6LdPnv/0+s02G9aa32lv+vi9GlFHazDi6wBGE6KBgI4wLTXnAyotV/B4+tfnTHkxomeqCUCv0sBid3tg9baubtnnU+ejPEBk1Df960EkjCJTgQ4Y8X3PgZ9kkGSHS7IVW6ILY6ylvJ3FOSFeofZ4GqsQQaZWmVkFZpFRltEeyxLOpf3e9bvub3R/64Yc7UyNk5x2pyMhLTHzTnra7VTn7bS4+1m3M1NvJyakpGakp9/OSEpNSUxNmDN3eo/PuiyPXB4PGRZw2kCSULL7qu4CihZvJ5UQzaxWarWjpKAoMJuNiTLGxmPyjYfRa0+tWL53qj35kOfuZX7rnP0Tvkk4uvJRyul7pTfj0SaClUergLyDCbFUtDNRAm3YnueRl0Aow0kZUf5V8Vx7zZ/Z89fgxIKWGLSIKCugxJM4KVeYs2bmjPnTXNSFvtk1fMqU/6sv7f/C9WI4AfDpBAOWE/Bi3kBPBXAh9SBASnp2t+79X36t+8r90UsPSWHH4zefS9tzOevYzdtn+TvnxawoPv1QdEr4laRVFxKXnI6ff9Q+I/LaqKW7ghu0HzR0nE/EC4nqiYmOiQiP2LFjx6FDh3bv3r1x48YTJ05kZ2dTSktKSoqLi588eVJcXOx2uz0ej6ZjTwihlCIwTe+RAropdZMSikUEPS5Gie/7Ty3IH747ssratfUfFwcAcpTqKTFo2XwAPRJdOX1frSnIBKjz9SnpkOmAGBB0iAaAGoQ295Q0jrcHjRyp/25gcNTZV1zuTllZTbdvqzTgK8Nrrc0dXjM1a+5fMyTkzXfrfNDFv0Mnrkf3mju2tykqqqFSE3uabNED6AGMjJkYM1NmZsyPsgACfhSMzGspryVtylePdYh6raqMWj4HyrJneh+Q/juI8kz48geQGHzdU+V7qIyAJgZ+lJoIMarMQLX+MaZDpmfuIFZSV3U1SM4wLV3HzV8WeOFKzUePqlMIIsRMPQYgmu+6GdTKpKh2Rrz5lxH+PfvV+WV860mz2kyaVq/vP4z1Qmp92K3uyAn15y59edmqOl9/E/jJx1zvL4KPHamDyFFqRDAgMSDRMcIR5m1chrJbxPRITUDNjBq97pbPOXeiB2YCqqeUU2kVlbYtKay+KeyVEYPjCwuxTM+JInoAPUTTMZ88f8q3v36dWORMwcREjHeiU2KKjA6Z2QVVdDCHwgSBRkvUIoFNRMGOsQqNjS9J/nridzVa1Nyyb6sjNTYuOdGuxKXEpt+KT0qTLOkKnx6blBKXER+X6oxLiEtKSE7PsAnW7t279OjZ5Zx4LgkzBYjjURF9LUwSSFoM4T2YTaQ2J0iixyqpfCzGOUlCPEuWnyg7jq/eu21W8vkIx57lx+eN4I+syMm+nEPEWLBGo8XiLTwIDqplqCQBRQlEO+MdjHcwQflTqurf4+Q/nV7874tOeCvYYojFzpRUSD0ln1q0ecHRs4dV5nlmU/wbJ8+5tJK7t5b9DE68bcOgajh5nF/Yp9/Aei3enL8tatkBYflh+/ozSTuupO+/eeuoLeuYLeuwJXP3jbQtv6euPJe86IQzdD8fuvvauKU7g+u3/Xn0b9qnqcDKvpbCwsLCwkK32/18F+4hVKWlhBao1OVmlPq+/zxgo3bv4ubNq/+4IBBQR6mBPZ2T0Jd7SvXtyKCVMXQAegADggEIR1WOsAoUm3iglSxWGj+O++zLartPNi4kLRFbpiRWmTQ+8MN3Xur8drWPP+CaNfarWr12xzfr9e4T+NVX3Icf1Amd2+lRXh2Pxx+Y7plki/bITExA/BgJJCRIZYGEmRnRmrKMoD1NP32ILh+s/DFDVQ4nGlH+W3Dy57hEe3/9s2fMDP0p8yfUn1IjBU5FA6IJ0UhJEJKqWFRFslWdv8I8cUHQ2RvBpWplRDOhBkrM6DKhS4eqHlgQkmpFOQExl/WrVptnLtT1+o5r2o7r9F7Q228bQ2q2mzyt2eTZXId3uI5vc01a1B39W9BX31fdElEHUU89BnDroFgHLj0SHUDZHEzZjJEBwZ/SAELNFF4Et3oEIzCOUT2D6gAtH2TX3LH53bUrkkpKAJExBgyQIqqsrGnlwJlDM1ZOOxd7KtZjj8VYO9pFJmsHrwoyExUQBBojM5sDZR55nkkScdzCu9suRbzW/bV277absWjmNVt05q07d9Ky78Yn31PEu4qQYY9PiUtPTs5MSc+QY5079+wdMPC7Vq+8PHPetMS8JEdpgsziRbRre73ixYlsRUnr5RVRcoIUR+U4VU5ksXfwdgZmJqopyn1p06Z5m8cNuTR9/I2lM5LP7URMy8UkJyoxKNxAwYKSjLKdSnYqS0zmUbKhKDMxgfBJKh9H/8fgRERJBMlKrXYqZ2DaxhPr566ZbU+RGRJfg6hvU/RuJ3/j5D9dvnau8ma9vkIURaqCD91DR46rUveVkaGbF++ODjvqWB0Vv+liYsSVlN030nbdyNh5LX3b5bR151NXnE5edMS5YB+/IPLywPGLqjVqN2HWPERkiC4kbqTloVK27t69e+3aNUVRHj58yBgDgLt37zocjpycHELIw4cP4+LjZEl02JVbmVlANGFjldIiQl0UkFIEBgSwGHHytnDdr782epxvZkzHqAFB04LVAfqSRcCBNucBJqDeYT1GdYwYEf0Y6EvdFQiGMGyQnBE8dy73Xhfz+h1NsovqlmJdwOYORdfzY1392s0H9Ko//Btd66aGCgGVmrdsPWx01f4DuOYtao//tUPOvToel/lPOOGQ6lA1oGpiqj8lgZQEEOJPVT+mmoAYgOi9Gf9/hxMtzVU2WlHmPP+CONEjlA90ysPDUA4nZR9npsyP0QAAMyBHwUBpEEA1gBol+YHCDW7JIuPEGcFX+JASFkRRT9CAyAHRQ4keCzlw6RmphuylnCz91nXc9OnmGfMrTQmtMWVuyJQZ1T//1FCnev1PP6n/y8jgwcPqjJsYPGpck9Cllbp8Yp4yo/KTx37gMUCJnpVw4NFcMrUykr48TgD9KQsgTMOJ7rmjN2AcYxyiEbEaoc3S0prvDP8uMiLL5WKIhDLGtPYfhpRpittSorIiYsWW0xscLtmBdhkkBe0KOmW0yyDbUbaD5ADRAZIEgpVZeSY6IC6eJcW5EsL2hTV6rVGzjs2HjB62OSLi2NHjN6Oi0q5dTLlywXH95uWLVw6fOBG+d+eMBbM/6N61ftMGo8aPjLbfSMxPkgudMsSJaBdQ0owLJfA2cVlR5lFRmBJH5FQWn40ZcQXShcSz2y9GbDqxMeLI5jlTR8z9svemb/qfnTft98g1x49vupZ+1uYRZIyXMV5Eh505HNSuMFkAyYqSFUWJCfEqn6jysVRQQJBBkEGQ0HuIKAjlDq0YLqH3Zb4X/8U48VZxFJSd4EjH1NHzRoyZMSq/9BEgLe81/jdOXmD51GkYgqb/C5qpCSACAFGZ6tLu5tK1m+q98mb3b8eFbru88ljcihOOVVH2DRfiN19K2nQxeeOFlPXn01ZGpS49nrhwv31BZMz01Uc7dP7ylY6dIw8cBQCKrBTdLlSJ1+8MKKVlnoxr166tVKlSly5dTp8+7XK5EHH37t19+/bdt29fYWFhVFRUvy/7vf56p4+6dluycClxUUREUBFKAVQtvqKEabmGJes36Hv1rnv3jpkRbZ7OCGj0dcd6d2TvFDf1Y6rJu4OrOlRNjPl7oHIJaQjYLP9h1c0b9L37BsyY/5IjNcSNFQm+hNj4+k1Dl66mtq383m9r7NqGe7m2f6M6tbv3CHr7I129Vlyb9kGzp9SPE2u4S4zexMsfEvpUj9SA1AjEBKofUwMIDSDUDMSAqq5coftf4aTMtrZs339hL3TGITMC+FM0U+9b/dNhwDKWeM9TYmTUH8BIqanUVV31NCwoqvL7Nf3k6aZZoZUTE0MorQpoVFGnanMq1IBuPZTowO2HGILYMDXeMGIo9+471SZNaxtt7XIr68NLl0IGDdTXqW4Krli1z+cdDx/smZ7e4aYtaM4CrstH3IiR/opQlZX6YakJqR6RAzQQ9PdgAEUDe3rfjD7tYSP1zfA/9/3xuTFWU2k9UWq7dfPU06fuqh5En2MDY0goUEopZYgPCx6HRawau3iMwyXFop2nvASKiHYeJAkkBSSZCg4m2kGw0pgYGqOgQ0GHQh1JmBJbFBt5aec/fu5Tt0XdZq+17NGrx8ThP+6aN3XPghmr5s0aN2l8v0HftuvcsVaz2h07vzFv9fyYBEt6QXpySUq8mmiHWBEVn6CvtoHKVpRtqIjgsKv2ZDU23RUfk3ZlZ9SWMfNGdv+mW6+Bn80InbBq4cw98+funTZl66Qxg7/4+LXWLSbMG7Hr2vZr92/EsoR4THSQWIU6JFAElG0o21AUQXBS3kl5O+Nl5KVyh/gv+nTFZ18m4V9KFBElG/BWZlVQTsD4ZJL48YCPvxv6nbYJPjXeeOYB+2+c/IfLq8/rNcYi3mI8+JyvKEWfALyQmNaz/5CXmr8/bunhhXvFRQfFpcellVHONWfiV0clrDqVtOpU6vLjqYsOJCzcrSzeET16dnj1Om2H/TL59v1HbqISVN3ocaNKkVJGCSHgW4i4bNkyjuNatWq1Z88eDSdbtmzp3LlzeHh4cXHxiRMnunbtWq9evbZt2s6aMVvVKvtMBVpMVRelAAzBa/CIG48erzZ+/EuZaYFIDABaq6uJolGzZPdpk2g48WduI7j16PHu76paxYWNXdj04f3gA1v1X/YM/P77ttejGz4uCqQYAFjbTWtHXdC/30UXUqdSz3cDvuvGtQnR16tcofMHIX0G+nfqxr31nn7UsApRR2uUFhq9WxtoFXU9smcH7piW+PKnLIAyk7epV/Ol/ye5pn+Kk7Ld8wVL8XpkZvbPcVI+96XhpAxdBk2631NaiZEaqhry+HGlI8cNk2dVWr2lflxyFar6IxooNRMwM+AI4RjRgWpCakLwB6yjkga2GGOf3lz7Dv6jRte5cLH+75eC58wy9+vL1a3T4IuP6476qfK4X146frjZjRv+c+dxXbtxX39V8fSxhq4nlUmRH3hbok0E/d0YoKKh3A3RTJTNmprZC9wcPaLve8Rgt1rn6tV3t23dYrPlMYKIlFGqPRIx71QtIjJgsxbN6fRxRz4/JgkTRBAklAWQbVSQQHKgrDBRVK0itfBgtYLNxgQBZRnsdmJPookpJPli8sW1h9eOXTyh3+C+fT5+c9Snb43v9UH3d9u93rVjt+8/+X7qT/MjFh23nFLuOVKL0xOLE+NLExIhQVAFHsQ/4IRHhUe7RJ1JkHgH0y87z3436ssBv/RfuG7evlN7rlp+V2RrksRn2+XblujUG1cs50/vjdy8fPXc/kN7jQwdfib+TCqkxqrxEnUKaLehbEOZR0lEUQFeZjbN6LDs+DdjH/9vcSKhKKEkMEFiUjIm3bx7Y+j0IUvXLdF2QUIIe0ZSVutM+hsn/+ECKLth4GvsKsMJAgXwFVIOnr/esl0XztTwo58WzN5pWXhAmneAX3LUvvxY7PKjccuOJCw7krz4QOK8nY4FO6RJy0536jasUYvOhw5fQETCCAOVguqhLgoqgNcrXlVVVVXRF520adNm7ty5eXl5iLhixYr27dtHRETk5uZOnTp19erVJ0+dXLly5ZRJU+28XS1xITBgLkY9UGYRCYiIey5fabhgXo1YMYAUG5DpAIxMM2ZnfpSaGNMx4LyiJtTM3CZwGcBtYKoRPBWIWteDLXKeVD+wS/fR6/rub4Sc2NemIDfYVWJweyoBVruf5xe2lmv5Wu0uH72+fM5Lc37hOtXjahq4Dq82HjGh0/x1tfr/yL35lt/C+bWfPDH6si4mQDOACUD/jB4lcAh6BCMFIwVN2kQPzMSY0Vs6Bj2ASUvjPLP7ewfCX2Q889l3Y0ZgZgYmiv803/U0DMJnwiAdot6jViaeegi1H9wP2hnJzQk1btleIyE9BDEIkaOqjlA/BkZG9Ew1A9MjGBgaVAxCrFtUFBwVZR4/odWS5TUmT+P69ee++TZg2sy3V6+r0r7DO4tD/yFerb0ylBv2neGbfsZfhnVctqzJrJlVN67teP/2S6X5gdRtpGgC9KcY4EY/j0YOn/pvGQ5fJC5B1AHqqfc/W4uQqseOdV23/lJmZgkAIKOgZbiAEkrJU2WnTds3d/2q69nU03HgkFESQORRtIIogqQluyTKS4xXUJJQtoBNRFmgoqSKccSRBAnpmJqCyZY8/jh/9Oj+sEMLRq0b+9Wm9TPWH1m9+Ur4mYzzsWrCHbyXiVnxapLDHetUHQoVBWoVgOe9Qx6ihKKAMo+KgHaFxWZgxjn7qUHjBoyeMizyULgYx+fkP3B7SkryH5fkPizNyXE9eKDm5zFXYeGTB7GxwtbtaweNGjBn7fSYOzdj3fESddpQsaBsQ1lASURR1Dx00fY/BSd2VOxgF1XRXqIctBxYGL7gXPRZbWKozG4c/8bJi6xncUL/gBPtNuYVFm+JPNTpw95B9To0aPfFq5+N/Xp65NTwm/P2SQsPKIsPOBftdy7cF7twb/z8Xc7QHcrUtdc++X4JV6FdrXrvbdsVRTUgAUVQKS2l1K0xCgBUVdX6gDdt2tSgQYPWrVsPHDgwOzv70aNHM2fOfP/997du3ZqVlfXpp58uXbb03oMHd+5lX758NcGeoBa7fTOYtEwbRqvJ/C4r721YV/H6uYquPBOoHKUmhgEEAggJoG4/Rg0MdAz1DA3AjEiMoJpANRCXP3WHALQsdNW6fN3Y5zO/Ng1rrpxZt+R2ZSw00dIAVa3DaNX4RN2C5RV7f1vrmx+ajxhcZ8JPxm6vVmlTu+24YXXGTm41bFLI5wOMjVoFfT+o0eNCP0SOopGhP2AAQzOg/p/pUZalYnQIRmD+hPkzZtS6pP41TvTP4OS5x/RQh2iizEyZiXlVSQzsjw3Bf4hRtGYBPYARMIhhdcDq6WmBmzZyc+ZUOHio2t27VSj4aS1zhPoxNDOip24jqGZG9ZpwJIHKgLWy7pp27DYuXNp8WVjdqTOrff9T5UE/V1q44q1FYVXad2q3fHG3yydrhv4WMPrHxoO+eXXW1HfXrg4eOqTq+DGfxTnedxU28JRWLPEEqlCBYoAHzWoZTsoP2bwQa5/ihCEHUB9Yxchd3ZeHxecXqIgMVM23gTBGKKWUAngfv27Ybk5cPHHH9XBbaYyCko3ZeBRFtAsgiyDYQXKgooAkgyiiZAGrALJAJZlKTiorqiBT3oFKPCZkYbrHHZdv2Xd12/QHuZaHeD8J0+IwwY5OJ4t3EKfE7DI6RBB4elNCq4C2P+NERHssJtoL7Mt2LOr7w+fXLZdKPYUFRfm5ebk5Dx48vHuv4H5u/oPcxw9yHuc9zMt7mPswp6ToSUlh3pmzh78f8tXkZZPiPEkKxFtAjkHZhpKI2nSkzYYW4X8OTmSQFCY7qdNR7Jy9edairQuTs5OYNmVXjhd/4+T5Fzw9wCswzAgCLWt1eFRYvHrTrrrNXq9Yu92H30/9bnp4t2HL2/Wb+fm4rb8sPzNp0/WZ2/lZ2/lZ28UZ24Tf1l4fvjCq79iIDj0n12zeq2Ktd7p8NnzPgfN5jzTtVYroZtTNGEXE8uWv8PDwV199tVOnTkOGDLl169apU6dmzJgxadKkTZs2PXr0KCws7JcRvywJW37kxLGExCSqjZkAReZGpjIA4hXxQkRMvHt/0MljAUf3VHuSXQGJgTETsACqBjLVn3lMVDUyZmS+ajaCAaiRqWaPpyaFliXuxtFW07jxXMe2Nab82uJWbDWWr8MSPXgqMdoUScjVK6ZJM6pPnlvxu0GVP+1Rfcwgv17vvtSx8RfL5ladNDWwR++a/X8IeqdzYM/edVNvVSTMRFFTLvFDNAL6pu7/VV4FzIwFUOZPiAEIB0TPmCbKqyvHIS3ZZfI1dBkAfC0Gz7Nd6gHNlPlTZmJQPsP258KMDkEHoANmRGZE9KcsmGFNDwQmpnIbNnKTpxgvXgx5lFebePyA6hE0+RMzMBPzmJjHBERHVI6BDtAAWA2xRoydG/Yr1+dLv2++abBhw7uy840YsebKjeaefbmGTSv2/UdQ/8/rDPjHhwd2fnl0/xcrl7w+YmjLb/q/O/G33nv3dLdGd3uY26aopFaxp7LqLZx4m/QQdMA4IOVEEJ4ft5qqAsdQz1gzhMBlyz6ZNDXHrTINJ0AJoAqaVBEgICMIgBm3b63esWpW+PTreZdj0WEDngdJRocIksgEhYlayktgNhvaYpjVAoKIisREidrsyEtoFdBiRZuTSY8fR+dd23Z966SE1JMpGC+h3Yq8DXgF7LxHsDHRioIVYgSMFjGGRxtfrpNKQFlARUR7MqYf5A+NXzgmYv+Wu/duFRU+yc/Pf5T/JC/3cX7O4+KHT4rzCvMf5ufm5efkP8l5/OjRo7yiJ4897oJfRgzu1LUj/0i0Q7wFZAtKPIoi8iLabGDh0SKgrTwnNNKIvgqKiLw2kc6DTQCbhLzsLdf/P8CJyASBCMmYnOxK7juq39w1c4pJESBljP2NE229KE60e1b2FyAEKUVkWka4oMS9cfvB+k3eqNH8g3+MXD5u9ZnxG34fHnau8/C1rXrNeHPAkr4TI38IPfrTvKM/hh79Yc6RPr/tePObhe37zuk9LnzQrAMfDVxQo1HX+k3fm79kY0GBCxG9Yy5eGRcoy1eGh4c3b968S5cuixcvvnnz5oQJE2bOnLlt27ZVq1YVFxXn5+dfuXp16coVvfv3G/jjT4nx41ouuAAAIABJREFUKVpjMzAXY6rW3+zxGQ/fLyj+7fwZ89bVNe+lBAMxAhiA+DNXAKompHriMVLVD5kJwODtHgaD6q7koU1LoakY5zfuN67NK6ZhQ+rylsalRRUpMSLjmCfQU9wK1CZ7dnFt2xs/6d109Ya3z0TVX79S1/ktQ0WT/6stAqdOeeV0VOu9+yr17cP16GE+drr646JKTMu8MwMSIzCdJrWLWv1GK5+At2mKgZGRAEqCGAlQPUbm4ZjbQFU/LUtGWRmKtKFCP59lupmBAZge2fPOVZTDic+ZqixNpPcKEoMOkQPGEWKkNBAxCLCqh4YUuionZXCrNnJTZ5qtYpWCgqrEUwGpAYgeiAmYgXp01G0AYkZmQm9btp6iScWXAOuduMQ1b214uVW9xQs7KMJ79+91vvvgjQvXa/86iWvY1FyzRqNvv/xmz67xp6K+XLC454ihYTs2X5NtESeO9582rcOE3768eKFnZkbrvIf1VBJUltdi2qAM5aibA48OVT0yHVAO6IsEKDqGAQAtVLf/qFF9f/hJRUQERALItGZIFUFlTHsIowRKXO69p/d+MeLTC7fPpGCSwCStqlHWxSszQfa1G1lR1JRIBORl5GW0ChhjwRs30eJE8VHe1Ue/b7CGT0zKOBGPihWFGLRaNRtd0ObbeRtaRIyWMFpAm4iiDIImcyKgKKAsgTMT7yzau6THtz2iLp/OL3hcXFyS/6To8ZPigoKS0gJXUV5RcW5h0aOixwUlucWlDwoKcx/nFxUVImLogmmdurU7Kh+VqZNHuwVFHgUtzWVjMSLY/hB5yCgoKMooyF5m8DIKEvA8tfDUIgGv+Fq//mKWSCjJINupPYEkWrItPQd/tm7nWkRkQFT1mW7TZ3Hy/xeQaOuFcaJNnTAEqjULAzLQNLcJ4vGzV5q1fq9yw7f7/rpq0sYr49ZdHb/p5oRwy8j1V7+eefjT0eEfDF7d/qvQV3pNffWLyR37z/5wyIqeYzd/O+fQmA3XJ2+zDF96+uPBi2u17FGjYcepsxa7SjSilHNU8RFl69at9evX79u37/Hjx9evX9+jR4/FixcfPXp00aJFiqKcP38+NS3tbnb2oRPHxk6YuH17ZMGTAkQE6maMUEQPQxW8pgQljC2KueG/cmHDW4nVPaU6QgzITOA2gEcHzAjMD5gfMANhOuLFSSVgzQg0jcsImBbKtX7V2LN7vdPHm5eWVCNgVEHH0AisEnE1y8+tu2kd17E91+PT6qvXNYk6W2XGTO6VV7jgqlzbNoYJ4xtfuhiyb5dhQD+u9xeGTVvr3rlfWyWBRPWnriC1uBJxVaYsUKV+FPwQ/SkN8JRW8LiDCFZGrECpv9tVibireFzBVK2I1Iyqgak6j0fv8vgxZoKnADAy9KMYoM3Y/3+Ak6dEYcgxxlFqADAg6Bj1A1aJsuASz0sFpZWtkmHlWt2yNUE3+WolahVEE1X1TDUgNYLqx9z+zG0Ajw6pHkBHUUeQY2hiWJVgzfv5AbsOBgwa2nLWzJozp1QOW1z17Olqx47XCF0cPHw0V7/hG316/bhpXffpM7oNGRG6YfORqBPJyfLjnKys9OQrN68t3Lrl/fFjWq1Y9IHd9m7h44bFRdVVFkTRT8MJgBGYHgkHqs6rH/MC+S5EM2JAaWnN9LSXFiycvm49IlLqBuZhDAjz5ohVLdjWbE0Rz1w7/XafTocd+5MwQQFFRkVCWQSJV60S4RUQy+PEgrwFeR5tEloltAgYY8XoaLTGoliYf/3JhfU3145MTj+WiE4L8hpObGjT/q0NeR6tEkbLGC2hTQZRAUH5I06y50UubP1hmzVb1z5+ku9207z84idF7uISUlTgKil0uYo8RQUleQUlOaWuvFJXfmGpq6QUVPdv40Y1a9d419UdDhYroSMabTEQY4NoEW0y2ES02sAigSiDJDCrwKw2NUYBQWK8xGwKCAKziswmIe9tDgZeZDYebALyfz1OFFASICG2NG7/zX1Dpg09cfk4IgJSRv9NdPI3Tv6DpU1rUGAIxDd74pXtRT4+5YMvvjXVfOXToQt+DTvbf9r+r2cfnxAuTtjOT9tjnx5pH7vu5sD5J7+cvrfPlB19p0b0n7Hjh0WHxmy5PHWvNHGXPDbCNi7cOm7z9X+MW1u12fshzTsdORZVUlzqy3J5vycNJ1u2bKlevfrXX3/tcDi+/vrr7t27HzhwYOfOnYsXL1YUZdiwYYuXLnHExu4+eHD4qNGHDh0pKS5BRASVUI+LEDegR1ODAQDEbZcv+vX/vKWDb8yomTI9oIlRTiUcAz1DA0EjAwMDTku1MxKC2Ck3r+GKdVyb9tx7b9XZsfXl3OyXkPlR5FTQMTBQVpWQOqmJVbdtqjprWvV5sw2DfuJ6fVlh8Cjz+x/V6fTWJ6vXBI0bb/j6G27gt1XmTKu7ZJH/gvkvp6W1ImoDhCbIWhPXa4S0ZdjUjbVKSTBh9RBfBXzVA81c2MCDISqtSdy1Ua3PoAFiXcQqwAJUTyCl/ioxqdTIQOuLLctHaWUVI4D+BZJdOkQTBT8GRvjDedB0HvWE+DFmYlTPCIeqCUktxMZ5ruCjF3WzF5tWrakm2Wt5IJiiWUUTpX7ATEBNpNRfLQ4Et7lMGEaTHgCswLARw5pKHLd5S/Wjh7skxzU/dlA/8meuby+u/5fG0WO6bNj65tBfXv9xQO/JowdPn7hw3XqbIj/MufPwXuq99Li826lPcu8kJTk37N85fNOKNxfParou7H273M3lalxUVMXtMjHNcAWMCBzVRuKfMY78zw5AHcMKiDXcnhqK0mnHzu1XriIAYx7GPIwxxpD6mliAPR0DFuOE78Z/vfnCerFEcKBTAYcEilW12olkZ6IMwh9wYkWeR5uMVgktIsaIaLGiEA+S64kl/8zGs7O/S0w8lIxxNhSsaLMhL6IogmYrIkkoyGBRIEaGMpzYJLQJKPAoi+DMxOwVh1ZWbRTc8a2Oly7/rv30SlX2uND1OL+4xOUp9pACtzvP5cpze0o0EQsPO7lvb7OGDRq0aBB5dXssxgsoW4EX0CaCRYQYK7kpgE0AQaSCSAUFJCfYbapFIFaZCQqIdpRlJoiMl0Cwo2xHSQJBBF4AXgBe/GtHT2SUZConYZL0SF6wY0FY5Iqku4mAwIB6nwB84PClt/7GyX+8GICKSIAxb3RCvM5jxS7X7BXruepN3u4/ZsLas19O3vPWj6u/Dj09OdI5KVKavleZsz92/oGEBYcSFx9LWnIycfHJ+EXHnaFH5dlHlGkHpLGRwpjd8vi9jjE7+AnhN3qPWR7c9M0u3fvYlXj0BSVlfyLihQsXBgwYEBYWlpubO2PGjDVr1iQnJ589e/b48eNPnjzZsmXL9JkzVq1bN2PuvMXLw27fyQYGwCgCJYy4CHEjuhFV9Jbjj928/tKXn79y7ULT0tJA5h1z0xQDDRR1BPUqGigaEM1AKjFPyKO8BpGRVd55R9f6lcorl7S4m16Pufypx0CZmaEJQU9pNQZVrl3znzc3eNHcaivmVxkzss6Pw18KXe335U8hrdt/MX9xg1mhdX4YUnXYsFqzp9cfO8p/1M/tnPLrpcWNZan+kUPNDu5vuvdgo30n610V6uc8rpWZWePMmaZHT7Y4fLbe3nPVDl2qn3GncVF+VcuN6qeigg+fqGYRajx8VIPSKpRVYMxIqImBEX0VFPDO5ekAdS9WO/HqibGnXbblcMIMwPwoDWTUSD0cKTUjqYBY7cGjkL1n9VOXBa7YUMOuhBC1JsMAgpwHTAQDAP0Y81Pd/mpJILjNQHXAdD4fMz1gZQKvElZv/z5uxqRqlistrFfq74oImjKx5k8Dm40Z1WbNmv6R+z6aPqvrkO8mLphw6WbUg9w7uTl3H9xNzbmbnHs7JSczKfd20uMHGU/y79oT+ZnrFn08aVTnVUvaHYh8PTW2jbugNnH5e1wmSv0A9SoaGeoZ/Puq1b/PdBkZVmRQt9hV4+r1bpG7T4kiMoJIAVQtkKeAHq1oAk9/QfceZq/bs2rutplX7l5JwlSeSBbC21RbLCgytYnU9myyS7AhL6BNRquMVgmsCtp4EBOJ7Hki5p7YtGfYp055bxLG2bTaAwgSyBLYZWbXjBftwCtgk0GQQVSAV8Dmq8yLIjgyMXvFwZU1m9Zs3qr5kGFDIyP3JCYmu8s9lHsQPb4H81IXTXWmrF+0fPCXXzZvUO/1D17be3OXnThFlK3MJgKvoE1iMTyxiCDIqAhMsBGrzKQ4jHWAXaaiTEWJCYrWcYCSApKMosh4gfIySnZURCYI8JcGKDJKMlHSMeNqxtWPB3y8/ViEi5YCMgZU82cujxP6N06eazFEAkCBUSDsqT4z4nVe+aDXgJqvfjh0/s5f15x756dVXUdFjNkiTtkVO32PPfRQ7IJDsUuOJKw4kbL0ZNLCE3HzjzkWnXQsPOkIPSbPOChM2i9OPOgYvUv+JcI6IdI2bsO5N/uM8K/aeMGytQUlpegjCqXemnxOTo7D4bhz546qqpqKsKqqmo28dqFJycnHT526cuNmXn4BQ6SUAlGRUUAgvh8D8YrF4PVbGd03rWl97mTI3ewAwrSUuh9gFcQqgIGIehV1HvQHWpOUNH+UU/XwQe6Dt3X1a1acPKZprFzfVVQVPSZwG6knEMAP0AhQg0Glbdu5j7rp+/UKDp3a6drFzkpC3U37uS6fc5WCuSYtQqbO+uiG7YObMTUn/qZv3VL/abdGxw688SC7dthy7t03jf16VR7za8WRE/SzFgWLSjXe6r8g1G/4SF2fb00jp5jmhdW4aQuRRF3oHP+ZswKmTtfNDg28cr26R63g8ZhU1QxMU33Xs6edr76OYW+y67lxogevHaThmSZg0CEzAvNj1EQ9BuYxgycYIfhBnmH3Ee7XGfrwA/Wy7jVwlQa7SisyMPn86vUEzIABAP6MBDBqosRAmFeuEVHHsKqbvZr3pO78Bbr+vU17N3NrFpjGDm8WsaWfLHx/6vhHCxd8NHXa5+PHbj0Seft+3KNHabkPUnOyU+9nxudnpxXez3pyJyM/Oy3vbnLu3YRH2Qn3s+MvWc8NXTK9+YjvPzwQ8Zb1Ssfbme3cnpfcpJIKJg+YKZpeSGQFzZRVdJP6Dx8H7D/06Y5IS0YqMo+vBxIAkAB4gFEtKmFenLjU0jM3TvUb3vuA7WAW3rV5JJsqKGgXmU0gVokJEkrlcCJqtRNJIwqzKSiJTE722GmBI/vYxg1935YskcmYYANR8VZfFJk57NThoHYHlR1MUICXQZRBUMCmgFVCK49WHgUR7bfw7oLIRR27dhg/Zdy3337X+4u+s+csOHz89E2bkJqZkZaZkZCelpSV5UxNvWazHT95ZvmC5e906DRv2rSpv/36ab/O+2P2iC7Rjs4YZrGwmxJa7SDEMbtERQlEOyoSE63EKoHoZPZYcEhE4FWrSHmJCTJIdlQUkHhi41WrgrId7SIT/2qcgORksRk08yh/tOUbLfee2IuI3norfabc/jdOnn8BMkpVSohWNSm7e/OWbajauOP7X40dufzIkCUnXx+47IvJ+2ftTZq9L37OPufCg46lh+0rjjpWnkxYfTZl9fm0sPMpy87ELTopLzjKzz8ihh51TDmg/LTuyk8bro4Kvzl5x81B83fWbN215Zsfnb960/vRvpQXIURV1ad9395BY6Z1XmonNYFIr+edd2KMASOMUeoTCGeImkZkbM6DXw7sbbt/T8PbdypqEiBAKxN3rcJHdYryq1JVk6MPJq6XH99rcfRghY+7cFVMAf26NbJcaJyfH+wmQUytgC4/6jJ7iJ/K/FRWrai0wsxQrtnLlQb/+PapQ584pdbXooNmLta1e4tr2ETfrYf/kOGvHz3dU3a8cvBAwE8D9R3a+s2Y8l5yYpM1Ydzb7YOnjOocK77Bi4ELluoPHah8L7N5zp1mF88Zhw+vefVGndxHVRJT/SL3mObOayhLje/cCtqyxbBjV0DuwwpAjUB1jOgYM1A0+VqYtMFvM0U/Cn7eKcjnzOfofM/gpnJiLd7RS0YMqtsPmR/SqkCCM+/5rYvUjZmuO3Gm4p27NT2eWggVKTVQavApvhgY6qhX7tfE0KxSf5WavZYkoGNYw8MaSQmVx8/gunbWj/7BsGddU+ulf9xOHe1U+s6f0/nr/ku3b74ZL97JTXtckPbwYeKD+wlPHmU8up2cm57wJDO14Fbaw9upufdTHzxIyrkXV/g4pSA/JTHduuvs3m/mTmw5+uf3d+3unZL1xoP8RiWkkotUcEEFFc3seQZQdIgcY3q3J9iltnlS7L963VcRO7JKChFVbxgCiAypt3TnmwbWpPAQlSTxlTdbLd21NB1uOWi8A2JFlHjkHaA4QBFQEFDyDa57hzlkEBTgHUx0oCKDI011QnH8neObV3zWQbJEpmGKgJKdCQ4mKdSh0FgHiXUSp4PaFVZmH6LhxCKhhUcLj7yI9ky8syBy0etdO4atXX7h3IW9uw/8Nn5yx9ffbt/p9bHjx86ePXP+vPmLFi4a8vPP73bu8lnvPqGhC6OizuQ+uLds+fxu/3h/z/VIuVRyYiyPgg0tCgoOJituQXELIhHsYHegUwZZYpLNZZWppDBZoqJERMHDS1R0oN2BdplJIhUlJmmOvxJKfzFO4iFBeqxsPrNlyJShtjgeESkSZMBUhn9HJ4j434ETJLRMr5chY4j4pFgd8MOvleq0HTY3Yvy681/POtBl1Kaflp2bfyh5/oH4hQecK4/FbTwdvzkqduOZ+I0XUjb+nr7u97RV5xNXRjnWRDlWnnIuPuaYe8j+/bLTX8w5+OOq879FRI/deO6Tn0MDa768bNUm70eXS3mVXc/T2dRydNFGHbWlEqr9YFW3i3rcAIwwIIAuAhRQezK8V1S45NzZ5mFh9RNTqyHqKasKnrr5dwMvHfS/sC/oTnIgcVejasvS/JejL1Xu3VMfoDd16Vjj5PaGT26HMBZE0KS6A2hJIKj+hFVhWEOl1e9kG8PWVfp5dKPZs2uPHl5r1M8BU6c3DN8T8tPPtd95r9+Bg223hVcb+1utnwZX/u23SrNmhIwdXWHKpM4C//Ka1dx7r1eaMPw1KbqlKPjPW2A6eqiG63FbhNfiHX6/jamenFgHsUGJq/a+w7rBw4IO7q+YFF83PqFRYmqN/PxAVPVI9MAMAGaG/sQ76V2GE38K/i+Ik6eOJk8f5HUIeqBGoH6MBCKtiqzC7dvGFZtMo2dVP36hVmF+FSR+xG0mxATIAdMxZkIwIeopctQ786ijaFahAgF/xnSMckCNgCEMqx2/oOvyBffGm1XWLGifZOnxKOvNy2c6zpj0y+SxJw/tzkxzukpzCwuzHj5MyMtLzslJzL2fVPIwy/Xgtuf+Hdf9rEfZaQ8epD1+kpX/KD0/J7H4YaInPzXvXtz16HOrdkd0Hjuu0W/TOl+x9ih0tyoqrfWkONilVmBMD8+T79IBmCkLodAuJ98w4MdfFi9xIzBwA6qgJVyJ5uwABCkA9abhARHx/sO7v0wctmTHElueGI+JCjpiiFUA3kZiBGoRUSyPEx5lCWSFSQ4mOkGygySDkqbaoSTuzomtyz5vL9oi0zFVRMkOvJ2JMrPLzOmgsbEk1kHtMogSCuVxInpxYhNRzsQ783cu7PDha6vXhcU6HLFK3OkTZ9dv2LJk+fJ169fs3Bmxf9euXeER4Vu27IjcdeTEqesxtns5D1VG5i+b+97nb0Ve3uFw2+MwXkCJR5sd5VhwON1yEo11MDtPBJFJdrQroNiZYmeKA+xOdDjREcucDrArTFaY7AC7HewSyDwVRJBllP9inCRh8pVb1+aFz1t/aENWXhYiUqZSlXgtBnzs+Bsnz78YIAVgwBAZMhUZAUDRmdr10++avPbZzE0Xflt/8b3BK3pN3TVph23+wdjlRxPWnUrdeDJhe5Rz9/nYXb8n7bySEXE1c+vVzC1XMrdeSgk/n7jpdNza486wo84hS09+9OvmAQtPTNppmxh+bcSyQ5UavPHt4F9vZ99DX3RSnh+MsTLxlbLz2kmtN5wSRgilwACRqh6mepAxCkAAVaqNKXsYVUsp3c8LdadMr2GVqyNWBGzmLqhnOcGN6MINeSs4+uhLQFoUP35duVZl4s9crUrmV5rV2rGuYcHt6qy4AkOjB80q8WeqiTEzg2qENSkpqXrtesD2XTXXbK78ywiu8/vcFz259z9oEra24dTpjbp3HX3zWst1a7men3E9e3L9+1UYMbzZwgWV+vTreuxUy0XLuHZt9V/1Mq9aaghbzf080nz8aG1P4Wvukg5Wq//YsZXs9sqI9RFbpmdWDo/gVq7gli2ptH5Lc4u9aYm7AinVsVIDguH/sPfe8VFVW/v49CT03gQLV0WsV+yKilgQlS4qgihKkd6r9N5raAklJJQAgRQCJCG0QMrMadPSKyTU9DaZc/bea/3+ODMhWO69r97v74/3dX/2B0IKc5gZ9nPWWk+hzIewxgr6KR5zKq8FC6hZtn8aTgxePxJVjuN1SwQdMh9KWhDWTqbNnFmaXfv1S9e2jo57pLK8Dbr8sE5PZQOlekANpRqiGBBMiDqKWuphDWgIGhn6AfpQZiDUCOCL2JYopqUrW/bp13HufN+VS/+xZ1uvuKiuKxe8+GXfDYunOePCynNtSkVRTXleWUl6eWlW2f3s0nvZNaVFtSVFVffyaorzqssKiu/l1FQWVZXcLL+dU30vz1Vyo7a80O0uuXG3YP/psPGbtn6yZPUTs355N9nyZnn5Y7VVzZQ6A/sz/UAdYiPEzjJ5Kj238cRpi4KCERHARVgdA6jnvTNEipQyGZhSr9ly1VVGxJ5cH7Q+Ov18BmZzICbRFAszc0TlO3mqEzNKFpQ4FEUQbVSwMd6GvMAsHPCZikBqrYVn9m4c1COFO5CF6RxyVkyWmJkHQQDJRm0OYrUynkOzBc0CqNm6ZhFSeEyyYJIZk3kUCvDmquBVr/d+ZceOzVxSklN0ZKZm3yq6U3Dzhs0mOOxCusOaneYsyM0pvl9cVVN3737ZzaI7JRVlyzcsfW/gO8cSjhRgvhNTU5jFgrwD7VmYmcnSbmBeOqYLVBSoKDLRjo4CLCjAghzMyce8fMxLQ6cT7SIVLLJFopIDHRJYLQrHM0H8/706ycP8AxeC3hvwXuT1qFqlljBCqEIVyhTv5LgBnLC/4eRPLDUo10MMBhmBAuD+4LAX3xnwzoDJy/YlTN5y7oUhC79ZfnLlKefqk7btURkB53L3nUk7fNZ68oLt1NWssMTC0MSiw4m3Dl8vCrmcFxKTcTDauT/Ksfu0ff7uyx+N2T5kwdHFx2xzDyRP3nbuyQ++e/XDwdHn49RHV2GjfiCv+kJ61MXezzyw9vLcRAD19KkBKUVKAZGqIkzGqOxmxA2IVzKy2o/5uVX85S6IjxP3P8Qrrdf80GP6C+36GbuGrXoVa59Oint86rDm/d/UvvJ0u+WLuhVkdKTVvsg0Cmrd6EvQh4GGoY5BK5k+V1rWfMOGRiN/aD17fsvFSzts3dz+SEinefM7z1vY9OuhLZ5/ssfU8R0X/dJp7dr2x4+1CwrsuGJpmylTTd1feGX99sfmL9e81MNvxLCuwYceDQr1WbxGt/9g67ys12T5jUSL76RZTUVHE8SmJfc6FOS2u5HXNjmx/aFg00+Tm6zZ0Sn/VnPFpWO1OmQawkwyayJjIwUN9V6H3lG8Dn83z+PfC8J1gCaKfqq9lfcA1SHqkBmBtkDsUOFqfYXTbdnfaK1/2ySuHXU1IxW+pFzPqvRATYB6BlpCtJSoOe1axjyh9OooRZ2aUGZSWDPEpoT43bujmT2j26oVnzqcbdeu1/Qf2PqrwR0GfPLV6CEhq6ZGb55niTiUlhx3J1+oqc6prblZV1lUW15UWVJYer+g+F5WWWlWdUV+RUluTWlh1b2iqru3a0pLqirKSsvvldTcv191p9ZVXnjr5vadu3v1/7LX5m2fZqS9WF3c0lVhYrTB0/JHTwj86gMtoh9ix8rqzgnJT+87tFOwAiKim7A6Cl6OMFVbXJSBzLx+14hIqZyWYx8xacTaI+tzsEACm4CimaVYgbeqJiUoWDw+KBKPogSilQo2xluRt7BkC1oyCCfXCEXRu7Z+9WoiF+hEewqmiJgkQjKHHI+ClQk2yotgNmNKMqZwHkquWUQVThJTMJlHsQBvrAlZ+fK7z61es5RLTEyz2h2SPc2ZlpWZkZ+TmZPpyM1MvVtYUFiQn5WRVZB/80ZBUUHBzdKK0jkLZ/X8vOfRq0eCk4MTyq9JzGZDR3Rh9AHLAUu5OSTlUGxhXDpmWplVZGJCxbUdl3Zsit209/ru7fFb9yTsirsVK8q8A+yCLPAKbweHFWycIohM/C/CCf9HENLgYwmldJKx4cjGNz56g88SEVFmbsooUGAy/S2c0L/h5E8s1ZuEMgrgRvB40S9ctqHrix9+8cPiRXsujVsb+dYP63/adHZtRMaGiNRtZ9J3RqUFnc84GZ8WccUZdT0rKqUw0nzndMrtE4mFoZdzQy9khZxLOxBp2xtu23LC+uGPG/tM3L3suHPGvqQJ2+M++Gl511c/8t8dqD6QihyqtXB976veju2hPtgDCxgARKK6iVHmQRJEBCQKpcSjkRRu3nx0zI/tz4S9zCqeyUpqs37MWwteOyWMGbG846v7hr1mPdNu2YRWr7Z7bNi7zRdP7ZqU8ERNpdFdq0XUMTQB6hWmI0yddbcj8Ezh7WbjJ2raP+I7aMhzZ89+fPvmJ8W3P0hL67B6reafL2haNdG99OyTmzf3lmx979/98M7NbtHhmh+/1/Ts2Xbm/CajJ2teeaPVuHGfmvne1sxmB49rtmxvlpL0CsPXUuy+P89pzKc3RzQV5GpOHTWdOd09L69HXlGLdTt1Szc2lpwtiNuIihapFsBA0E9BX/KozthMAAAgAElEQVSQCYo6M/+D0sQTs+gdh6BHQVkvV2Rg9HTM0MhUZEIDMBMljZncAkj7quo2VxK1yzfo1vk/as1+TGF+crWBVvuh2wC1Gkq0FLXM45OoRaJhsioYVPOMddSjhdRQaiRKa6TtK8qNiYn6PTufjDj5qcP2wsnThmkzG334QfOer3zz85BTm6fHbpsZ5b/4xO6ViXFHK8oyECuRlsrVd1zlt6pLi6oriqoqb1aUFlSU3qwsKXKVF1eXlpSXlJSXlZeUFRdX3i+tvF1TcpOU3K4rK+Os9uEbN/U6G/nqvYKOrnJfRho8LQ/FlNVDiBaZ9oGW3oMovggdiks6hkX2O3LiXP4NgogoIzLKADxnjypnJIC/Dl+oqC37oG/vUXN/TKMZTnDawGohSRxLEtHMI8ehoArXOZR4kEQmSUywMkFCwQIpZuTSKeeu4W5F+2//+rVES6AT7cloFjBZwGRVuiEBb2WcAGazV9soAC+CRcQUHlMsHhMUIQ/z9pz179H7uSHD+l2+HJObme6UrKk2W7YzNS89/WZO1s2crPyszLzs3Pzcgpys3Lyc/IIbNySn9NnAz3t98cGh+OD3RvU6YT2Rg7k5mLMmes0nUz+OTA/vM/mTDec35mKexEQ72o87jnd+t7PhGf1TX/yj+evNnu7/1L7EQM5lTsc0O7NzhBeYKIFVZJIEkvRfanbxv4pUQV4EswScBLzAHtCR7ei4cidh89EtGwI23am4i4gUCQADCqDmwXtPmr+bXX9+qYZXFAgDt6rcoIjT5ix74qXeX01cM29HzPCFRz6ZvGfSzitrIzLXR6RuP5sWEJMeFJd24nJG5LXMs8m557mi8/ytaMutiKSbYVdzTlzKPBybui/SGhBl949wfDJ244c/b118VJp5IGWC/6X+M3Y27/rKwiUr1EdvODV5cEnwey9hvY0+U+8dvIFf3s0YMgDwTH/QWXy/19rFT5zY+XbexS4Bk7qM7LLpeJ+C0lF7Tz/Wb3X3zlM/aD/ynZd+7NnymzefjA/rWlfdVCF6yvSIfoCNGHgD2NGE2MaltBGdxgXLNP2H6L8b2Wrrxjdtyb2zbf84f9Y0bbr22WcN3bs1Gj688bSZTwYf/TQ17T2HtdWOzdrvvtROHq+bMFH3aX/ty28YvhrWPOBAswNHDNPna/YdaHKr6BmC3bks4+w1ftacxoimmip91FHtghm+oScbnTpvmPJLk50H2hVXNJPrfFElblE1kqTeH14H9VjSwNP+QbeKaZHqgRqAqtm3BpVb5Y2eNDBmJMSXMiMwtYDQUWoEMBGlsezq4HZ1rChrEhGunzVLs+9gc3tax1rSkqGBKHqkRmQ6Kuso0zPUsfp8e6pF4onhAtRRT+tMA6hBomeuDrTu2Tt3m/jvabplS9uwo002rm00c2azAwffPXvmmbmT+08YcmjjhOOrfji+YUJ4wMLIkI256dcZuVddnkNct0jFLbn0jqvsfm1lSU1VcXn57YryOzVVZZXlZVUV5dVVlWVl96srS6vK7rruF2J1MSKtra3cGRM94Myp1zLtXWsqGxGiafi0MHjgMO0xuAQdEh3KWpQ1SLTo0XU2Qnyk6FbLtRvnnAzPr66hCABKAxokU7kgiApF8MpOUK243dS9etvqGetmXMyJz8IMSeEsSpIEFknVlqPAoSiApG4RJBFEAUUeeR6FFOTTiFlxCUXRu7YO6ZGSciAdM5JRsHg4YBYR1FqEF4DzqtPrz1mvKB04CcQMTEu4Gf/drGGdu3fauH212ZLgtPK5qan5zvQsyVGYnluUlZflzMxOz8nPvZGdnZuekWkRhNkL5zzxfNef5088nnCy57fvHjOH5mP+LSxaH7mu17j3TjtP9hr33proNTmYa0VrBmaESqHtXm3r95RP90+7tXql5TOfd/OP2yG6xVRMk9AmMJGjvAiiFa02sEogCH8qRKtB+pbIoWjxbIFDXkTeiqJAkqyMszOBU5JUajKPYgbmHLp2ePqyGZeSLtcSF3oHXMAYI/RXGUz/tzCkwfqrcEIZVfPkAGRKCSISxPEzFj7+0ofDZ2yesSV68OwDA+YET9ubtCY8Y0Nk2razqXvj0oLiU49fyQi/lhWdnH+eK4oVbp3niqKTC04n5By/lBESl7ov2h5wLm1bhH3gzD19Ju2YvT9pXog4cc/1wfP2+3R8Ycas+eqjN5y3/z6KNFxeZzGV2f8gV5UiMvRUq15f4cKaml+ij78dvL7DxrFdpr/5zODO/UY+ara9ZXa+0Psrv/bvd31taq/OP7/X/eCS7ncymyNomSezthGDRowavLYiPkhbV1SZzsQZtga8GBX72pUrTbeuazZmWOth/Y0L5nULC3960tS2H3/8xemIF/YHN50xt+2PY1pOntRo7Yru4UdfuxDdeED/5v0HP75uc8tde3RHQ3WhJ1qeCm+ZltbC7e4sQ6ec+/qIBL+iUh+Cjdxyu6LUFjGnNEdCNUEnG4edb+vIalVd15QQPwCt26Wnis7bntJ5Dce0DwLkHwBJfcmiQ2oAagCqR9AC6AjTMu+/FNEE4EupH2N6RrXANIzqGWsC2FJWOrndbUpL/Hbt0o4erQkJbp6Z3pHQ1ohGyrQMPM4rlOnpg8StBsHsTIugQ9Qz1Cmgod4xDLgfkWteyS1oPmGG6fMB+tkzNDu2dDwb9Vx2xhd3Cp7ZuqL3hEG71v54dOWwwyuHH94wJixwqd1y3iHFRYX5OyzRSnEuVpey6ip3dWV1eXFtdXFNbXFlVWl1TVVdXW1tTWV1RbFcVU4qy5irAmm1XHHbzl/ffCJkWPSpXpmp3aoqG3vghOqQGIAYGXsAJ6qjDDAdyjp0adGlQbkeTpogdsnMNPX9zD/ksCe3D2hDnjBiHWKdCieyakrqfR8SJNds12eumbn15JZczHIyycYEgVkEUM2sBL4eTjx8J1HwsLysKSjUw8mWwT245KAszEpCa4p6dIJFhN86X6mMKaHhySsxwc6kHJZ2mg/9+NsPnnqp66gJ352NDc/LTivKyb2ZkZMu2K1mIc2ZkZebX1BQkJaZHnr6xLBRw1t1ad1n6KeXbFdPXAl79+v3oqxnSrGkFEu2RG3pM/6jqNTwD8f3WhW1MhtzbOhIg7QT0omXB/xzxqZpsZazIZcPTd06ZegvX129ezUDM83EIoBoA7sIokB4K5OsKP45OGmAKL+CE05Azoo8RxIFkmQH3slEGxMtisUCQjYWTNs4870P37tz9y5DYGqOJgAl5Fck0v/L66/PTtRzmAFQyigiEsTRUxd0eemT72bvmLTxzGdT9n69JGzWfm7VqYxNkenbzjj3xDgOXXSGXsk4lZAVlVRwnrsVK9yJ4W+dSblx6lru0UuZwRfS951L2x2dui0ydfjSI32n75m08/LcEGnqAW7IgkOmts9Nnz6n4TU0DD75V8sbauO5AVT1YxSQAUNwIatDoOq3UayTWUKqY8iqX9qP/PSxMR+1+Py5dr38AsI6FpZ8vGN/7/d/fO3xqe+03Dq+xy3+UbnKKDMtQy2gHsAE1ARE74ET4oe0Xek9w/pt/wgK+yg1+4WzkaZZEzVD+moG99X0/eypXfufWLDo0c/6jEm4/NyOXZpvR2qGDNUMHKAbP+bp2LOfpdk7z5rZZsmS7oLwRH5uq5yMFnnpHWpK2oG7GWMtKLaoVnzu1zZ208YMmxPSEWvb1pb42R2NbWlty6raKKSRq9aHEhOATpF1jNb7Cv8enEB9IroXTkAPYABQQ190wDRE0TCmU3NKCNUTZqBooKhhVANEh+ALrDUlj7vkdln5xn3BmknTffcENiu+147UtUHamCo6qmjqHwIeSo9vACdUi6BlqFfASFHLPBnyvqi0rSrpFHvJ+N5nmm7/bLFg0YsO62u07uXako9L87r4L3lr4ue7131/es23x5YPPbjkm4jARemWM9fjDu1YM/7UvqXm6ANFtgRadhvdVXJNKXWX1Nbeqa4pqXNX19ZUVFYWK+5qJlcjdUFdWemtjFzxcmxkyJI9m4eeOvJhZuqz1dUN4EQxADH8IZzUabFOg4oWQKU+N2PsMYe95aBBxyOjEFFmbmTAZASioobyu3CCDBkDQCitLhs3b+wP80am1znSwJ6GDhF4Diwqs4tHkQdRAFFA768ocCjyaDXDQ3DCJwdl/x6c8A2HB56/6gGcqBZhEhMyMDWdOUOuBX0ysk/3d7u/90XPEaO/Xbp6ye6A3StWLZ/zy+wNOzZsC9g2f9m8b0Z/8/J7L3d58dFPv+17LC60BMsiEqNe/qzHptDNF+zx56znp2ye9sXEz8+nn/1k/EfrzqzLxQIbOpzgDOVC3/zq9V1RO4vh7pXsS1M2T+479bOYm7GpmG4hvEBFiVmtIPEKJzHxT1cn/wJOeLQIYBZpikTNEjNbCW9lgkgECWyJZeZJq6eOHj9GkRVEZN5V32n/G07wr8OJCiQAFNDjq6kgjp6x5JF/9h022//n9ZEf/rxz5Jpz84JtK09mbIrI2HbGuee8/dBF59ErGScSsiOSCs5yt84Ld8/xdyLMhSeu5R+5lB10ITPgXMb2CPuWyLSf1ob3nRn448aYWYek6UHSkF+CTW26T582q+EV/Kdwol5ufY8BAClDxhCYgqwKWTUCQUQCau8hk0/t8/mALq+93OGboc1n/fTSqk++X9Myq2S4eHf6x4tfNS3s1zX3YnvlXlNF8ZVBzezTINTfX2sR9ag0Rlebwizj1NlPL9/yeOBB3dxpjX+Z3vxEcKvLF9otWNp8ynztwCEtn3/6lVmTW8+Z3Xbz1lZnzzU/HNJ44ULD6jVP7PBvu8Pfd/u29gmXHpOrWtLq5lDVBKv8sM4IxAjMD9EPsDFiE0abAmkK7kbu6hau2raUNldcjUidDyhaqugR9IgaYBpgmgZTEG0DOFHDuHRI6tO36qOuNGobB5gWiBaZHlHHmEYmWoV5Jh8AOiAmIM2Rtq+t7mh16PcE6WcuanriTJtqV0uqNEa3D601yDU6KnumDoB6rHfwVTdTgyZVX30dRb0MPhQMgDoADbh9UWl7/5ZuxQbjp0N1Hw9qN23OK6dOdctOe7Gu+DN3UaddC96e0nf/5lGnVw49uWLosRXDo3bPyzGHpyUeO7RlQsjGccc2Tb50eH1aQnhJvg3d9xBKZNct2V2qyNU11SW1tSWIbgSXq+rO7RzBdj0yMeZITOTBlQe3DT19pFeq7ZmHqhNFD0QPTAcN4MTb7NKjrENZi0QLoGfoB9iy1tUx6XqPdevibTZErKW1AMCU+puXB3BCVDhR39UMKfVYqa72X/XdzOHx2bFOxZqKDitKPHIqnHAoct6iRARBBEFAnkdRQKsFhHRiJg/DScq/hBMRRBF+LekQgRdBEKloB0c6ZsTnX5q1c96bg9/p9u6zr33+du+hfV784JXu73TvOfCdXl+9/9JHL3Z/v9vbA9+avn7G1ayEm6TwLt6L4qOf6d195Lzvl+5ftjhwyaDJgwdPGXIhLa7v+M82nt2SiwVWtDnBGcqHvjTwxR8Wf7/++LoRC4YP++XrHXHbr1d64iY5KliIxQYST3iJiVb471QnPIo8ihwKHPIcchxLkcBiQ15gKZySIlHBDrZMzNp1ae+sTXMvJl6mlHpG7syTulRPBfp7/RfghBKZUsWjvEKsQxw3d3Wnl78YMn3buPWRvcb6/7A2dsFhx4oT6etPp22Lcuw5bw+Kdx6+nB6akH0qKT/SXBjF3Yoy3z6VVHjsan7IpZwDcZm7zqZvi0rdcMoxfsv5z2cd+HZV5JwQ65T93OAFh3zaPjtj+uyGV/A/ujWoN4JhCJ4URmRuZNUILkQKgApDhnUlNbvXbuvc6VF9I7823//Uk7f0jN35xE8ddl8eMCPss0eW9Hriyu7HlAITrTIS5kPQSOtlbqy+AmiCcqva236Xo7Xf/2QaOspv4bKWRw92l5LeuHujZ0XpW5l5bbbs0bzVU9uqqeGlZzquX/tGevoblZUvV5R3y8hqFhTsN3GKfsYszahRTQP3dKSuRiibUNajW4eyltbpiNuIaEL0ATDILiORfRgxKu6mwJohMykuPXEZkOoQ1NGxhlHNw1TXh+GE6tCtwzotkvr49AcSemBaRvUIeiR6ZHpkegA9oJpmaALwYUoT6mpbU9HabtXtCdAtW9PqwrWO5bUt6twmKmtB1lGXgboNQFVlu4b+WhVYDyd6AANDI6APoM7NjBQMADribgqkY26OccK0jtsC2m7cbhwwSDtosGnDhhdES98c6+NrZ/aZ8sXBTaNClw08vnzIsZXfRvjPzLwempl0+PC2MQfWfhu9Z8r5PbNO7ZhzJXzX7ezrdeUZ6L6FSilTqoC5AGqIXOquup2TmmS5EpZy8XBibFBk2K4VBzd9HxPWO8PxZFlpE0K0iFqkOlXKg7ShL6QKz3okBlQMqOiQagENFFsCtr1zt9mJE98eO2a/VYSIsvoOY/XW2BRRRnADKgqC2wsnCAgM3LLMEFKcKQu2zFt7ZLXDbXOATWS8gDz3azgRGh6UIlo5EDIUM3UJRWd3bR7cg08OysEsM1ot/0M4EZAXUBBAFJnVgWmZmGuT0xOLuWP8qSVBq0cuHvP+yI/fHfH+V7O+/HnV2CX7Fh1POcYXW9JcaTkkJ5fk3sLbYZbTz376/OT1UwLOBwSe3/fTktFDJn8Z64jrM7bvuuiNeXjDhk4npp60nfjnkJcGzxg0ftXP73//3sTN47kaixOdAog8ShzwPOMkJvAyJzFR+gvNrgadPc/mPXDCW9BsgRQzS+bBYgerndmsRMqEzMlbp45ZMPZ28W1Pt/JhTunfzS51/eVRPKNAFQCC6CE41CGOmb2qw8v9Bs/YMWbdmffH7Rqx+tz8w45lJ1JXn3RsiXLuOu8IjHMcik87fDnzWELuicSCk0k3Tl6/GZqQH3wp50B8VkBMxo7o9K1R6etOp07cHtdvTtA3K8JnHZImB6QMXRDk2/65GTPm/Psr+4PFEN2eDQSZmm8vA62mbtkjIkN0w8XIc927dTd1btvsk55PBB3sTegraQl+417uOu7Rdst6d4rb3L3a2bSu0Je5VfOShwOpUINoANYR5MdzbPoFMzQvv9Zm9JTnL1x+vjD3+ZJbPcuK37yR3zH2gnH6bM0LLxmef7bx11/6TRzfIezkc0U3n6+u6l5e8eKNwucuXmk0a47mhZcaz5rdoby8JQMTBQ0DLRI9q9PTWhMjPgh6RrRU1gP1RfBlTE9kneLyo8REFS2Vtcg0oB58v6W3PgQnWnRr0aX1Nv1VLPFkc1Gmo8wATEvrNEw2qgIRtbygYCBKU8Xdqba6fZLZsGGzZqd/C4u5o6u2JYCPLBuBGhAMwPTIjAhGhlqCGqWBadgDuhTVITUy8KHow9AH0YehXiZ6QlswaFNZY7x4Vbtw6VPXk14pudv2cqxmxUrNV6Maffn9s8tWPz91/LeThuxf9/2RFV8eWfHl0TUjzwbMz7p+1Hl136HtP+xa1f/Q6iGnNoyM2jklInBeZNCy5Nh9VXcEdN8GUoHoVuTSohv2nPQkm+U8l3Ai+VLQtZjAM6d3rDi4fkT0sQ8zHM+UlzdRSH0V5aVv/RpOVHq0D6NGBjqGJoqdKHZwpjXdvHltUlKxojAENxIFGCPIFPXtxlR/ekDihRPwyOMZUsoY0ipSuWjLL/3HfyFVig5q5wjHg+Dt0qhw8uv7bg+cyGbqEgrP7do0pAefHJSHWRa0evXzD+BEPUkfHlM/2Lznq4IEVivYJXDYMM2BmXaWKVQ5I7JiFh5dNm3vjGDzIe5+slTJpyr2TEjLwox0muZwO27gzdPWiNe/eWPfxQNpVWlZ1VmrDq/+bOznZ23nPhr98doz63IwT0SbRK2HhZDXhr265vhqR5F95s4Zvcd9cCbvjBNT1SG8pHqrEIuD2QTCcfSvm6yIKnyKIIqgOtZwKWjmUUhhFgvjJLCKbsEu2xLvXB+54Lv5a+czYIhYr0ao93n6XU7Q/8H1l6sTVi8JxXo4+W7ywg4vfT5s3t4x6yJ7jdv5zfKoucG2xaGOpaHWDRGObdEO/7O2wBjnwQtpQRczgi9nhVzJDr6UHRSfuS8uY29M+s5z6VsiUzecdqw7nTp+a8wXsw58s/zUtH0pk/cmDZ1/8LfVibr+fY3inZ24EWsRXQgyMgUZRcaQKUCIIiOliGi9nvxWj1c0Gs0Tn7zZfemUxy6d7c7YozczGm+drhn1tunA4s7lqR2xvIlSZaQuPTKdp9HBGt6u+jDoiuyZqxf0H75v6j+oyRdD2q5Z94+i/Bdqy7tcvdhs0njN7FmPnAjrPHFyq1693z967PHAAMPShY3Wr2p/5cLT5WXPFNxot++g7tsRmkFf6petbJ7EdaxjjYl6X0+M4PYD2YfJBqpogRoQ9Ih6CnpCtZTqGTFSRU/dGiqrWGL0cnwf5rZ6chi99FZZg3ValD3DcEAtqz/0wQBgAqZVVDhhBkY0sqyl0AiwJbB2jLaOifOdt1gbcKCFTWzjrmqKspHJekb1jBkQ9QhaYAYGJooGilrqDfr1Nrs0niqKmRj4ETQR1Cmgp6inzEBoJ8Quubc1+w9rTp/ufPvGU6i0Uyo6Zef8I/S8z6jZ+jc+6dDzvVGTvj3qP+XEllGBy74MXjvqTOAveckn068fOLDl2wMbBwevHhCyrP/xDSNObvv5pP+U6OBFcSc2FudZ0F1cVVZYfCcrNyPFIcRazZFScqj5yv7rsbtjIv3XBK8fHnX4gzRbt38HJxqvctMIzIcyH4o6hiaCTyE+eTmh2YABIRYLRaRIa0B2UYUxb9ICgJriA0gVRA+cqBRDqpJHKCIeOn3w66lfRTvPSC7Rzhwi2iwN+v488gJyInIScBJwIggSSjwTMmQzqRMKz+/a+GUPISkoH7MsaLX8AZz8kfxCLV8sjLNQTkBJYBJHBYnZ7ZiehXmCYtscv21F+PKLdy/kY3YaODIw1UntNiLZiGQntgIsOCIee37IC6esp+/hvWIs3hyxqfePvaOdZ98c/ubgJYM3xG1aErk00BJ40Lz/9e9eD7wUQFA5mxU9aP7AocuGxt+/kImZPOMtjOdB4BhvR6tALRz7k3DCe7cKJBITVYMZAXkL8kmYkoxmC/AWxotUyqQZaXWpQZf2z9sy++zVKApUllUfaEYIUUXTf/UI/V+0/jKceHKoPFJGQJQRf5y28JF/9v1m1o4xq8N6jd369ZLTMw/w8w9bFx6VVoU51obbN0ZIO6Kte87Z9p63B8Q4A2NT98ak7j7n3Bnt3HEmdUukc32YbfUJ6/JQ68RtsZ9N3zdgfsiUvYnjdyYMnrPPp80zM6b9Ppz8m3sEL5zIaqMaQS1NvPpGyhQ3It7Kyftx6FcajealN15ZdHRn7x1Lmh0LeFxxta8qay9eb3H2eLtsRwta50OVJog6IusYNXgaNUTj5blqEBtR7OKiHc+cM3wz7MnDR5/euctv1gzfFYvarltlWrms3bw57UOPvlRT03XP/vZ9B3+dmvV24Y2O58N9/deZ1ixqueSXJgsWt1izuUvAgTZnzmm27WzsH/BUldzS04CienD7oGxkVEvUHj3TUqZlYKBMj6gHpqOyhik6oHpgekAD9VQbun8FJ0SDigaJFpkOmR7AwKD+uDcgGgF1jOqBGoEZFNlHdrdEbMdYm9LypqEndTPnanbs8snIaEPrmqFbz2q1IOuQaoHqELXINIzpGZhUXY4aZ9lA/lIvc1HhxIegjoDaE/MFfASwU7xFO3exwSY2U6qakeqm1PUo4vO1+PhlseuiNW379ftq2ndnw9YlRa07d2RhiP+047t/ybx+KvP6ocObRhzZ8OWJDUOPrBxwaPmAw2u+ObltTNjuyQc3TUhLDJdLC0qL0gqyuPyM5AxbvM1yWkwK4a7tM8fviYncvjpo7YioIx+m25+pqHgYTtTXmj2MKKBFMAD4UFDhxI9it1rXM6ejHh/8ZYzdjogE5FpQahkl9bYcgOjNC2oAJxQZ9bwxARDRnist8V+04uBysVLKwhyBWjmUvHDCe+HEIoFFdXKshxOlTig8v2vDlz2EpKAbmMX/cXXCIc8jxzcI922wOZEJAhUExksgiiBYQbIyyYH2xOpr62PWLjm5MObmWQe1crUp6ehwgkO13rKBNRMzzuSfGbN9THRedDbm5GF+MHdoVuDMK7cvT/QfP2zdsKlHp/+8b/ya82sicyOm7Zl60nbiJhQ4iCMwMWDUph/OFEbZZKuFmDnGqQUExywSE60o/rkQrXqhiTpqsjLV8F+FEy4JzYlo5lAyU55T+AK84ayyDR47cNH6+aXVxYQpiqIQSn6rmP574X+j2aXyHhlQD/WaIi5YvfXRf3746Q8LJqw5/sFPG4YvPTk9IHl2ED//iHXRccfi49ZVp20bIsStkfz2KNH/jNU/2rbtjGNLlH1jhH1DuH1tmH3lcWnJUXFBMDd11+U+0wI/nLxn4u5rY7ddGjBrr6n1H8LJf1KdgJcb7E0jpp6ERyCIWFletu6XBY00micee/TAiZCcupJB25dr1i18uq6yHdB2stxeps0JGhXUEzR4TEqoERQ9KlpUNKpgEEEP2Jxhm/wS3yORTQOC/pmR/nqqtfXG1dov+hh69dSNGf10ePiTt28/hdh6T1DbASP65999i8r/KL7RPDJEO3aY4Z3XfT/q+8iiVS9wtu5VtU0OhjRasPTpm3dau4knngTcGnDrAFT6kI5QLaE6RJPK12KKjjEtoh49pvo6Agb6244cNEiurQ9FBx0yAzAjo0ZGdQAaBE2DaEUTog8hjWS5PeKjjLXKyTUdCdP/MN60abup5L6v4vJB2YRED7IW3Fp0a1HRqZRZ5jF2NADqKRpUM0psiChMi0xtdpmYKmxELaAvY21ctMX567oV6xvfyPVF2QdlXwQ/gJZu+my1ezvQebgAACAASURBVOD94idWL/l4+ojYuIAbjvAcZ0T8ud0nD66TLp7MunL41OafDi8bdGzVkBNrvzq2enDI8v4Hlw8KWvNteMAs++XQsgJ7eVH6zWwuL/16pv2CnT8tJh/iEgJS4nfFRG5ZtX/18PCQjzOcz1ZV/QpOtEi0D8sVNV5TABNFH4o6xKaAj+cXdgs59sX2nba7dxFRYW43MjegQhAeIIrqZV0PJ8x7t4OgqNJGWuEu23cqsN/YflcKErIwTyA2Hq3cAzjhfgsngrc6uRmza91XPfikoJuYJaLVO2X5HTjxBrNzDaYpKr+Ls4PkYFaJcFbGSdQiMbONWdJQSqy+vCl2zaLQ+efzo7Mw3UoEO5MkKgpUEEHkGS+iyBHuQumF667rElqdmHq96nrMnfOiwsfeOX8443Bobuix7NBTeadT6lLi71ywVJvtxGZnDolIcXfjEqoSrruuWRSzhKIn5ZdaJCpK8NfhhJcYb2O8Cic8cha0JKMlBQUzSMmEFxRrJs2+lHnhnT5vbdi6uv6YURSlXihdz+z6iwfp/471l4nCquwEHhQHgHgs/Fz31z/q3nPQTwv39v5h+ffLjk3bnTBjn3lOsDT3qGP2EWlRmGPlaeu6U/yGcGFjhHVjhG1DuH1tuH3VKduKk9Zlx22LQ61zD3HzgoUpe699PC3w3Z93jvO/Onb75f4z9xpbdZvZgCj8P3ghvTFpnp8AQMaQUqQekg2l5NC+gG6Pdn6kZYtF8+fcvn8LEScEbG+86pfHbuQ2d9f5AeoV1FM0IOoYahUVUagBZD3KWlS0SHRIjMh8ANohtk62m1ZsbR8W1SI+xrh1jX7hrOYB/h1DDpmWr9AvWKQLi2hzp7T5xh1tvxja157ePSfbJyZCt3B6o/lTO4Qe6rB9q8/gIfq16zs5U9ufPG1ctKzdxSttKisNyDTeW2M1BUTP0OgJhActYRrGjKgmwKOWoVbxTLaN8MBLWPs7cOIZAOgBjQyMjBkZNQDV/aqrA2hE9JXdLRWlCyHtsnN0QcG6qbNbBB1rf/tuS0r8ELUqPYy6NdSlRTUil2kZaqkXzBhoKTMCGh5SuqgsBqYHMDLUMzXAGPWIellpUulqnlNkEO2NaiqM6NYyWQdMx0BP6GOMfVRV3n7zindmjjwTE3gz9WxhzqXc9Itxp/db407lJ5yM2Dj2yOLBR5cOObpiaOiqIcdXDQxe3j9o5dAzgbPSEo7fz+JLb6Teu2HNTU1It55PtUbYLCHJl3dej90Wd2b72qB1354O+TDV8WxlVRPFI2NUKQNeHhr9VVRMvbmyFqAVYmfR9vz23atjL96qqUFECnId0jq1lqcNhLTg4XgpHttzBYF62scMGBJEjEuM/eCb3vvjDjrkdAdm8GDjPQWKWlVYRDSLmCKBRQJBQklgfIY7hbiFm3G7Vn/1Mp8cVIhZEvwP4MSrO+ElxkuUk4jFxngHCjZmsYPFSpMdYEmqurgxdtXCo3PP5kVmYbqVCjzhRBBsaBVB4MDCIcchZ0GOR8EMHA8qzHA2lETkLWC2qCFaTBCoYAOrE51WIklEsqPdilaecQLjRRQ4tJghRUDOihJHLH9udtKws/cwnHACWixoSUJzEvKJjE9hUjrm8mXi+uC1SzYuEOxJ6qnBKIPfjOL/RhR1/ReaXcBUF1QARtTZ4r2Syq+Gjza1eOztfqPfHDT5y5k7p2yPnR6QOG2/Zdoh6+RD0uxQ+8Lj0rIT/IpT4opT0rIw67KTtmWnnItPOhaE2uYesc45LM0IEqYfFMbvSfxg6r63xu0c45/w07bL/WYGmlo/RBRuqGT8twMxoMAIo4R6vMYooFtGt0v94qWr8W+//WZTX985kyfeLchXf+TY1Yuv7t7R9vq1DrV1hjqmId7+D0WNoh6RoEdFy+q0TNEB0zHSGKAJVdpTuc3pKO1XI03zFmsXz9UEbm4iXn30/s2uxfe6ZObroy9p1u/Qb/TXfzuyxQcfvBywp9nihZo1K5pEhndOczxeUtTlVkab6zG6gwGGXxY2mT3fb/5Cv63bu5QW+3mOXc9oXY/og+ALYALQM9RS0CrgB+iHaELUUaaVqR5Ax8DAQI+/qgYaggpqKOop+gD6UjASZkLQI6gdM53Xa12j0EaATRW5jSK3ycwybN+lWby8xZnoDndut5Pl1oQ1YahnoEGmAaIFxUuCYjpV/c68Unyg6ucbupXUX5iu/mO1JGLMRyGNXXJjV50fdfswWQ9UJYbpADoQ5e2yu223rXpn3uiI8/uKnLH3shPzbZcvhx3KuHS24OqpsDVjji4eenz5N0eXDg1dPvjEqoFHVgw4svqbyN3THBcPF2eaK2467+dLOc6rGbbzTincZg4xX9mTGOcfG7VjbdCG4eFHP3Q6updX1MNJvVmAAageqA6ZBsBz/Qy0hBkBDYgaKrdHaBUT023Ogss3itxMvXlRXKjUAvHM4B+GE1XaqDp5AVWYWwEKVCGqQDj3Vu6S7Uvn7/jl8o2EdMzhiV1EO4diMrWIIIjAcyxJgGQ78na0iiDyxJLuSpIVseDSnmVDXrAkHryNOTa0CeCBEwFVLeSDwcmvhigPwQnjRGq2gsWGnBU4kSZbWUoq8lfLYzZdWL0wdM65/KgsTLdS0QqSmkfCoUV1lrSgxYwWDjkzWixqEKQ371213pJQlNAqgmhFmw1sEpMkKklgtaJV9H4zhxYLmnnkRBR44P5cGuO/hhMzWq5DSjIKKWgV0JmDN+Kz4z8f2edg6B5ZqX3wOj188uD/6Kb2f/X6680uZBSYJ+yE1pMfz0THvN2rr7H5Y6YWTz717rc/LDs8d3/i1MDkKQeFKcH2aUfsc45Z5x/lFxzlfwkVF560LzyZ+ssJ59xQ58wjjukh9qnB1kkHxJ8DzN9vu/LBjEPvTt4/auvVH7Zc/HTqLn2LJ/9Id/KvX1QAT48aKCChKCuoECREHb+n56QNGjrQ6GscOeLb/KwMRE9T21F4c1BgQKN9gU9V1bQgoKu/m6aoIahhoCWKgREjUB1jeoY+lPnU1rVhctv8dN+Z0zT/fNVn5tznzkU+me9so5S1RqUl0naAbSrltsk2vyMnNd8OM7zQrcW08e03b3z0QvxjpZUdEFuAuzlWtoPirln2Z46Ftl+41PDZF8ZBQx7PyW6BaGhw4OoR/JA2YsSHMrWD5MvQj6FJAT0BIwMfBjoGGq811r+AE1VX6MPQpKCegAGYxu3SEFmHoEPUIhgYa0ShFaEtCGlstRm3+mvXbGx9NqZ9WUkLkJvL7pYya0LQQFEDKuAxHVKVVVwfHe/1UyFalD2KxYfIUQ2pww/0MToEPYIPgg9T/JhiAI/gXIfYXnG/UVLUZvuqdxaMDT9/oMhxoSQr+YZ4+cLRQHtM+I1r4dE7pkduGXvOf9KpdT8eW/7lsWX9Q5b0O7L6m8hd09OuHC3P5YuzhZvpyTezkzLtsQ7+lC35MHd1b/KFnXGRO9YGbRgREfpRqrN7eUUTRfEOSKgeqFrAGRnVgycMWM0A1lKqI4oeiAmUjsTV/EToK7PnZ5ZXISIgYaDUoeJC4nFXaWBsXg8nHnc5IEymSp1CFUIUQihxE/mKeOWzH74IuhScj4UidfJEEtFmBi6FpIiMF8DMsUSRWXjKCUyQQMpSeNnN34j3X/7NP69dCSjEDAfaxYfhxOKlddWPqRuev6IatwW8BJzAUniSLIJZQo4jiRK1ZKHjemX8utiVS08vjMoLd6LdCpIEkgiCBc0cmjk0WzDFgmYzpljQom7OCw9qUcWjhUdOQEFEUQBJZJLqylUvqPTWTJ795ybwf9TssqpgCRyPZgtyHErJIFynvIipNlfqgdj9Q34acPl6LCICJf937VP+s/WXm10MGQVggIwhI8hkZDIidbnqzsbET5w296NPh5nav/z64Omz98T/cliYdtA86SA3KYifHszPOGSZGczNPizOPmafedQx9ZA46aA0Odg5JcQ54aB13H5h1K6kYZvi358R3HPSvuEbLozYEPvJlB3aVk9N9zK76m2D/5NiExhSAox6NEioKOAlZty4lTdu6s9aH937vd8VRTMiIlWAyACsrK5u9L4AzZzpz98p7ILMgEzDVLUzaFQfdaoYGTMy0BJmAGzMsFFV3ZNE7nAhXPP1AM0bb5qGfvPs8eOv3bn5BKlpAi4Dk30oaQGsA8MuZRVNVyz1eb3HP/ZufynT+ay7thOgr4J6WWmGtf+glW8W3+5x7nyrH0ZpHn9M27t3y9iLHarqmhNvLwtQB+DDZD/qNjGqY2hg6Avow1ArMy0BI2MmRdEyqM9J/AM4AY0nXwSMFIwEtQQNAEa5zqCOT5isAXdTpJ0I7VBe3Tj2imb9Fs2OXU0SEh+pqWpJFROTfRltTMGXMh1jGmAar02A6m3lncEwHTAdEj0QPRAdsN/Cya//CKht0JQzADEB9Xh5IeiQtldq3igrbLN9Rc95P0Wd23/bHlucea1Auhh/PJA/fyLj2onwvTOObh9zdOeEsD1Tw/3Hha7+Kmhx/8OrhoXvnJ529VhptrkoNanAee1WTlKWPc7JnbYnH+avBKTE7oqL9F8btHFEROhHaandKyqaKHK9XkcPYKTMRKnaEjQwYgRVK4paZBpSZwR3E+pqUZjd9tCB4f67CitrPP9dgMhIZFX5ThuMTx6Ck3qPcyRuBSgwyggliJh/L+/rCcPWHFrnqEnPgBxOES1EsCCXSBM5mmIFXmRmnqYIlBOoIIGURQVXnfluYuC+Of2Sru/PoTYbs/4LOBEettEVkBfAu1EQQeCohQcLhxwPHE8FG1qvVl1eHbtyyelF4XlhDrTa0SYAZwGztzRJVuHEgma168WhIIAggiiBKIEoAu+FE15AUQCJV4EEJN5jPsY1RB0VeP5Kdtav4ERsACccchyIZhCSqZCJeRfyL01YPmHr/k137hUiIngFjH+vP1p/3WQFPYwuRpHKqLiQ1CK46w02xfQbPT//vvlT7733zZzhS4NHbzkzZf/1aUEpUw8kTz2YMv0QN+0QPzmIm3CA/3kfN26f8PMB68/7pTEB/JgAyyj/xK/Xx747Zf87E/aO3Bg7fHXUq1/Obfv0m5u2+iOiar+G/3l1wpAqjCgeI1d1Co+IZbVl63ds8GvTuPvLz0adi/D8Y0AmzE2RAuKyiFONZ0x81m7pIleaQNZQ0DEP89VrT4J6QrUyMTBsAtjBDc+VVbQN2GaYMqbZ8iW+gwZrBg7puGbDE4lJzUvvNkGlBVKjXOEjV3RFbL9vb+sBAz5Nd77sKmsnVzUitBHDZgzb19R1S894MnC/34iRho97Nxk+1Dhntm7d9q6Ogs4yGihRJxlaBgYqm6jbCEzViHhcsJhKHSY6d51ebYX99qT+7fFNwEDBwFBH0Qjoy8AEoGVES2p90NUeaed7pS1iruqnLzSt2do0M6dFbVVTVHzUEQ6CAZkOqAaoBkCN+613nNQi0yDVoKJFWY+KiVETYwYGugZJw163lYcuSTWD0XmcYJhO3apUHqkO3e1J5RtlBW23L3t/zqhz0YF37efvp1/KsJyJP71PuHLSdv3wgR1jF8/5ZPLEd/23jY0ImhW+bXTYxlEha74L3TrJeiHodtrVwtRrRemJN9KuZtti0/kIR9IR/nJgSuzuuMhda4M2jYgI/Tgt9dmH4AT1gCZPiiU1qFQ3BjoPEQ50SBuj0kGu8r16oeuunTuuJFTJpP49SJAylRDp6RI/gJOHSSIewqT3q4CI5bVlIVGHR0wduT82qACLrMxhljkL8BxaLCxFZJyV8SLj7GgTmGihnFNJqXQlV6Qejw+YKgpH0mt5iahCxT+GE3hIffJgrAICDx5XEjOKFrCaqWRG68WqhNXx6+YdnxeefyoNnTaQeGYx0xS12eXFkvqqQhBBkpgkMZuN2m3UJjHBazfpgRPVbJ9HkUNRHefwaBGwob3YX0pjbAgnDbZndpLCUngU7ZiaQ/OCr4YMGD3wunhN5WrXv1J/rz9af312Ur8BmQxKDbI6bGBW72Z4PPrKm32GtezySttX+r0xbM4PK49M2Hpm4s64qYFXZx5Mnn4geXJg4uQDKVMPCVMOSeP2mn/alTh2T/JP/lfH7kwYvPTkO2O3fTJt7w9rwz+fsrPpo+99/uVo3upArJfhP0jzJYT820tljCmUKMBk1ROc0VPnw5979YVuL3c/evqYTGVEpExxkVoCCkFCEU/YpXd2bnoi+mSnskI/VM9x0CHqkWpA0SLVUmZgYGCoU6AxwKMKdEnPMi1f2mb96tdyMrtevGhasFjXp59uzM/G8FOt8jIfqSzuVFfeQq7ogtgqcG+rQUM+yM7t7q5t43a1UWhnF3S6Xd7sUrJh0Upjn376r79tFxL0QoatQ2SEftyUJ2OvPeFWfKjsGY8z1DFqAEWPVB3q6BG1lOkZqM4oJmBGBC1RdIzp/gBO6o9vPYA64dADamXQuamWUS0oTUDpSOWO9+82jr+qW7Bcv3l3R0fOY7VuP+LWIfGqbUDjYRtTHYIevFjihRNvg8utB6IqM4wN4rb+EE4Q9MDUgC+dxwAG1E9qgeixroNS8VZJfrutS3vNHnUuOvCuI+Zu5kV7ctj5sB3C1dA0y7H9236a9GOPz/t0njzx423LR5zaPj4+aF7Iuh/Dds6wXgwucl4qTLtamH61IPVyjjUmg4t0Jh4TLu1Lid0TF7FrzcGNKpw8V1HRTHF7vDI9cIImCp6rYkyrEK1CNRQ1iAZkLUF+nrqaHAnpsX598r37Ho4KeOYk8JtuOzTYnjc1oyohFREZA8Y8DLDcO3lv9n5r7C/j0pWsVEh3gJNHiUdRRJGjZo6mSCgKKFoYb2GcQ0kpr02sSjt+NWQuzx9Or7bYqfVfwEnDE7YeTizIW5A3My6JmZOAN6PVArYkIpqpzYm512uFNXGbFhz/5cyNM+mYyhMzTyw2sArIiyAIwJshRcWSep2HjVpt1G4nDjuxW6moXomKE6rZPoeS1/Xk/wmc/JYJrTbfvNcpZGD6tVsJK4NWzl03t/B+IeKDEdff61+sv26ygvWjeESC4EbmRpARFASKwAjDilpZcqRv2B384kff6Ns82+rxN1/s82PfiWu/Wxo0cWvUzID46XviJ++Mm7grftLuyxN2XvrZP37c9thRGyLHbT7z6eRtLw6c+f73S3p/v6jVc32bPfrG3uBT7gZhvQ25eqpC9d9cLSADYAgKUkS8mHD5+R4vNm3ZdG9QQE1dDaqIA5QCAaCgEADMq62eHnmy8Zql7W9mNlKJVSDrgfgAGBj1AaanoKWgRzRQMFG5XW1N49jLhs27OsXEv1Rb80xd7eO5ub4nT2tmzNAM7G8cO7ZNWETPu8U9qNIVsenOnS0HD30/58ZLbuzqgucq5cevCb5zl2r7DdX8NLHZgaNdbKldysr/wchjGemGpUuaHznc8V5RU6C6el06gMooU219tci8ZRPVMKKjRMuIhqg5Ir8Wxv8KUbRE0RPVBwU0MjNSMCIYqfw4Y91v3jftO6yZNtv3UEir3PwOtXUtZdlAFSN6ZgYaAJVyVq+C9MxLoN6SS9GhrEfZANTE0ETRyNAI4LHL/B2EY1pkemBGxnwo+FIwUc/sSqdqa4CYWF1nd8W79ws6bl7Wa/aP0WcDCx3nbmbESubj58K2OK6FZl4/FLL+h50Lhyyb/NlXHz096rMXglb9dG7f3OPbpwixu3P5iHxbXL4jPscRl+eMz5bOZ1giUpOOi5cPpsQExIbvWnNw47cRxz5MdzxXWdZccemQeuCEoYmih7SNTAdgZKBXy1ZgOlLbrLb01fLiZmvX9Vq05L7q7EQZU0sNUI3uWH1RAr934wvAKFDqwR7vb4i1tHb5xmWTlk084ziTBml2tEto49UbeeB4sAjAWxjHgSCilEot5a7EMueR8/unJ6UcTKvmHGBTm12q//xv4OQhWZ+AaoWhfo/Ig3rQ25LcolmxWzErHW9cr5Q2nNu+/OTKCzcv5GG2g1kdYEvDNJ5wZtnMU9UMn6uXoEtMtFHJRm12YrcTm5UKInAiPIATi2cLlv83cNJwe3y6HkxlOBtKvNtcgHkhCYdGzfs+NiXWTd1Y35n8e/3L9d+QMaojbsYYI4gKJS5gMqLCQAFGqZdsVVZHoi8lLt/gP+DrMd3e6Nvoidebd32782sDn/90dM9hc/qMXdVv8sb+U7d+MWVrv6lbvpi8sefw+U9/NKrxo29pmj9jaPe8oeXTXZ59b8XWg7fvl6LXJId43aH/E1NPULMjGaIql0HMy88dOGSgRqedM39OeXUZIipAFFCY2tKmBBWmipJ3xl/QjB7VLlVqhLIGXRqsNYDsC+gLaKKoI6hlqEUwAPUF0qSyRLtgSasVW5++XfZInbs9YlvENrLSmefab9xgGPGDvu+Xj02d1/liQjfATvv3t/lq2Gd5Ra9UKm2FzHZrdzQe+r1u+E+PLF75ePSFTmWuNohNEJswaFd8r0X0KcPqxU2SLjVBUE9VDVOPcq+OEhTV3FcDVA/UB5mBUQ3xOJ14okR+gyj1Z7SWUT1jOka1iuzLwJcoJuX/Y++tw6O42v//WY0QgkuhlFKnpS116vJ868ZTp1SAtlRwKE6LB3fXCCTFSYBAAoEkxHZ3ZCWuQJBA3FZmzjn3/ftjdjcJpfK0/fzzu3quc/UKzWZ2N5uZ19z2frs7I/bJL+myfAs3ZX7HnVE3XbnUHTGEKjoiaxnTMdD6tViQcV4FTG+bb1uFR6JFqvOpculVnLDfwIk3oPHiJJBAEPEaf2l9ONEBDaTyLe7G569d7L1ywfOTv46N334+5/i5ggSrZc/RPUttZ6JK0iNObB6b9cuc1MhFMz9/feJHL8RtmmE6sur0vjB76s78rH2l1uNl2Yn50tGynMRi67EC8+HczH3W5EhTwvbEwxvDdi4bcnj3S3m2++qrO8pOHVBNa5wwb11Hw5gqtKNhqEWmpc3d3TV3S0KfuYvGbAt3e08U1SwLvF4IjIEvmdXCkjaJL1CQEGSgRic+nzeGtPhK4YdfffD1zK9LsCQHcyyKxUItPAoSShKKPPAiWEW0CSBmE3OtnFVbsDd+54RMS2RBE5/tq52IaBFQ7eIVWrUFSxKTJCZJ4M1BqTjhUTRRi5kINnRYmSObFRbhhXKsvIjVZ6/wS/aunLNzXpw1tpQWXcFLl/BiPuQJbsFOHA7mECgvgSiiJKEogWhlopVJNmq1U5uNSlYvTngRRKEFJy0eJG1xIooothLk/1tEEbyBF+9rELCIYLFRIZtIuU22heFzR04bcbWhAhEZRUbw3+6tP1x/u7PLd5PFKFWowoAo1ENBYaBQUIARYBTbXugdhWUbd0R/NXrK2x9+NeiVIf2feufup96+++n373zqv/0GDe77xOB+gwb3e/ztmx965fbHX3/5zc+GDBv94afffjp05Matu+qbPYhIKVHzAK2d4f+4SxhRpkxWiHpe1tfUTp8yuXfPnqO/++5qxWVU3wRQhRGFEQYUKUUCSBAR4y1inwmTu2emh3oaDejRoUeHHgN6jEi1CmqJmrRhWiBBjBgqyrmZM7tu3tlPwVDKDIxpPEonxDsRb6ur75KUGjLlJ+6/H3Pf/NBtZ0S3MaO6vfPm/0s43mfjZm7UBO79IYYfxnU7fLT/lav9ZdpZQY6oCmDQ2e3qW5IfMPNHXewBIyDHmAapKuyoAdAh6Lx3ykyHoFEUg0JCEUMQAwkLUmgwgAFVUXq4MU6YKkQPWqIEKHIHUDoTd2dXU7ecnMB1m7lpc4P3HelV23ATYggSPRBVBZIjTAOg8eFNVbnXqkMwjHHeYjuoGSq1SUyVbfftNjjx2dej3ocTrZcoYKQYQNBIvCky9YmCCL3F5XruakXPlYufnvzdgfjwczkJ5/NOWNOj439ZYk2OyEvfmbhramHqlnNpB9JiNsVunH8iIixp39KEPQvT4tfaM6KLpCP5YmwOf7DEEV8kHskzHczN2Gs9E2lK2JF4eFPYzmVDYqNeypcG1Fd2aosTgxcnyCHTUKoB76gmBywQldtIQ4fw8GcXrz+aX+Jp/SdIAAlT2yABCPPVUa7DCUMkCG4gLiZTtdFE/VP0woaNmTrqzWFvJF9KzoNcSZEsxCyiaEWbiKKZCQJYebCamMVGTDWKqaZ439HwCSZxd7FTzKE2VZ9K9I2YXI8Tn4aVihNvnRwEgQmiR3BQaxmWFilFpwpPL9u9cvqKn+ZtWDhy6nefj/ty7vq58zfNm7Fq2vbj247nxRdAwXm8kENzJeqVlRSQF4EXwSKC+gUvgcXKeB9O1GJJa5yotRO+LU78/i7Wv4kTNY9nRt7s7WO2iGBxMKkU83albh2zYOTuo+Ey8wCioiD73Tz6v0td/8AYI6NeY12FEgKMIKMIFBhDCoxQIoOqGNG6iwUREWub3FlifuQvcfOWrPtu4uyPR4wb/PkP7w8b8+GIse9/8cPwUdM2bI8uOVfBEGWZKB5ZFVlF6s0atEZU65GiGy5ApAAeQjyyjIiUkO3rN97T99YvP/742oVyZICUIlAEoAxkxogavyiAMiBi0eWrn0Xu77r3YPerV7sgGhnVoFuDDTrw6BQIIGgAtaBCjYpHe+mCxpIeWFIQQoiRoYaClqEBsB2FDgrrTqFnc3NgakrA+PGaN9/mHriv3cC7+o4cGvzGf4I/eT9od1Tny5d6u52d3c52ssdIQcOQY6gH6ATYp6Gu3f492iyzVkENJVrwaMDFMUUL4LVKBLUkDlpFCZBJu8q6kMJzXZxKezdpT2iwmoppa+Wr8WtnUdAy0DCiZyQUaFfq6u2su4kXA8OWaRYuCcrM6lRb24mQEGQ6SrWMGgCNDHXEm1vTtKqX6CjoGNMxogFVeZd5Aw7/9tVFtD6bevVl6HxWwUam9hP7N2gZGigGEgwi6pAgahgGEejjkp+5VtltOOawXAAAIABJREFU1bJBU37YfzzyXPbJ87bj1uSok3uX56TvElO37Ns5Pjcr/LIj8Vp2RmHa0cSYVbvXTY3eODn9xPoC4UAuf9Catcdh3pcnHMozH8rNOpCTvkc6HWk+sfNk7OZF4UuHxEW9VCDd31DZWXbqGVV/V2qXga9frmV6RgOgZaw9KHc2VGpnzf5yzY5Khv7MrHd0kajOCAoiYUiprx7v/TNtwQm6gTYSl6JeyQii0qI2bMrOHBs2ZurmKTa3VIAFEhNFEEWQLCBamGhiQhbjzcBnA1+jmCrzY+J2jMsSooqcYg6ziyDyfxonqiGjxPhccBSzfHsTf7Lg+Na4TbPX/PT6e68+/tRjX3//1dAvhrz38XtTZ08fMuzT+x+//7Oxn8/ftnD78e0JhYk2jz0Xc61MElFQK/M2FHPQbkWexywBMyUwq6aQv40TQUTeZxwpSvB3ceKvDKk4MSGfhRYTWnjkrSjkgj3bJYxf/t3YuSMrGsopEopIGLJ/u7r+xPoHSvFEIZRQRGQAMiUKMC83vP271I8YZApS1QPYd/ow9Ljlxsbmytr6y5U1l65VX66quVJdc6WquqKqrsnpbvtkFKmCzCvh6ddfu1Ga6wZNGAqjsir/SWjKqdODBj705ksviZlZvmMzBMYoI5T5Gmx8rTaITTJbn2nrOHtBb6u9L8VAheiQcOjUITEwDGQqTlAHEMCowdOs9zQaqdvg7UFCDaI6+WFANCAakXR2NdxakNcxPJx741Vt9w5Bzz3aZ92yAXbzbbUVHZXmIFT0auUDwDviTkkAIR09nk4NDQGNbo0MOgA9Kjp0a5Ho0KsVz1GqYbIBqZFBCEBQ3MmAHybcfLGiB0B7RQ4gxFfQbtFW8dfAdYgaIFrwBIHcjXh61daEmsz6mXO1c5cEW6SuLmd7IMEIAYgahhwBHYUAQD2D63Cio6ijqGegR6bzSpKw62o2/o7b1pOMamjixYl/hL7V1jEMIBik+OwAAI0Ue7uUp69Wdlu5dNDUUftP7CqznzonHXMk707YvdievNN+dtuB8Em2tO2l1viL2Wev5Gecd5y0nIo4Hr3IlLDFfjbGkbU/VziUbdlrzYx2ZO3LztzvSPtFPB1pStiZGLc5LHzpp3FRLxdID3hxwvw4MbZEJ16tTHV2x8hYR0/TrcUF7afP/nn3PvT9ITLVN9qrD0eReBAUUP/sboQTBcGDRAZKGPUWXdQfR2BIPMy5YNO8N755/VTZSQdxZGOOFSQzNZuBV1NGZhQsKOagUKuYq/L2HN85yWyJLGgyO6gkQptWLsGr0dJSLZdQFJDn0cyjScWJnUo5xJ7vyjlhPfLlxKFvDXltyZpFyWeT7HbRYs7asnnjsmXLT6ekFpSWpIlZccnH5q8Lu3/QA0PHfXa65EwhFNmZXUSJR55HU5aSnuY+m0XSLZjFY5aAZq/BMAp8Kz8rfyleREEtrvhxIsHfqp20xYnFjBYTWszICyg40JZLbHtNu76bPWLLnnUMZYpE/YAoQ/oH6Y9/199PdnkjA+/poJozqqIrfjkTXw8vADBorZH1J5OR3lokRUaQUWAMfQku9HFFDU0Yo4xRRCbLbkWRfUQjjFEExnyGztmO7Beee/7Jxx4/FncE1Oo9A+/Eqw9NrOWpvU2ap4tKO302rPeB2P5NcntFNS5kGgZaAJ0vg6QFNAI1IvFK/AK0MVlS6xYAOpBDUe4J5I76+i4/zwkZ8OBDq1Y/eq70DpA7gdtImrUocz6HRAMwA1AdKHqmBFIlGNGAXkVe9fiqFa6egZ4xPfNooEnDmnVA2yMGRR0IfmvwgOLCvugJYk1a4tRTYkTQMIVDRet9kahhoAGqQ9mA7iB0dmXuXtV1HRMztJPm61Zs6SDmdHF62iMakRkBDQxVE0adKgLWdnKlxTm4TYPvr7XxvUOIWmwxU9EwpgcwAuoI1cmKGm9x4CUxB6ihGMDQSFBLvL9PPWBPl/zUtYoeK8KemfbD4cToEmtiMR+bfTY6YddCW8LmgtQdJ6Jm2lO3FwpxpTlnLpakl5ekXMg9WZyxP2XPanP8ztysw9mmA7bMX4S0XdaMXxxZ+6ypuy2nws2nIk7EbV4QsXTo4YjX8qwP1FeHety+MA699xAEOYZaRAOiljCOUo6SEEXpXVff/sixh1asOWgW0IcKbzndOwYPCF7bnRt2n/rY4ZWb8MkC+eeyGSKmiilj5owOiwwT68VCLLSCxIN/vENU77ttzFTjMdflHDq1fSpviixszsgGQUSe91XdJRAlxotgFtDEe7NJapuTyYxZZszk0SSBkE3tZVASm3nos+8/nTLrx1/2xhTk5TfW1TubGqsqr/IWU2pyaknJ+UbZXaU0lNVcMueIm8O3DB7637Gzx6WWpWWzPAfmW5jkwOw5h2a/NO7FZSeXmIjJijb1Sa0o8cCbmEVQ7YpVT0ngeWaRkBeoSWRmK1iswFtRkJjFCoJ0fafvDdT1W8/A+7cIqoqlZGIWHngRBQvyZmYWqViE+YVy7rBpn4+a9V3Z1SJvLzd4Lw/s3/Dkj9Y/gJM2mV9k3k4vaKVG0FZOwvs9r54v87o4QptjshvEF2pXDAAAo16bAX9blx8nhMiUyoriplRhjBAiM0YAKGOKerzS0tLRo0c/++yz0dHRsqz4nu93a/hUAaQFVVXvLll2z45dd5Ve6qh4ryMcoDpOoQ6WawH1DPRAtd67ftCDdybcL+ikAzCAYgS3ETz9EG/aGtHx+TeeS+UHOD2hCBqmaMDNoaLGDTpgBkYMIOvRo0PFO/qnSse3trdC1DNmZMQATg3WcVCvQdIRsV30odDB7w0qsN8ODQao45hLpyh6WdYB1SLVMKolREOohoIOqQ6ajKSmByq9G2rbHT6hn7mq0+LwrtaS7gw7IuoZaBHUmoGRopH6Uz2/v2/os9KCEw1lHCEaRnTAdIzqGdNSxUCVQEK0hHCUqgUJraoIyVBHmIGCTp3wZ6Alyk2K/GxdRY8Vc5+d8s2h+Mg8U1w+f9iaGnUiYl5u4rbS1IiEnTML0qOKrUeK85LKSlOKi05dKjpT6TiZFLE0I3arI/2AkLLblr7bZtotZey2ZsZIqbv4pAjLqciEI1vDopYPPRTxioO/r7aqvSx7YxGKBsAgQANFjqIW0UDBQJiesQBgNzF2T/lV3cz53+7Zd7Gh4bd7S//3KYa2HWBOj3PrL1te+uilU3kni6EwG+08M2fQNN5bW+az0CzSjGq3pSH7yJkt0wVTRJEzPQctIvI8ihKzWpnVRiUb4yU082ji0ax2TwlosWCmCTNMmGHBLCsTCiA3u8a2aufKIV8MSTmd6m7wuGrdjTWN9XUN1yqvll+8cOVyxZVLVy9XV15xVl92Vte7mxudjb/sjfl02JD5mxfmsRIbFFiY/Rxe/HzhF9q7NFN2TslyW0S0i2izoY0HQUDRgdkCEUQQczEnD3McaLeBJDKzlfF2EEVmlqgpG0VByRSpyQr8n8dJ6y2AIDBRZBLPBB54C5hFEBxgy2HZ2U77QfOBoWM/3fbLFvTeXnp/5RSA/VuL/6P1T+ME/hgnPm9d3w0b+IMZXxdlqybvNuecPxXAmNrZ5ReIVhRFHTqhlCiKp+1rRMaoqnpUX1+/bNmyZ555Zvfu3YqioC9++f03SKisAKlWSIw1+4HZC3udSukJqI7EaxC1SLSgaJBy/koygNZbfPYNTLRyFNcBGIDo0cOhpwtip20RoS+9/fBpc98mjxGRA6pB79E0iFpgelD0IOtB1iFRs0Za5g0OfDgBDkHtgNKDrMVmDbq0yDogtos60OGtwc/l2O8ijQG0WYtUR6nW4zEwpmPqfKKiIVTLMABoO9bUFZ03X7oQGr2fm700dNu+W4qv3eRk7RVipH6NLGwpkPwpnPze1iDqKAugNJAxvSIbKTEC01JZTzyBRNHJip4yHWMcgAZQB0zDqEZhBgC9qqjPiI54+qD8dG1556UzXpj2zbHjUTnp+7Mt+zNP7zgRvbA4dVfhmYjYLdPzM2MKrUcLcxLLilJKC86U558uF48mRC0+e2S9lB7Fp2yzpW23Zmzn03aI6VHZadG2pEhz/PbE2E2LopYPPRb5Qq7prrqr7Ymi9aa2QKdKaqqfKUONAkaGRkZDGLmTkgF8tvHLH5YnJiEi+wdvaludD6qPU5Y18/2v35+3fR5fbS7BIokJWSTTDGZVGisLzSLLrPb4cRJe5EzPgetwYrUxtY5i5tGstuEKyJvR1BonpVi8L33P+J/HRUZHXrtS6WmQa67U1lXVNTU1VddVVddVNTY01lXXXautqnBVX26qvFZT1VBb39zYNG/+z+9/9X5mJS/SXJFl5zjzxq4Z2+ep3mNXjRZlqwNz0pvTM5wZAgg2ZhNdosllsqM1uebModKDqXXJeZhjBV4kFgeTrEyQqMXOBIGYBOpNkf0hTn5NFAFEESQBRBFFHi1ZLJMn5hzmKMHitMtpI2Z+NX/9/NJLJb5LhzeHwv7FyZ9Y/yhOEFuHH61xcsPdmhn0Rvu3cIKt4hJEpJS63W7V1kb9LqW0rq6usrKyubnZ/9Mej2f//v0fffTRwoULr1692vo4v/MGfVlsUBCLrtY+9uXIzuGRN1PCUcKBqgDPDIzqgKmtTb45cKZBRYuKHuh1ONEC6oHqUdag0gkxdNvO9q+++2Cm9VY3NTDGUY+WKToA3wWXaVHRIVGPoxa01Yq0Wl3wq49oVU9chgHA1An5EMSgiH0d3xz8kiP3XrccQqgeUY+oBzBQqqdMR8GgKsYzFkSVLh5n3/ILHTZH6EbN6BBx8Obapo6K3AFYgCJzHk/rXt6WmZJftR3/r1sP2J5BB8qCPXIwkYOYEgTUSNwGt7MdIaEAekXRUKpF0BBFI7uNAEZkOpC16Nag2wjyLcz5RGVp6JKp/5n53anTewstsZJpT2ry9oR9y/JTorNPRRza/lNO1p4C25ECx/ESR1Kp9XR59uli/tCRXXOTji2TTNvEtPVS8hpz0irzmY186vaclChHYrg5dnPiwXWLIpcOOR7xfInlruZrIcStNqdpgGiBtpR2KHIEjIB6IrdTXLdXV9++78i9sxbukeyAKOM/Z9TX6nyglCCCU2k+cGr/O9+8E52xuwSKc9BhZZKJmszIe6MTH06Stk4XzG1woqpjqVMmInhnLyQQJbCKKFjQbMJME2bwmCWBcB7PL9m16NWPXz1xJqGxoUlxEleTq66mtrLqak1zVX1zTV1NlbOhqb6p/kpDxbWmyuqaSndjEyKuWLro+beePcAfdJDcXMiP4aNnbZs++Ls3P5owWGgwF0PhlvRNu8TIIizMrE7fkrYprTbl2Lkj8w7PHbVl1LzYeQlXTtioyHtMvGy2g9UKIk/NEgpWFH+HIr9uCG6NExElG9gltFpUWUlmsiimbGrPU7J3p+16fdjrMcdi1LQ3A/BmT+C6q9y/68br/xInv3oMePWIGPh6V8hvgIS2BU+bZ7yRQpcaoHg8HkQkhGRkZKxcuXLOnDlRUVGXL19WMZOcnDxixIhp06aVl5e3/sHfH1gBn90WIjY0uL9dvKrb+o0h50sDmEeHoEM0MjRS0AHVINUCU+sKWqAadGvRrUeiqoxw6MWJKsKhRYVD0gmxw86IwNfe7Zcp9WiW9ap/CSMaKvs4QTVeLXTveIe/wcnIQOuVLSEaZBoAHUUjw3aAgQQ5BUMRQ3bt7/T24P+XW3Cfm4TKzKC2VzEwMNWJHQ0Eg4EFy57QxsaOxWWBYcu1k+d0OXb2jit17d1uLXUHIwsG0ML1vcU30v76n7dW7U72kCCZdKSsgyK38zg7U6Uno92I3JUooR63we0KZrQDYoiitJPlUMRgJgcxdwh6QsAd6nH2ddY/13Cl+5YlA8d9uTNqjSMzVuIPpKVGxkaF2RMi81Ji4iLm5mTFnMuOLbEdLuLjSszx5bbEYsvBo9FzTx5dakrbaDqzUji1TDi1Qkhebzq5XkzYbDuxVTi6NTluy7Ko5UMObXu5wPyAszJEbtIgMaCiQw8HMgfeCXmOoRbQiGgA2hmgd2FBp3mLp8QlFje5ZAQP0H8+OmmJ57Hgcv7wycOnrJuSciklF3MEhbeiJKBoQksmmgXIrJIt9blHTm2bxpt3FDen5YBXRVhESQ1Qfo0TQbVMR5MFs3g0SSCW44WwyIUDnh2wbP3yquoqpOh2uZuamxqc9XXu6trmqoa6Grm52SM7G+T6Bk+t291EXC5wOcd9//3t998efTY6j+SXYdmkTRNnbJy6+dDar3/+Yg8fbXOKwxZ9PityehVeO2Df+9Gs90+UHhu7ccyQeR//uGPiR3M/mHtgtrnZlM/yLLLZophEFATgbWgVGC8wy1/DiZlZVKtg7+Ans2SDrQxLE4sTvl/w3c9rfioqL0JEmSiKT2Xjhheif9ev19/u7Lp+QUsqq2044QtIVIiAPyJhv7Gvz6K1+jhbWzS3FqhHxLKyc5MnT33qqWceeeTRZ5997rnnX3jzzbe2bd2ZmHhq/PgJ48ePLy4u9j/YnyL7/UURZQAEZB66Pz3rvtUr9SeP3sQ8wcg0hOgoGBnokGiQaIEZCBoIaoFw6NSiqw1OWq7FTLXzC0YM2LJF/9pb3S3Wjk7FgKhD1AHlqEfj9dLwOmpovAPwvi5VqqpAKhr0aFHWIvW20hJsp2CQjFqCHRHb79nfcfDgl3Jz+rudIbJHD0wDwFHmnahnyLlpJ5n2ld0dJJt+wXJu1qKgEyl9G9x9EI0el5bKeiLriKIB+DU5/j5OvG+KUj2jocA6y54+yO5Q6D1O+W6F3UKVjk31HTzN3Rnpo8CdMt5BsSchnTzOUFd9d+ruh3hHE32gzvVsXdWDKfFdPn7r2ece3bl5qWA+mnFmz+Fti3JO7C5O+SVm7YSE3T9JiSsvCFFXHIcuSHEXpKMF6dHxUfNOH12Vlbw148QqMWGF7dQq6eQq84kVwok11pObxZPbk+I2rYxY9u3+8MF8+sNXL3TwNGjRFYCuAHRpQeYY89vdByAaKNFQTxck3UxpgV8O32MSfaV2+IevQ/4AhVEG1ElccWlHXv7ilWX7l5VgiY1INrTyKJmQz0QTDxmVirkuLy5x+1SLZUex82wOmgW0WNriRAJVY5GXmCQxqwiiT27LxKNZArEcz688sLJD3w4PPPJASmoyIhJCXS6nS2luJHUN7hqPq9HT1OB01jXKtQ3uGkVxISVnkxIfvv/+W/vfGn02uoAVFND8dya89eGE97bGrR865aMfln97tiL545kfjFs9phar94t7Xxv18pakjaNXfz8n5uczF5P2Ze85UhIreASrYhMVUWKSgKKIVgntZspbmEWtxv/JiUU/VCzAZ1GTiZhFkGxoFangYA5Hk3314TVvjXgrVUwllFCgsqJQhfp/5QyYmmD8d/3O+vs4uTG22+LEzw7S0j9/ffz469JJS4hyHZwAgDHw9wr7oVJeXv711yODgtpxHPfEE09+/fW3Tz/1XLt2oQMffOyVl98YOfK71NSz6pP5s2R/BieASBmAwpDhlcbGF+f8xC2ZN8DV0BmpjlINAx2o0QnRAjMqaFRQ99s44bw4oVpkRsQQs7nDjvAOeYUhblmPqGVUT6l6NNXvz8sSH068IY7aV4aKBt1a9Kg40QDqCQa5MUTGEMT2lBq3bWn/9muP8+m3N9e0U5xaIDpkRgZ6BdshhiB2QOze6OyafMbw81zDnKVdz1pvcpHOSIOYHMhIAICBEgMlOh9ONP8oTjjK9IzpETVIg4H0lj29TiR03xreLWpf9+h9Xc6m9Kq7djNzdc7P6XjoaI/IfT12Hwg9k9yzqqKX3Ny1IKfr0cQeu+J77TjQO/7Ek/m2p3ds7P/u6899+NaIid+s27b8yC9by/lT5Za46BWjw8M+i90w0nRwVmHaxgvSnnLxYEFq5PGIeSmx6yxnIi0Jm6QTa6T4FeLxZZb4pULiGj5pU1billNHNm+IWDFzT/hEq/RuTdVNrjojbQiAxiB06UDmGFXtWDSAegpGmQRRObT5WscTh5+YPVMqLUNUB0v+r3DCgCmgIGKtXDthwfivfh6RWJRYiiUSlXiQzMhnoskC6Vepqbog9vjOKWZ+e7EzNQdNAppb4cQvqcKLKKji8BJIAvKqDLCAFiuI5Xh+xb4Vve7rde/Ae4d+/mlkVGRZ2Tnfy/F10zP11EZEkptr27xuzaSxox59+MEnXx60N3NvtpwdWxj3yqiXX//21bDweR9NfO+xTx4+nHPg8zlDJ6//kaAnueTUW6NfXxgzf+bO6TH87hqsLsWStNqzFo+FJ4JIJTs6JLTxIJlB4pkkgCj+UVzy67lFNSwzM3MmyZRQsqNNImIJluzO2PXe6PcWbVtc7axBBIUqjDFVy1mtmTCg7F+VlT9afx8nftOGln//qpDuD0r8OCE+OTxf6b7lW623b4LFxxlolZ5q1dDFELGhoWHFipVdu/a45ZZ+77334c6dEelpmUsWr3z0kUF9b7njkYcHTZ0602q1XRfN4J+oxqs3JyAzRCSIP6xd1X3Gj/cWZHf1OPXoLVCr13ctQICCAQrqQdF4cUJ1N8AJaJBqGQkE1pnRHo1NnatrQhRFh8hRoqPMiKAHRQ+KDphvyPzXOFGL9rIWFXV6gwPUMtQrGEJYL4QO58q48aMD/9+Ttyfs71N/JYR5NEgNwDoR6Fbn6nLhat9G121Nje1TU7gFCwxz53fiHbe7sQegljg11B2AEAgYyDCQgoHBr2vvGu8b+c3GrT9OdhFqIMwAqGUklCp3NjaHjJvMPf0f7o33uTf/q1+0sP+1Sw+g0uHIYW7YV9x/3uDeHMwtXXbLhdIHEbsln+K+G8W9+RH38mAubNF9+fZPG66+npLQa9qE0A/eeuqLj7+bNm7RwunrFozfFvbtvlXfxyz+4pclnx3fMV44saLUFFmSFp4YNffM/tWmkzstJzZJ8astcYv5Y0uzji7NTFhnOrMj5fjmnRtnjRv/2bwNyyOK8qd5nAObGzq56wNJXQA6daD4ccIx4GQWSvBWxBAps+PKhYvTT9e5nIiAHqbq9PyTq3UFxavjLYvFwrCpX05dOyXfnZcDORJYLchnockCGRXUVFkQeyx8ipnfVtIKJ0ILTiSf7EobnPBosaBFRN4G1otYviBywUMvPzx+xriPhnz4zTcjV61as3/f/sTEE1l8xrnzxZcvlhcVFAgSf/zUse2RW1asWPrFZ0OXLQobM+771z5+dZ9pv7meH7t5/JC5QxftXbQ3Y8+8XfOeHDYo7HDYu5PeGbnwG7HEvC5u9eMfPbo+fu3Y1aPmxcw5de7khuT1KxJWnK0/m43ZElitaBNAyqIWCxMlsEko/a84EXw44cFioiYBeCtY8yDX3mibun7K4G8GF1QUUKQEFMYoIgIFKlM1W8mQ/YuTP1z/CE5I63Yt2iqLdSOcqCxRt4JIfA+kiAqi7FMjVryPROrHifoclFJKKWPEr06vvo6TJ5MeeuiRAfcNnDJ5hlXKVmRAQN5i++jDoc88/eKUyTO+HfnDihUr/YV3fyXf3yf2e2+RIjIExGbEOJv08sI5nTet6VlfpWurgqUFDCAYQFScuLXoUevwv76F1yDTKC4jUdopcienszuj7Xwa8joEA9AApgQwxaCahfi2xlfM14I6T059M+f+0j3qkXUEpT9Veh7Yzz3zmP7ZAd1+2XRz7cV2yDQAgQxucpHbcgsCV6/pF3/4poRY7ZIFATt2dCq70KXZ3YmxAKZw1K0BYmAsEDCAgM5D9DJVBYDbimupEdKNRxT/TKbLgGhgqKXUSElPSvtX1IRMmWN477OQb8cFjvjWsGDh3Tn2hxurO+//RT9qTLuRowJ+GMMtXnxLju1hV33Pk8e5KZMCRo40fv01tyise0bKgPorD7uqHrlceu+xuE7Dvuj81stdHhtw2z29Jnz3dureZUk7f967/NuIsM/3rf82M3aB9fiKhIiZZ/YvTz+2Ke3wKkvsckvcEtORZRnxq8+c2Hj4wOptG2fNmvjpJ+8+vXnDouRC+9q66nec7r7NjUHuOj00a1HhwJvs4ijTU+wBMMAtd9oV1e+Hb1KuliMiMoIKQ/J/Ep2ALyNMkCpImtG5ePvSD0d/GHkmshiLszGbR8GEZh4yK4j5WmHskYgpZn5baXNKLmSpyS6+Jdll/S2cqAq7NrBdxEvzwuc/+NLAVVtWJiWfiorcNWbUuNdefn3wO+/MmDF186aNUZFRG9Zt/mnOz28MfuP+h++f9dNPCQkJ1VVVy9Yse+6/z/+StTe9zvz+3E9m71+QLeeVsfNnrqT+GDlt/M5JwxYPHzbni6kbJg2dOeT5Ec8dLzg2ffuUz+Z+OnHLhM/CPlsYuzCtPi0Xc+3okMBqouYsxWQFm9p+9hdmGFWimMFsomaRiQ5mL8GSDcc3DJv+ZXR8dDNVRWB9FgEEqKKmuACAwr84+aP1N3HSuqAO0LaWzm4cmpBfRS+tD8J8OTGl9ZGxdfbMq6XXRkK4qqr655/nGPQBDz/0+MnEZOYrf9bVOrdvi3zm6RenTJ45atTYqVOnVVVVeV86Y36Q/IH1FgWkAIAKoAuxXlHG/Dxd//47t1+71K7tyLcW0EDRQFEHVIuqte1v4kQPTCfLgYrcgRCj7Fb1oNSD6CkzMhrAaAAFI0W1HqOn/mYq0CEzMDAy9bm8V3YtKoHg6cjctzTXDWqs77sojOseqn2yf+edq/rUXgpG4CjrCNjvWm33bTu1Tz9pfPV5/ZjhoZHbbrl4uZObhgDqQdED0TGqoUTPwEAhgIGRgUF9GdRrpqJrhTRNW8mW/wknOkQdY1qiBDPlVoAHL11rN3Fmv2Xr3ii6MPDIcf3c+R1iD/WQTPp1K3tuWP9CQfGDScmBc2d3P3W865kEw6ql7aN2PJDn6G8VAsPCdNG7g+qvdUB3D6VhQGXCqh2UAAAgAElEQVTFY7z5haRjgw9HPjpm6KB3nzy4b43tdFT6gWV71/ywdeEn0auGH1j/3f61ozIOrxQStqXuW5G+d2lW7IqzR1adPLrqwMGV43/89IP3n9m2ekZy7Pa8zHgpT4isujrcTe5ubA521muZS21/0CLoADSEBQD28Ci35RTdvG7j2ytXFjc3IiIqHpTJP69q7q/GU2QUGAJF5kGl6FrJDz+N+mjcx2K1kIf5EtosyEuQVUEtl4uPHI6cauK3lzUn57XCic/60K+qIqhivYJ3Il0VAxbszHYRLy6IChv4n4dXblrBi7zIS2dOJh/aeygmKnp31O71azdsWLspfMfu6Jg9ew7tSzh90pGdc/lyhUdWFi4Pe/rdZ6NNezObhHVntxw9n1iG5QVYIsmOxMrT4dao+HPHt6dum//LvC2nt+xM38E3WFIqkledWDktauq65DXJ1ck2arNSq8AECUUJJJFJZmoxg+XXIvN/clvAYgGLCJId7TksO7U85aOJHw2b/GW1qxpVUlPwp06QIVD1KkH+6Q/y/4frn8cJ+Q2cACiMEWhbzlIY5hcWnU1PS8vIKCkrazkuY63wwdR4BFEdU1Fx4h03UR9//PiJ559/8YEHHvrPS69NnTIzM8MsexgiNjfJJxOT333ng7CFyxYvXhYWtsjf1vWHMl/+BT67CcWXG94Te3DAj+NvMqd3bm4IBOBAnVFHDUUjYACgDkADTAPUm6pqW2/gvEhALSUGRgKBcVTxC8ir8486oEbGghQMljFIxgAZjQR1AFpkHChapEGA7SkGyahTUAeoQyUYm7u5a7uUFHRKSnqusGDA3NlcsMHw2P29Izb1qrjUDiAIoAsj3U8lGV54lQvtzIUGBXzyTp+M1H4EQ6iquki1yHSAWsZ0PuUV72ZopBhEMJig0evRCzpgOmixUfmfk12IWmA6IO2A3AL0oatVoROn3rR8zdPlV24/Gm+cOatPwvF+RQ5j2KzgyRNvS02/T7TeZ856sDS//cpF7WbPuDvPMYCS2xiGWHMN+cUGRdYhMdCG3rTxAdrwuPva254rzyTt7TDk9Sc+emnR4rF84tbs05uPR06PXD588/yPI5cOSz+4VIzfenbv6vR9a9KPbDhxdO2sBcO+HPPW+J+Gb942Tzp74Gru2ZoCU3aeEHnl0lcuuX+jM9Tj0gH12t0DMaI618luIazT/tj75y2Jyc6roZQhRSojIX+rdnKj6qL6lYoRtcxPgMpIEPHgyYOfjvl01b5VDo8jF3PNzJKN/DWQzhfGxu2aaRZ2nmtMyWdZotfF9jqcSCIKIop+lvg9r1ScLNwV9tDLDy/fuNzMW3Id+SV5pecLLxTlFGWLOeY0nk+X7EJetqPgfPmlpmZnVWXtlcuV9Y3NcxbNf/rd5yMzYixO0ewWBWJzQJ6N5ViZw4bZaa7MbMyxNFuSLicJzaJVsdmIPR/z0+vT4svjs5ozcjDHjjaRCQJYROStKEgoWMDsn7j8vUAEePW/AvBWlHhmEUGwoiShpDpL5kB2tid7zNIxH4/9OElM8hkGALTuEVIT3dAyL/fv+p31T+KE3QAngECBKYjqaLpXjYUhSrlF6zbtGDt28n8//PzVwZ+89t9PPvh0+KSJk9et32zLLfIfnYHqHaR6lDCvTAtStXSiRidVVVUjR347YMAD4eG7Duw7tG7tpg3rtuzetccq5VytqFm/busLz7+8dcuO1avXzZkz99KlS96D+zTt/wRRGGOEMqoWfBCxtLJiePhW4+L5t1660BV8ySgKqiqXHkCrtvz6PdJvgBPUItMh1fk0EP0KWr48EtUDC1KwvRtDPBgoqzk0qkWZA5cGlQACwS4McmKggoEM2jF3N2zunisGT5/eZc36dwuLHpvzM2fQ6/rf22nZspsvXmoP2B6hU1WFYd48Lqgzx+m4m3oafhjRw2LqqTBVc0zTSsLruphDC2ikGCJjexkDqRcnPlerv4gTDYKGKVqQA0Huobjvu1wROnaibuz4wJgY7YyZ+uEj7jlz+snGyrtTjwctC+MWhAUtXXHb3j3PXCjuNnPyrQtmvyi7ejQ0BMvQETEU0UhRQ6kB3e2gMUSp6kDqunmqbz/vuGdf5M2jv+j/36eHff9WdMRcISUiPX7VofBJMet/SDu4LCt2U/r+jekHt2xbOXX0uPe+GPvWtGU/HEzamV9y9nx+Sok1qcSWxhc6Nl2r+LCh6fZGZ6jqB+PVNyMBgEEUggnp09DALVz6/I+zrhFQEBVUQC0Q/p3o5Hdxov6bMWTAKDIKtLq+emP0hiHjhxzPj89lORITbcRSQa0Xio/F7Z5l4cPP1yUXKJkSmtrixOqPTlT9LgvybXACtot4aW74vPteGLB884oMS6ZdynYIOfm2wuKckvOFF66UXa0sr7tSVnmu+GJZafn5svKyovNlxRdqausnTJv0wIsP7RcO2WRHLhaIaBOY1QoOCWwSWgUUBSZlY3Yu5jswx47ZErNLYHVgdi7mOtCuGnBJKPj1KEW0iGgW0exz3PrNbQVJBIFnFoHxAuVFJtjRJjKRJxYrsxZgfh7L3ZG8853vBm/evxkRFVQYoz6EtM2htJRu/12/t/42TsCbv7quecungEUQCGMKY4o/LrnW6Nwbn/LBV5M63/pwSLfbe9/7zD3PvHvPM2/36j8opMvNHW+665Ovx53M4BvcCkMkzKfRxQgwRVU6AqCUEn/9PCYm5sEHHxwx4quamjpEJAoknDi1cOGSdWs3rV2z6b/vfvzi8y/v3rV37pwFkydPraura/MGfEz67QWIjDIqE4Wo6AF0UbI8dn+Hb4ffZ+VvkRWDajpCVYtG4Aj1ir1j6+tym+YoFSfqQInvAayVNi2oRrZGikEyBipoJKhnoENZiy4duvWg6D3U6MRADwYwCKK0F/X0vVgavGEV99H7d+zf+/GVS48uCtN068n1uTNo6k93VVR0Qwxsrg86fJB7ZzD38JP6Z14MnjAuMHp7SK6tAyVeufiWRNaNcRKsRicUdQA+CZm/mOzy40TDPHpw9VDcD1y62nHMj8Yfp3Y6dqTj2jVBE3/stiP8LsFy76Vzt9ikrnsOtJ8fpv3q61vjYkN/nNhnwZxn3Y03u5s6E9qxujHofLW+yqUnVI+gQ5kjjXqkWndz17rK5+rqXs2W+oTNDHnvhUFDXp69cMyx2NVZqRvjomemx63Jit36y8qf184YM3/8iG+HvbFpy885BSfPnTubnX0iJyfRUXg2o8By+FLJrPrKpxpqujqbAynzCdtQDVADg3aE3ESUTmZzh5lzJm+JUHMiHrWpq0Uo7i+ttq3y0HqeyxegqD4ogOhmHkTMKc0eNfP7r2aMSCpLKsEihyxcUaxXy5MSD4Wln91YWnmqhJisoOJEbIUT0df7xPs0WiwWNPtrJ+fxwqbjmx5/6/HPv/viaOKxvLz8XEd+vr2wJK+0NK+sJOdcSc6FkpzzJfllRQUlRXlFZYVll8srzBbh5bdeHvifgSnnUvMh3w52gYkis0nMLlLRiqKIvACigFZ1q0bxQit3LF/LGd8WJCYRTSpOfivlxYPFhlarikkm8NQigSgSQVB4QeEdzFHKSs5eOvvZ9M9nb5xTerUU1GI7ZeBX22zTTQTXs/3fdaP1f4kTYIx5i+1EUdSr9rX65nU7fun30Evt7nhq4ODRQ3/aMml93PTN8dM3HZ20eu9nU1Y8/NqwkD4P3fbIfyIOnaqTqfrJUkoVxQ3Mo7Z7UUr8Db5Op3PIkCFPPPHEsWPHGhoaGUNKobGx+cqVq9u3hw988JG77xowb25YZETMtKkzduwIv64z+I/buhAYMgJUZpQiUoZIARFT8vNeXLTgjphd/SqutfOnbhA1yDii6BnzKnC0XD1bpHPb4sR7eVK7h7kWo1zm1WxX9VS8oYNHg84gVIIZNSo0kGIgoI5CiEL6VVzrExHFjRutj91zV3nBM1bLHfMXaAc8pu1+e+dRE+8qLroFaWBpsfbn2fp3/6vfvKXj2dSby8t6NlWFeOoM1KVHGsBYAAVVJfe6cEoVjzEwNHjNSLwg0f6NUjzndcECLVI9enoDebK6qfO4GZ2Wrxp47dJ9dmvn7ZG6eUsCtkcG7Nl3c0rqYxcu3Xk2Q//TvJCt4cELFgXPm90n48xddZdvr6oI3HNEF3Oy/fnq9r7fuRZBAxjIoLPCejV67q1tfLzi6oMpSd1GfXXziwM/H/P+pm2TN24cu3vH7AM7l0379vNh774es36VmHI0X0o8l5t0oehMXtEpU3FS0mXLnqqSBbWX3q6/0sdZZSROLQLnFfSkGqR6gA6y5+6mRt2GjS8uXyNdrEBEhuhBoL62kb9+erW5NfZLEfrOPYqMIDJUc/0UqJqpOZR4oP/j/edum5vvybmARVdle+WlZMuZzadOLC+8FF8Ooo2ZeLR4JxmhdeFE1ZD3ssSCXlNeG5MKsSCzIvObWd9079d96pxpyZkp+UWFZaXnS4rOFecWF2UXF9iKi3NKSwtKSgoKyoqKSvIKJV4aN2HCbffd9tXk4bZqsRBy7USSmGgFu0RtIhFsKFjRIqDgkxD2b7HVBLvQOiiR0KRuFSdCy2N+hRNmUQcerSiJIKiTjxmudKsiFkB+IRakXUpbELFw+NQRieaT6B29bjvfAL/6IP6lyR+tv4kT9NtfY6u2Lu8QoqpID0RNLCFinUvZsHNvnzsf63jn02+NXjIlPHX2fmneAduiQ/ZFB2zz95jn7jo7deOxN77+OeT2p/o98uqBk1nqvR5jjBLZ6xnsVWMDRHS73Zs3b7733nu/++67a9euMQZut+xyeVwuD2OYm5v/7cjvH3nkscjI6PHjJk2dNu3cuXPoawZTT3W/xP3vvENKFZnKBL1sVB9bqyirT53s+uOkm3mxh1e8hHGMaJBxjOoQtAxV53AfS1jr3JdX7Evt8fXihGp8UpK/sSmHHg26AlAJpMRASQADg0y7UOxZ19QxIsb47Wjt9h09ay/3Vxp6hG83Pvci16kXF9DF8NCTHQ8c6Otu6lCQ3+5w7K0ZWT0qqzoSpQNiMKIeZS24tOAKoDSwlei6r4qDulYgaetT4he6/4s44RjTMMqBokVPNyD3VdaFTphhmD6r/enEkC0bDZOmBoXv7svbOy5dZfxpdmjy2eC9+7VjJt60P/YOW3bHNat1syYHxe8L2hOlGTe1c0xC7walHW0xU+EU0HowgGJ7Ap082EvGe2oanxGlF3Zuvm/Ee/2e6PPs58+8Nfq9D8d8/uPSBTuOHUuwSlll+aZz9rRi05mS9GMXsmKuiWtrc3+sOTe46lL/hivBcg2Hbo1fjh4ox6gRoZu7+e6CfG7ytJHbwykiKIQCKIgyAIE/VZz77T+938SJt7ved75RhTFvuRirGq8t3bL0hY9f2By/6QqWXWkSr144w5/ZlnRiZcG5IxeoxQZenPAoCa2U3vkWnJh9M4xe7/Rs6jgHZTGp0f2f7d/9jh5fjx8Zf/p4dkG2IzfHYbfnZOfk5xbmOHIdVmtejq0g156UeGL48GFdenR55b1XjmbF5jXZchWrjVhsINjRZmVWiQp2EETI4sGsGi9afKb0ljZD7JZWbowWCcwSmvwu9/xvRyeiqovMLCpXRBAkFK1UtCpCIRYUyHlrD61+6ZOXIuIimtxNiAjIWuQef+uD+Bcnf7T+T3CilrQQGSMe2dUEzHuDduKs0P+JVzv2fWzIjyvD9vGLjuTPO5w771Du/MO5Cw7lLjjgWLBXXLSfnxNx5s2Rc7luA559d4Q5txDVOJ9SBAVBgVZ5s8LCwldeeYXjuM8//7y6uhoRCaENDQ0ulwsA0tMzJkyYOGPGjF27YsaMGRcdvVv9KX+Hsf9U/91GYWCMMKYAMg9jMoC/JGcpLn1w0o/dDx7s09TUgTGdy6lRZJ3PfNDnd+vHCVWtom6ME1BxInNIfxcnCoeKFhQtlTXUo0fWhdCBdZ7eR1K47yca5s69qbj4ZmT3KUr78RO5wHacJoDTBHC9bjEuW97n4sXe1yq6V1TcitgNMdjrj8I4kNWeZgOjqk5wq2QU6qBFQtjnZQt+Vyvu7+FEC6BhlAOiR9oelO61tQGHDnNRkdzRWG7vLyFHjnYrLu7X1NTVbOF2R3Mxe7iYXwyxh28+f+52l6uH3R6wJ5qLDuf2xAQePtatsLyrBwMpagA4IBoAjiKnoB4wAFEro8GD3Qg8SvGFitqBJ472XTS14+TP710yZfC+8Kk59tVO5+LGhrCmmrl1l3+qOT+97vz4xgtfNJ57s+78oNqrd9fVdXU16FkTh4oGfUEnMA4gCKFn3dUeMTHPLlsbZ81BRKAUEBUADzCltdPiXzm52uCEqYUS9TuqHR34cQLAGCKlTCaoXKg9P/qnUcOmfnHSccSF52quZFpOb09JXFd8/vgFwtuY2YcTUWjlGsL7Zk0sPkVI1T5dAsFGrUWswNFs335yx1tfv33Lw7c+OOjB9758b/KcKas2rz4Yf/DQ8dg9sfs2bV/344yx733y9sODBt4x4PYhX318OPlwYUNebrPocFusxGJD0QZWiUo2JjpAEFkmz8z8b7LEm3wTvPku3pfv4kXkrxOfv75wgpKIgoWa1cKJhZhsYBUUi4NaL+KF6JRdb494fcbSaWWVJS2/61aTDX5tWvBfzP7FyZ9Y/zxOfGOHgEgZVXHCEPHKtZrvJy8w9hzwweiw5fuyVh7JWXDQsSA2b/HRoqXxJcvjy5YeLV54MHvuL5Yl+/nZO08++f5oXYc75i7f1OSmFBAZICiMuIF5u7nOnz8/ffr0F1988d133x09evSqVatOnjypKDIiejyeioqKZcuWDR06dPfu3Z98MmT27NmXLl1Uf/C6nq4/avFSW9ApAPUw6gGQAQkgItbUN82Ljeu5fGkvu/U2YIHNTQZCDMh0CBxc58rO2khvXYcTplrNUw16OCRtr7mqwLtqi6sah6jzkkTL3MHovs3jujNZaPfVVMOoST1NZ/vJzd0A+1U2hg4dwWn0nN7IaTXczb103/1wq2i7iyhdmBwMYFRQT9X2AaYFqkVFw+QWa5ZWONEDBlAMVLufGbZCSOv915NdGmBagABEIypGV1NAbZXxwrnAkqLQymtdGe0CpB31BCO0q6sNttqNuTlB7qYQlDsons4UOtTUBjkcAcUlHWWlA2CAh+oIaAA48GhA1qPqPIZaipyCWgUDANsz7C7jPR76WEPFzZnHH7JlvFdb+YHH/arH9Yyr6Sm5YZBSP4g0P0rd9yhNNzlrOjfXdXS5Q2UaRIkWFQ5py+QNoA4xFJUepQ7DpIkL98U2KowhQ2DAGGGgAHgQlL8TnvwKJ9SPE7/rVuuEAFBC3ARlhtRaKI6c9tWPi8eUXjLVXxP4MzvTTm4sKTt+XrbYW3DivxDz6qCJ4Nu8b6v2WVYm2qm1GItKsfR4wfFxyye8+MGL97/8wGNvPP7C+y++NvSNlz957ZUhr7025JXn3x30+CsPvfbJK7NWzMwszLxILuU7c7PdvE0xWxlvRUlkokBFKxOzQZBolsgsQls/khtIyrdwgvc3dP1K2LHNllDkqUViog1tEhMFapGoYFFMBZiXVJLwzU8jho37vOBiHkHCgDLKkID/MgbImNcui0Jrvad/cfJH6+/jpA3CWw2JMDWYQN/VP+ZwQv9Bb9z/0ifzties2G9ZeVBaeyx37YmCtQlF60+Wbjh5fu2J0pXHCpcezl68z7J0T8aEpbt73f7k6+99leko8UX4alEGq6qqkpOTJ06c2KdPnyeffHLXrl1xcXHjxo0bO3bsgQMHzp8/V1dXGx8f/8MP30+YMGHVqpVPPPH45s2bXS6X2+1G9OpF+mcY/7B2gsiQEUYVAowgygwVX1jMV1bd9/Os7ntiHnA2d6UkAEEHis4XcHDXRydUhy19wxoVJ8DU6ogOiQZdGpQ1rayoWqlAspa0GKCe0Y7g6euq682b9eOm6d//snt0zK2NV7vT5k6EdcotNg4ZxrXvwBmNnI7jenblXnnt7uTU+xDboYejhJNRw1AP3m0A0FBFy65XUlGjEyMDIwMdA/+gSSsZY6aFv5HsQuSY1/lYC0SveIIYaSd7OspyZ4BgxgKRaRjRImuP2IlhsCwbkWrAY0AaSGiwR+lMWHsPaQcYhKhjjCNqCk7mwGlAYkTUUNQQ1ANqKeMY4xD0iMEy7dpUc5er9t6mhrvqm25vcvZxubo01XVovNZZruvO5E6EBHg8WtmjpUzHUK/2KSDVAOWQaQB1gEaKoQy61ld1O33srpnTj2VlISIBhXotSYEhysCUvywB6W8m8go+qjihPsV0RPTVLhVU25EZY4rioVRGBIrKvoQ9Q75/b8maKeUlyVJqZEbCptLS+HLZ4oAsAc2qta3gZUkLPNTd6v+YRTSLwNtAshGr1SPlsdwyLMu6lrUxYdOkNT9+MfPL/wx7+cUvX3lp+KufzfhsQcTPMakRuXWOC/RCsacs25lvd9vtVJTAIqGFR97MeDMTBRBtKFiZRWLX9/vyv+KKDyei4A2n/N3MbR4jtMWJhZqtTLKD1YqixASemgsxP6P27MR1Y0dM/TKZT1JQRlX6TGGgMKAAVLXLIgwJRUKRgMrvf3Hy59bfx0nrCLH1lxSZgkxG8Ja+J81a2K73gx+OXrho99k1sdYNcdbtx+2RSXm7kosjkkvCz5RuTyrdmFC8Ki5n6T5+aUz6nG3HXnj/h9sG/mft9mjvU1Emy57z588tXrx44MCBd9xxx+OPP37rrbcOHz48Li4uJSVlw4YNH3zw/ooVS0+dSpwy5cevvhq+YcO68ePHrlmzShAs5eUX1IQYIqo4aa1y/3vvEBgQhSlu1TBabY5WABHxssfz5batNy9fdnt2dm9EAwLHPFpQtAic2u7lwwmHVIdUz0DXMluuaFDWMa9qpB6IFl0a9GgQtD5PES0yDhWNbxzSa3BCWYAs3+ZxP5BfEDB9Ovf8s11XLL3t6rmbSH1ndHZyNxrT0rgPP+E6d+UCAzi9huvSgXtyUP/jxwegEgIuHYDqSaWhoKVMTyEA0AAtYVNbJZWWMol39NL3tSqJr1dtxP5qdKJF1FLUKqClLAhARxQjpcEMDITqKAsA1FDgKOoBDQx1lHmHBxH/P/a+Oz6Kcnt/tqbQO0gHKQo2UFRAQaUoIAgiRUGu9N57B2kJvZfQO4QQWmghQCjJ9t30nhAgNEFI3Z1533PO74+Z3QRE71Xk+r2/D+fzfvgkm7C7k515nznleR4toR7Rh0gvq7+g/GxyY19UUZ6KnCpCDSctIx2SlriKnAIyFZKGMW1BdkVkFRiVyIOS+VDSxX1d+b5Sti/P9mEuHwayYbOa5Jk90gDpAbScCchViDqgEhLVyIVqjrgya1ZPP3M6K+cxETlRdIET3ZJ0z2pr/9kr61k44ZwYL6J4j5xAQuKEEhCXmViisyAPgXOScqQni9bO7tnni5CgNYZzARFnNt3OvHAfHDG8KJyYPeBhpaIavZ5hKqXvbQaDSYp0oC2OYhIoLpZiokSHPc9mfmK+/ktExK+Wiw8irv563ZZvchSYUyklgSXFiAnRPCEKY+xkNZPBSIZIMkaQ2UB2E9ksaLaT2f48wxLFE14Z8bJZnmrUP6dj/9s8xkY2G1mt3GzlZiuYrWB2kDWexfofW/z99J47j2/LhWwk4MCAg5zeAQMmytbk/BWc/LV4MTgpHF9UphWLTDa6sxPiRFQg4vc/jqxQ+8Opa476HTatPBa16aR97/nowEvxR64kHTdmHonM3HEhcfO5hLWn4/2OWJYcjFi873LfKauKV2o8esIM+Snzc/MP7N/Xvn27Nxo27NWr19atW8+dO7d69erevXt37Nhxzpw5p06dCgw8tGLF0latPnn77bcWL164c+f2fv36njt35tatzKSkxHv37lORrolnrOvfFyQQCRgxkTgnN6mJiPIQz6SlNp03t9iuHTVdBXouaUhSoSTI47NPZScguxnKipAqQrnYpQOU4USDTEVOFblUxNVIWi7v1Ewgl0AuFTG1W53el0F1zhveul1+5VqhRQuvaeNfizHW5tkVML8Uzymf+0B76pjQrZtQubrgW1LQqgVfvVCnVqN9exuLOb5SjgqVBoAGSQuoYajjpHMzE5/JPwQ3eKgIPG5gGgI1gQZRbtH/dd4JuJMkjioJNEgyWUdLpAZUyQ6MnASJBFDUZeQ/rDIjh6hG0CqyxDLpEgWSVFSgJqdAokCgQdIDaTmqUcYYSQBSc9ByppNcOg46ID0jPSMvBC8SdeRUM6aR3P5g8j0BkBbJC8iLgwa5BkDLqKyTGj1g9U6ElR45Jig6BogACwrAKZHk1p99scYJPbOFoTs7KTJ67CGgcOQi44zLnF9ElAWmbt1PW+Y3dVD3VoHrZxpDNmWlX7gn2mK5yUJmd6NC8YR328JbPKKQNpSnqgwWMpjJYMJIMxosZDRzgw0sUeSIpZgEik+l5GRKTqDUOEqJo/g4io4hezRGO1i0lUXbINpGdguZDRQRSRGRZIwkq5EcBrQaudGOZgda7FC43KBS1BNehhOrZ5nIanJjiaWw8e5xvJfR0WIjqx1tVrBauSWOYqO5Y935NZ3HdVq8a+HDnAdEKCNwoYTS72QnhR/EKzj5d/GCcIKK9BYCuc1M3O0TIBQRRXmG+Oadxx069X39rTb+B64uDXYsOxa1OST2YFjysfDkU9dTLthunrZk7L8cF3Ahbt35hMXHHfMDzQuPmEcs21+s0tsDh4wjoty8vG1btrb86MMP3/9g+rTply5devjw4ZMnT1JTU48fPz5v3rzevXsPGDBgw4b1EydO+PTTTyZPnrxnz+6pU6f4+/vbbNbbt2+lp6fJCitFm/D/CZMR3f0TAIYy8YUUWiUQ5RH1W73KZ/7camnJFZnLG7gGuQpRIBTQQyJRJoDVnFcZEYwAACAASURBVDRcNgBmWmR6Ai0jjUheQGriahLV5FKRpALUctIjaYjLcCIgUyFokXxEqZbL9ca9O2W2bBQ+a63r0/s1w5UaLK88Kygl5ldgedV/valf6yc0aepbsWbxslVVvsW11aqoalatt2Lpm/dul3Dmq5ELyFUIWsXknFQSqsGDJfy3S01cg1yDXAdcB7wooshiw3+x0oXkERQQoFB2rOg4tYAkgALMqiLNJPczuEmUbi8ZgZhALhVJAnF52FpDpEYUUBLIJSCXkUlDKHCnCl06Ap3sPIZu0QFAFSe1LCrDSQ1KIqXhqBGZN4IPcj3Dqkh1bKlVpi/5cV1A0sOHRBwwh4MLiRMigkK4/RvJbzLV5PnPhwS8SNkWiTPlpE6PNi0Z9P3cPh3Ddi5+mHH5gTMqlllNYDGSzUAWIxkMeM2METYyW9BoRbMdrJ5tXW59W5S2vNFCRhNGGiHSgiYbWa1osXKLA+02tJnRZiG7laxWxSTRZkeHFR0WtHnsHY1kMJLJRFYT2YxoMaPZhhY7WmxQZBWqOlqtaLU+Vdoyu2kxMtHSYiGbjWw2tBilSBuYo8nmILOVjGYyGMloIksURdt4VBTEJEFykD2o9Y+fjlk8MiUrhdzNduXyhqKf01O9k1cY8qfiBYtdQCiLNnL58ykiywWEIpICJzGJNz9r8139d9svPXjNP9i27ET05rPJBy/dOHntRqgp47I9M9SWfjQyccfl+DVhCYtCYmYG2WYcNI5ee7RcnQ8HDJlARBkZNz756OPm7zfdsSXAZrUFBwcfOHAgISHh3r172dnZ9+7d27t3b5cuXd57771WrVotXrw4Ojp68+bNvXv3vnLl6o0bN9LT02/evJmdnS2/76Ijwv+u2FUoIsYJUP4S3YuAiI6YTW/NnlUsYHP9nOxSEtcqNhiKxa+KQIETIBUjDSM9gB5ELRe9EPWctBLpiFTAZQNHFUkCgIaTDkmFXCCnmiQVcoG59FyqzFyNfrlbdWeA0KaV+svPagUfavDk1/JEXpyXcDmr84JG91J8h/wgVHnNp0z14sUqqMtU8Hn3bXXNqmWGDqhls1dmXLEQBqZGrgwCcFSjwoN5LpxoiGuRa91wogPQFB7dC8DJU1W1p774q8/pARv4jU29DPAeZOJqcmmpQIcuHTAdkAaUCWB5aYG8OXpzLHTGBNQz7svBV3QWl6Saklj2SEjtAWMvJqaJhET5RLmEIrmZ1dytif03bki/+1T47LdcQkkEYEiimHnx/Jr+vVYO65EUGZjDk+KlKAs4DOSIJKuJjCa8ZsJrFjRa0WRFc9Es4ek+ipLEFBneNVvJYsXCfV9pXeAzD8p8e7OFzEVb7p5f/mODXnfXXZkUMCtzzCYzWe3kcJDDBhaLZLBzsx2MZoiwUKSFjCYyGclsZrYojEuhjDPx53uO7d17WE9rnInksWDPnwyfk3w8Ndb1Kv7j+FvgRJRvmwCLSjkCkUQoEnIiik+59UW77+q929Z//+WlRy0rT8VuOpu8/2LGies3Q003LtkzQ20ZwYbkneFJq0ITF52On3s8evLu8FGrDpWv/cGPA8YSUVxsXM2qVYcN/Mlhs165cnX8+PEDBw60WCyPHz9+9OhRSkpKaGjo3Llz27ZtO3HixNDQ0PDw8BkzZowZMyYuLu7evXspKSm3bt2SW/H05+FEJBKVg+LKkCZytyIyPiQasmFj8dFj3kxJqeByyRuQBlCDioyKBkEDSh1fz8iLgxeIGu7UguRFKJskCgwE5MoALoCKk5qjGrgKXXIPX8/F0qKzfn5ujZDj+q++ED5uWiZgQ5OsmzWYpOVcjViSQ13J+X5aTPHuHYTXqgrlqwv6EqpS5fT166kqV1R93bFS2KUagDpEFaEATOCiLBSmJtISqYvUtZ5ZyiEgaMF9LPD3mPv+t5dH4Z9ATaKW8rWUr0VRlm1WuRFFjaQD8uKgB0UFR0DSAPoi6hn3KSioKroq2x0Vlq4dGLD3fn4+ESEVEOU/Ayfs74aT/zSQCEl0ccnFCYnu3YvesXl+z/br5w62x4WkY1I0JRrAYSCbBc1WNJgxwggRcmLxp+Hkhde/hRM3GpmsyjuRUxOrFW02sNnA6kCrDc0mFmHk101ksKDRjGYb2a2SPR6TL2deGb1kXKe+na5arhLRK7mUlxcvDidM0aIrIuDlpjEyYk7iIhHduvtLh87f13mrtf+e0OVBptWnYjeeSdhzITXoSsbJiLQQU/oJQ9qhq8nbL6WsPJu05FT8kpNxc/ZeGb54R5nq7w4aOoGIEuLjX6tSqV2bz06ePB4ZGblhw4bly5fHxMSkpaWZzeaAgIAhQ4YMHTp0+/btcXFxBoNhzZo1U6ZM2bJlS3Jy8p07d9LS0h48eFDUTP5Pwgly2ZoFFKV6JCKSy6xcItpnsrRcuqpm8PEqj3/RyZ1zCdSSpENJB9yLkbdE3hJ5M/Jh5M3IC7iWXCrK05BL6fcq3Qv3xgcoMK5H1AMXQNITVCKsnZNbw2D07fGtqn6tEjOm1UlLq86huNt81xeoQYHzfXNE8W+7qGrVUtVrILxWXVWilKZqVVWt2trOXSqHnKnkklScC+60SU2odo+9/p5fr+r31z8PD39yqdCdgiiTdU41FaiJyX8BNZCGy10rWY5MrvKBFlANqGJcxbgWqQzj7+QXlF277u0xEy5mPRCV3ZsrGqHI/3GugtxQASQAIInRvXsPw05fXLtgcOcPZ87ub71vjKMUM4s2gs3IDCaIsJHFihYzN1nRLJPkn97Wi+plmYpggNVNqre9AJw858mLII3n+T2aKxaloYJWAzMYJaMNbUYwmNFkQ5us02ViBjMzJ1BCCiVfu3l1wtIJX//r6zBjqMRFUj6pV3DyUuIF4aQwKfRQdAs/K9naByUiEiWpT//hZWu9O27JzoV7wlccc2w8Hb8zNPnA5ZTA8JSj19MDr6XvuZwaEJa+5kyK39HohYcsC3df/nHi0sqvN50+ayERxcfHVapcqdmHTceNH71s2dL9+/efOnUqPDx87969X375Zbt27fz8/DZt2rRy5crOnTt/8skno0eP3r9/v8lkSktLS05Ovnv3riiKypsuAiH/icgKJ2DEkbhnxt/TIuLEkYAT3StwTj0UrB82okqCozTl65FpGWqA6UjUAfeWyFskHwl9OPfh3JuTDlFDkopyBcpVEXMzGZUbZFnvSwCuBfAh0gPzFQuq52TXMluLDR4mVChXrluXN83m6qLkLW+RHAUkb6LXn2S/ceyoz8cfl2jWrHjbtkL1Gl4VK73WvKV3k6bqd96ttnNnTUA1grpITUml8BndUl0eq65/eut/WXCCHjgBFYny7IP8p9BymbOJXpzrkKlJUhFXuzsrWgCBgQapqsQbRcdWmzOv3/KVD+RzXplDAfQwFegf7t8CByQiABJFfvfuo8vnbp4JvLB75eCBX4+YP8T02JFIadEY5wC7HS1RZItCh4mbLGixkQInf7zjF8WSF4ETD9/lj+Hk6WW3gd2OdhvaLGAxkSkCDSayRDBTJDfZyG7ltmgWlQJJUY+sE5eO/ab/1yHhJyR0MpIkEF9hycuLF4QTeYqRSNlbgRNA4UOIjCFTPr+ZC/zL1X2365DZi3ZfXn7Evua4Y8uZ2O2hcbvDEg9cSd8XfmNbaOr6M2mrTqT4HXIs3mtYtPX8F12H1G300cYtO4joxo3UDl9/9UO/7+fOn7Vw4YJly5b7+fnNnj177ty5AwcOnDNnzqpVq4YMGTJmzJhBgwZNmjRp//79cXFxN2/eTElJycjIyM/PL3zLRQf3/wPeCRJDEokkGU4QC/1YOCEHxWEnJCb+3RnTS+3dWuV+RhlgOk4aAjW5NMi8GOol8mKoR6ZDSYugJlShpEKXQC41MS2RwEkAEhhXMS6bxqsIVYx7c14aWDXuqhMbVWrQIKF8RU3LljWOBjXMzSvJlX1QYCQg+RLVuJNVPSBA/2krXeO3Sn7+he/b72grVCr1TlN1gwZC+XLVVi57nUhLXOUhi8h9AiS1fFfOSVPEqusf3/3/ZizxpCCy0iWBiphATGZiynCiZ+TLsBhj3iBpSFIRl+e2NYBaQB2SN4d6BQXFZ8xsOWREWHKyywMnMpg8m5v8ExV42cQBUGLAJU4A7MH9exfO3gk9wbMSTp/a1a1/p7ErJjpyYjMoM4Hi7ZLFykxR5LCi3VpEc6XIxJTS+ZBZhDa02tBqB5u90H3rBeFE7vPLDEqz+7WKwAkoUpV2sNu5w84dNnA4yGFHqwllsX17BJivM4sZHDaMisH4dEoPSzw3cvbg7/p3PnxyrzyJKXKXyFz/thrxKv5y/D1wIjP9gBiQPAbvdp6ROLgUOAk329t0/bFxi66zN51Zfti+Isi65oR9XYhj45nYgAspAaHpa0+lrAhOXnYk0f9AlP9uw6TF+6rW/rDLNz/a7NFElJf7eH/gnsEjBsz9efbu3bvWr9/gt8RvwYIF69ev371794oVKwYPHjxw4MCtW7empKQ8evTo5s2bGRkZmZmZGRkZubm5v8d7/89ojBJRAZEopyiASiuFyeOFnCFnhHDP6Zx/8bxu3IiaEZfrSqKX0gtxqUjSctRx0oLHkZcJBAJwNYJKpkogqRhogHQAWpDUwFWc64n0HIo5C2qB2PhBViX/haoKZX0b1Ku2Y0et7JwynOsYE5hiqSIglSCqnpFWcvYcdbOPSr3/QYWWnxSrW09VpoJvw8blP/rYq0qlMjOnVCt44s2dApMEd5lLLetxMdAp9+YKovz/CifucpYMJ9zdtCcVkRbIi1ExiReXJB8uad1wIg9WaDj3AagoOqvaLeX69P3ZfwXJd1HylB8SoOKI43HmIXwh5slfDFScHCTGOQMCYPfuZoWeu3XmOLuXhph7+NSeL/t0HD5n5KXU8HRKjZbsNtEaRTFWsP8WS55D6UCbDQux5O+CE3MRKv7vw4nDzqPsPMoGDhvaTGAwQKSFrJHccpWbDBBlhZg4SkqljLDksHELRnbq0Xbfoe1yGR5BIkKPc9KreBnxonBSOERLHImh4t2LyuwdVwRJOJI1+Ua33sO8yzXqPWHdwr2mZUGOZcG25cfty485Vp6IW3E80f9oov+RRL9D8X57HTPXnG/XY1KZim9t2HjA/VIs65fMyTMmDBj007Lly1asWOG3xG/z5s2bN2+eOnVqr1695s+f73A4MjIyMjIybty4kZmZmZmZmZWVlZ2d7fGWp6dTE/nBf0c6ASKXAieABAqcSG7qCXFCSSIuEdGFzPT3pk+pvm5d/fT0MgAqkFQkqYhruSLqLhATSBRkqUcgDZIGQcWZBrkWuTdhMSIvAoG5VKLoBVAaoUpBTsObqbV3bBRaNBEa1qq9cG6TzPRqhHpCHYJKdKkANIgCYWmiOokJmm7fqStXq/Vlxyqft1GXKKMpW7niB83rdexU/K031WOHl01PKMedOiap3HqUaiQtRw3nOo46t5jKcx0k/9eXAiegeEq6GTZFfJGBdBx9GPNlkhfIcAIe3X4dhzKi6/V7d1T+CzuvWh1zQ/FhYxyQo1ySdxG5lBND7rRB0Rmi/14gAlf8fEiSpDtZWRcv3D5z0pmZQgQuzNt+aMfbH78z+ufRYSmhyZiQTMlREGdidgs+lZ08nyH4PDj5U57tvy12PbOKGPfaFNljBVEcNoiyQZQNHGYwmTHSRmYzWsLF65FgM0G0neJjWdKZ+POT/Cb2GdbrWMhhBCcRABeZJL6QHOer+A/ib4ATrrB/eWERSG7Ou6WEREYRltheg8aXrtRIV+2jJl0mjloeMn+vadFh25KjUYuDHIuORC08HLvwcPyiQwnz90TN2BzRe+zm0jU/a9ys68lQk/uFuIj5t+6mBx09PG3a1DZt2tStW7dDhw4TJkxYuXLluXPnbty4cf/+/YcPH8r/PnnyJD8/nzH2DH78+UN0wwmKco/TM72mJGGSvKOInOAXLm2/FF6rb/+KBw7V5MwbmCyEpWfkzeTsRBSoQCBJnhvWEKk5qkSmB6kYSToxz4uL3ghqYBoAnUuqJDobPMx6LWCN9uO3hDdrascOeSPO0pDnlxAL1FzSEekQ1ZyrJFEFvDxRnchI7dvve9d9s0Sz5r4tWuoavKEqVVFXo65vndc1HzUTxo0sExH+OrISyNWySCKTWzUoa85rAX8zr4XPE+n6ezS7/hlE+f1RAlksWYdcD1yLXFYi0HPykUjLyAepdl5unQtnfYYN8jt1CkgZygD3zRPH38DJP5KdEMoXIJNb8cDYowd3robfDDmZn5Ymt+kf5/8adDa4Xc/2IxcMv5J5KRGSHSzejvE2cjzNM392ozf/pndiV8wc/3Ir/qnezG9ezoNkVoUkj3Yr2q1kN3GDlRujyGYhqxEtDoqJp6Q4nhRoOTZw5uB+o/uFXjvncjmJSKEBcU7uPPJVvKR4IThxpyYKnBRxg+dKgkLEiI6cvPBZu+4lq73zTpsf2w9a+GGv2R/3XdT358DpOw3zDjrmH4qae8A+Z3/UvP0xs3c7Jm681nvavsbtx3pVa12iQtPufcZeMce6X04iopycX2Oio86dO3fkyJHz58/bbLbMzEyXy0VEkiS5XC75a/oz4PHHAvWEIqFT1lUpauiiHDwnEDnnLpFcSPQgO7vfAv9y/ssrJiVWAvCSNamYYs2rUljuTCBFukMH5M2gLBeruR57Z8Rq76QWF/N8QSoGvLyr4K3cRzXPHNZ3aClU9NJ2b1/j+rma7El5cvmwfC0TtYgaAA2ABpgPYkVgFU6eVDdsrKn/5tvDRrzerZu6VFl12SqVWrR6u2/fMi0+FFo1L7NzW4Oc7JKiqJHhhMvaJKAmpkGuUUxZCqkbHuqJQFx4HiXlfwtO3Bqa+HvjBh5RGRlLtEDejIqLVEyiSki14mOLjxnRd+3K6F8eyKeGMugHSBzltLUInLgbJ/9AdsKJgBNxBCIQHz/KuBR262SIMz2TJCAGRCQiCzoXPGjKgMFz++83HIrj6bGYYsfop6UYzaany1Dmp7rlVjeoWF8ASzyIosi9WJ5+OZPCXrTIqioWslpkXX202MBsBYuFmaMoOp4SEnnSlnNbe437YdLiyWHGMJGJREQIwAHcCo/I8YUMzV7FH8aLwol80bgpwHKrmpH7HsDJWODJsA8/6Vy6yjvNOg4ZtGDf+LVne83a92G/JU37LPpixIYesw8NWXFu1NqLo9ZeGrz07HfT97ceuLpZrwUt+i5pN2Bpw4/7FqvyQasv+wSGXHC/pvifvLHAwMADBw48evSIiFwuV3Bw8JEjR+7fvy+K4uXLl/38/BYvXrx9+/b09HT59/+wfSIz/0XZNguKTq+5j18UmcREIJesd3k+Prne5OnazQEN8p0lGArcPYGKpCPUIBc4VxFpEXVM8gIoS1THldcwNkI7baiw2b/M/ZuVnDnVef57BQ/fDA30Gd5TeLuq/osmNQ5ubZj7oBS4vMDlA04dc2oRVFzSEfoSlQWomP2r7+kTQr/vhc+aV+3aqea3nX3ebKStUee1Tp1qdevo+/lHQuN6VaZMafbocXmXqENUAwkSaYC0BAK6VFxSA9cQaggEZCoCwc1+F4AJIKmIawnVyDXAvQh0yq/9PTTG/xaWgEBcjVwHqIOn1PgFj60yggpBQ6iRGy2MfCWqDFT9/v2Su7bXHTLolN0KRAyJIcl+PAScOAfZ5sSdtBRiycvcvp5JvotIHHHZCpuIXE8epYVduHUixJV6k0RUFEyJOEGYIXSC35jek/osPrgqWkxOofQoirKS1QxmIxgtZIkihwmMBoj01KCKdMvNdrJGUZQVFGP2v7LcnEcbWWUTXxMajGgwodKcNyqcRJOZLBa0RoLBRFaZw2jlFrNojMPoFEq2PDIt2Dm/+/BvZ6+YbUuwey5dUmzA3XACr+DkJcYLwoncMuGAHD3u1W4sAaJrtugWbbuXqPj25z0nj152fOya8+M2hY8PuP7T0pDWwzc0+WFJiwGr2o3c1H705vYjN7Udvr7FT0ub9l7wxYgNQ1acnxJwffCS4A+6jPep8G7j5h2Pn7mkvKa7Z0G/kUvxdEd69uz54YcfhoeHE9GDBw+6devWsWNHh8MRGxs7cuTIsWPHjho16rvvvtu9e3dWVlZRPspzj9I9AIpF+LPokWngRE4OEpeIu4i7iOgJ0eCNAaXGTakafr2yk3nJSuxAaoZ6hnogNQM1ch24fFhuCSm/GhffzIyruHR0pa/qlxj7XQVjaNOCB+88Tm10/WjNmT95t2uk7vB+hdU/v5WV9hqTvBjzAu7LnXrm1BGogGkRfRlWYVAlOV67YYUwYUjpycNqDulT5bvOPu83UdeoVaJ92xo/di01ZajQ8oMq3Xt9nJpZXeI6Ig2QRiSNhFpkKpS0nGk403CuAa5GWUsftYRqRDVnGuBqBA3nWs69AHw46DlXA1e9iMjKPwAnXCCuQe7NQfYKk38k6zfLEw0qkEt/qJFAy0jFyFeCBhwrXwxTDx0840jgvewcRHQiOhGVejyArMXIiSRPnfclpyaezl/RM5/LoyUynLidhaXcxzevXUkNDM6LT/eMkSDIE+8Uk+mYumJ6h0FdJ66Zfir5TBzFJVCCHe0mZjJzUzRGWbjZCAYLmS1oMoHRiAZPC92KZiso1od/DU7kvogVrDa02cluI6sZzSY0mtBgJoMRIw0UaSaTgQxGMlrQYgSjkcwWstrAbme2ZEq8QWlnYk8uCJjTfVDnn1fMuv1A6WnxouYZ9Hz2+6v4e+OF4MTN4ysyzYXkGbtPv3t/6KQ5Jao0bt51zOCFRwYsPNZ/ccj4rYZpe22Td1vGBxiGrAjrPSeo04QdrYesaT14Vcdxm3rO3jd4RcjYgKvjt0aM2XJtzMYr49dd+GrAz8WqNX3/k442WyzAU4zWoo10D7QAwOjRo+vVq7d582Yiio6O/uabb7766iuHwxEUFNS5c+fU1NTs7OwDBw7s37//+vXrUVFRfzzc9VRGQuSGNCYT/kUiJxFnjESROCNCiSj8Vtbn85doZ86vdfNOZQBfmevgAo0T9EhaIhUwDSsowbJriL++kRVb69D8GsPrDd3R9YNF3StumN3tSXwz437fGT1qDGtbqfdHpWcPq+uIrJqdXZyRDsmL0AdEPYhaIgFJYOTl5HWA6ly9LPToourwWd0lszudCnx39FB9+TLqipXKd+3aft/WuhuWCS0+9m3XqXbopRpOl5ciPk8aBiomaZB7I2qRqyRRxbjsRKKoXXHQcfACVAGonE49cB8krYurRaZDVAEIiC8NAF4mnLBCf0kNkhZIw0jNSCOzTDhonJIPoDdSBc7rpaRU8Fvy3piRtvv3kMgF3EXgQhCBc2WuixFxIM6UpOWlwwmAovYo+4oqCtkAkiTL4oL7Vgu5K+eezRS9a+8jW4J8vqKLmIgcUSKJkXS34P6ynasatnhj0MLBR+KDosSoVEqNpRiT02gDqwPtdrTZyGoGYwS7ZgSDjawWNJvIaETDdemaDDB/bdnR7gCHHexWsNrRbpepiGQxkcGAEZFw3YCRFjKZ0BCJ101ospPdiEYrWaIxOpESY3KjjkQeHL9o5A/Duu8JDHiSJxOBCr3G+StE+S/Gi8OJhCShfKPDiDgBk518acfh42XqNqnX4tu+M3cM8jvVdkRAp0n7J+6wTt1nn7LbMmtv9Kzd0TN22qfvsEzZGjk14OrUbVen7rg6fW/ktH2mCTuNk/bYx20zjdoYPmL5ic96TSpX6/3vevZPS80gN3LIF5IHQopmKlOmTKlfv/6GDRtk2BgzZsxPP/1kMpkuXrzYpUuXZcuWhYWFJScnP3z4MCcnJz8//4/hhLvHgpUCV6FYsoQETqJ8IokBujhxkmvWLqKlJ0+/NnlGpeCTde8/qIykI9QCeAFq5AldRC+EsmJuk/xb74aurzS02qyDb8Tkjeg5871K//q8t3Frs839Sw9tWuxf71ec+UP9S0H1C7JLiqhykQpIDVwHko64WoYTTiUA3yZqeOa00KmD0LGjvm+f0t2+qTd0YK1vOnvXqFnr254Ve/Ty6tRZ+ORzTfc+ZQ8EVn3y2JdIRaRD8kbUAlcxp1oStYAaRBWgALK3FQkcVUhqxjUupuGkA9AhaTipRFRzVKQb/2dGilFu/zwDJ4qkCiO9iN6ctIxUnHRIXgC+yMsTNZBcpTeueeOnPofMkY+InEQuAk4MiXHkEmPuuxwAEjm5UJ77w6I72d8cHk0HD5AwxmRfepQHlAkQ5V8D4gVP4mNMG7fcjbCTi8iJIKHo5AyQKbq5lJV9f/fpfQPmDOw98/sNZzfYcmwJPC6GRcVTrF2y2bktmqJsZDWDyUZWExjNaJJBxYwya+QvZid2tEdhVBRF2dBu4RYTN5m50QwmI0aa0GhFD8/RbCWzGc1mMNnJ6iB7LMRafrX47V3cunvLMTOGhhvO5uY9IiJCzpmIWDg1w4pWp1/BycuMvwFOAEWQpU6VW3ZEoozbd74fNkFTpVGvSavGrQv9fOjG5v3X9192ceremOn7HbP22+cfjFl0MH5JYNKyYykrjicvPxbvfzR6YaBl3mHTrAPmyXvNk/ZGjdtlH7vNNG1H5Cj/wHc//6FUmdpbt+4tcIrk5ot4rp9nmIlTp05t3br1nj17Ll++PGrUqHXr1s2dO/fSpUs5OTnh4eFLliwZMWLEwIEDw8LCEDEvL++Pm/YyPEiF/RIgUOAECAqIcohchZNsyACIKOPRr//aHKAeMaqB3VYjL8cXJDWKauYUuCgA1yIWR6zD8+oajlaf2/G7xXXDEz9y0Y9LDjZpNLjWxz9/+sHkdxtPa1Fscvtax9a99/hWRc61QAKT7TckLTA9KbYlAlAJTo1yC+odPCx07Cx06CJ83l5o0KD6oAFvDh+qq1ajVOu2QrNPhKYthc86Cj1/9F23qfrjh8UIBQIVcQT+YgAAIABJREFUZxqQNAQa4GoALcmZEwgS8xDm1URaRG8OPkh6JBUjFXfz5zlp/5dGit1wQqAHdDsZo5pQB+jNqBhQCSKtRIJEakQtk0ozV7283JrXr1WfOmnK0kW5BbmcqIBIIs5ZPrB8QqbcyiiseBeQU7nB+q80TuTUhIg8XxDJ1qWoGMwTJ3TmpyYa1m68fdVCLiInIBBwFDkXQRTRxYkRUT45r8VfX3Zgeeserb8d2i00+dwNSk+l5FgpxiHZHZLNBlY72WQ4sZLFyAzXXdfcjfS/2oQHqw1sdrTbwGYFqwXMHmt3K1jM3OQgm5kbLWCJoSg7t1olSwolJVHSfvOB3pN6d/zXVyu2+pljriEVEBEhQ86BMSqsITwPTl7Fy4kXhBNE4hJ3cZCICDlxEeRPa9vBo9Xe+bRxuz7j1hwbsvz0u72WfDV+3/R98dP2Rs3cb1t0JGZpUNzyI/ErghKXBycsPxa/NDjW/6jDL8i8+Ih5UZB93pHoKXsdQ9ZfG7E5YtJ249Qtl74fv6pCzQ8+/6qX2RFHJDfYnkpNyN1RB4Dx48cPGDDg1KlTCxYs+PrrrwMDA1etWhUUFJSZmZmampqenh4cHDx06NC5c+cePnz44sWLjLE/OEg5O3kaThghI2KcwEmY65kQAEJOwJVWZ0hi3AezJpVbvqB6RmJZYnoQ9VzUANMg+HKxKs+te8vy2vbJb096v+/c+sNnVDOnfB2W0b7DzJLvDCzZ2a95vdmtXzs4t8GdqNro8mUgcNkTkFTANQgaJHk0S4tUXOSVkzNKzZ4nNGlWbOCw99Zu/GDlipqDfir11puqSlXKdvj6rUX+72/eUXHCdOHTNvohQyvduaEnSSAmABOACbLrMKEKmACSBkHLuQBc7kirEFWMeXHwIVJzECSQRUoEQFkP5n8KTtzGM0gaRdAeVMTVyL0QixN5u7jWCVoggUDNC15n+e3Tbzaa7dd/xryMpASSnMQ4RwJkoMCJRO4avSx7iiSB7HD1kjcvAJDn4MEdhW4LnqaBAicF+akJlg2b716T4YQr9CkAEURGIieJu23ubufc9lvn992Ab0fMH+a/z+9CcugNyrhBGdGSwy7aoinaClYLWGxkNTOTQTKYyGx8gd6JFS1mMJu4yczNNrI5yG4nmw2tVm6xMquN26yS2eIyRoMjgeJTKSWVUk/GnRg8b3D3Ed0HzxgccGDLE+mhcu2BRJzJ5DA58Jl6F7qlCl7Fy4kXhBMCApFLjEuywwOTOBG5JN5/xGRdxTd/mLJ27LrTPWYdaDlkXZ9FIbMPxs/cZ5+737osOGZNcMy643EbTiauC0ledyZlzenkVafiVp5wrDhmXXbU7n80ZtY+W5/Fp3r8fHzw6ouTt14bv/pki66jfCu8sXbTbtkgDUC5F/NcSJKkGAkPHDhw7ty5586d+/LLL/v27RsSErJkyZKgoKDjx49PnTo1PT390aNH27dvnzFjhp+f37FjxzxyXr9zjMo9jhtO0O3ShpxAJO4iYDKCgMcwDJH4I4KNxouVRv2r7IlDVbIfViAowUHPoBhRRZbf8Nekcsf8K8z6+rPpzT/qXa5MY9WWUx3TCvqtCG703fzqbZY0r7S09+tJYVUpz4tLek4qUVb6kk3jQSVrqiPpkMoyVuJahGbYMJ/P25aZMqPtsZMdjwXWGzmweM2quqpV6/Yf8PnOnV+Fnq+xarXQ6nP1d92LJUVpKU9FTg2BhkgFkgqZBkUNK9CiU4uijosaLuq45I3gxblOFHWiqJEkHQcdohpABaiRQeV/pnHiQRQsQjpBzwC0lrgeUJsn6UWuR1SBWJwKmmbf/2zrgV59J26d/HPmubN07w4xORHnxFzEZTN4zuXJXOXkAHea6ubGvwRIkatbkiR5qr7yVaDcWrnn95WTEvKyE6MdWwIeRFrJheTiCOgCWRCbcxQBJUQOWOjwYU+2Tlk0+YfRP0xcNiHgTMDljEsJYnwapSZRYjREWZjFDGYHOezkMILJDGbrX+WdyL4pJm6Uy2h2tMlJiVky2iRrNIt2SLZEjL9Dt5JZ0um4MxtOrJ+4cmKLji3HzRibei+ViBiJQBKARMDlOSB0U0efV9x6lZ68xHghOEEiCZAhMeCcu/dRopikzLYdfqjW8LOp60MmbAz7clxAuwnbRmy8/HNQwuKguKVHY9ccj9l0wrE1JGbHucRtF9K3Xb4VcOnmptDUTWfjN5xyrA6yLg+0LTpgHbj0dMdJe3ovOD5pu2H6zut9p28pXvndwaOm33/0hIieqXR5al9ENHny5H379oWFhbVp02bTpk0RERGrVq0yGo3Xrl3r16/f6tWr9+zZM3z48HXr1iUmJt68efOPi12eVrxyzG4jCyRiBIwYI8YAOLgVloGQJBFzOWFi9sP+B3Z4T5tY6erF+oyVyHd5OaUKQLWz79W8uNt3zreqPu/UGdmq3YIOLUa/vuj410muKYb7/X5c/0apke/Uv7yrdt5tHxJVnNQu0jHSAFcTVxMXkKkBvOSuPsOqROWCg4uPHVtrzjxN957qbt9q2rauPX54/QE/etWqVfX7H3y6dVV37SIMGigMGqyeOcPbdK2U81cfyPcByZtxvUsshVSOSxVAKkfMm+V4OZ9UIF6ZSdUkqC7Ba0ilOdPnZpclqkhUmkEZhqWJdMAUSuY/jxN/brnZmrJOgaQiSY2SijFvQC8kQZK8xYKa7EmDyPDqvQesmLni3OI1u/r3f3jquOv2bXKKxIBEiSSX7HnjkQSVNyv34IZMJ3RLbP+t8dtu31MlXyT03JYTIM/9Nd4WHRDw0GAhF5DIAMCF6CISSWLgBJCUm3qQ+y5ERNkFT8KMYYOmDG7Xt92E5eOPmI9cu3vdmmdJokQHOCzM4iCHFS1GZowCh51sf7l9YiN5SthqJYuJG83MaGHmaHTEUkwsj0nCxLj82Cuplw+FH5joP7FtzzYL1v1sTbXlOnPkNAQIGTCJuYBzWayMM66IETyFJ1AUY1/Fy4gXhRMXk3lRXJKcACIRSZz2HD7d5JNu77cbOGfrlQkbLzXqPuvLSQFzjzj8TyUuPx636VzqplOxO85EHQyLO3A5edflG7uu3d5+5fbWizd2hqXuCk3ceipmy4mY9cdiJ2+4/NXogO6zD0/f55h5wDF6/ZnXmn3TskOvqxEmKtKQL3w/7uZ8ZGSkjBOhoaG//PLLL7/8YrVa7969m5eXZ7PZAgMDt2zZcvr06bt37zLG/jg18RypOzVRvLSQE1Na9AzQBcDkG1SOJCG5oEDEbCSJE12+fbvhmDHl/PwapWdUckllGdaRWDXrVZ+JPX26NdT0a1lp6cTuEYc67RvfZ2v3wMRJ/me+qja+bpVjq+s+vlcWXDpkOk7eIvkCaoFpieuIq0lSgaTmpAPy5VQbsJz/khIdO9SeOUPT8lOhR0+hc4fSA/pU6P6Npno1346dhM6dhfZfCt9200wYp1u+TLdvb/Ws25WYq6TkLOWSyudIdfJY42xnoyfZNfJ+LSc+quz6tX5ezlsPH79353GTu08aPs59LT+3XN7jKgX5tfKd9Z8433jsqpHnLCblqyFfJbMy/3eWGkjPSAekQVARU5NLi04tutQo52qoEdlrktgwLanEkoVfz19gt0Xl3LyZeGC3YcHc2E0bC6JjKV8iEYhxAg7E5DlyT20FFQ30IkY5f3c8PSKvTAl7EhR5XN8NJ5wg50mi3bF504PrRhKBGCCRSFRAIBID4sQ4uUCRNWWFo/guJiZlJu8P2TfRf0K3kd36zfnX1ktbDY8jY3hMFDqiKTqGom1os/Aidlh/cpnAaAKjDCdyy91B9liKjqOYeIpLhsSIO9e3hGxq/U2rT75ssX7Pumv2a1n3b5M7+wBAuZzHECQAkTPGOcqgyN1LnpxWmELuSvSreAnx4tmJ/BEBgCTDCUdasmJzg/c7ftF72ozNl4csDWnyw4If/Y8tORG35Khj1fHYTacTd5xN2HsuOvBS3JFrKYciMg8Z7x4w3N1z5ea+8PT9Ycm7TsduPxm9MTh64W7TF4NXtR+zZepex6TdltFbwt/vPbneR1/u2LNfeQPPI50QkcvlEkVRrgAQEQCIougphWVlZaWmpnqstJ7BpOcepudlCv0YgZjcokcRyUnI5UF3SVbaQKdIuQxFIson2hke+XqXb0ssXtwwP6+By9koObXE4rlCh3fUbWuX+3lkY7vxi7sZX0WeqD/9m/envv/+gmZVNg6qey+9LJGeSC2JeomVBCoGqGZONbrUmK9DpxZBAPICKg9ULuuuftRwXbMm1ebNbrJhQ6vzoR8EBVYYN1L1zptCpQqarzo03bK9Tci5pvv2VZo/S93rO92QoY0SkmoDK+PKr8KhWkJm6eWbyvutKbdsRfEdm8on22rcTi2zfVc5/1UVZvlVmLes9Or1ZS6FVfnlbvFLF0qs31jGb03ZlZvLhYWXl/L06FT9AwnKUxa/f655g6QB8mLkxUiLqCLQoOgNTi9waYgLwDUAFYjqPHhQbtfuKhPGb4uMEDkjkuhBVtb5M0lrVoXNnnPj7AUqkAiJJAlRxgw3jBQqQnAiJ7kNSZ86mf6wrfLvfqhEWFhYz549e/ToMW3atNDQUM/prdR+ufxmgFAkyHWmxlrWrbt7NYIkIM7koqyLkMl9HwCSsBBOmJJky5EjZVsTLXtC9vy8bcGguYM++bblmBWjA2OOxPK4LMpKpKQ4iosmh10xSrFayc1J/B0vrKLLjCYrme1ks4DFCtY4ik2n1FRKNj0x7ovcM37l2K7Dvxkxb8SsZbN3HNieeedG4R9CZml6GlZEEnrmIl7ByT8TLwonyuwEAiBDd7Fr8pwldd5p13Xwwslrz/aesb/tqI3jNl9dEhy/+LB9zYn4TSHxu88lHgyNOxoefyIy5YTp5knr3eOWO0ciMg9fST14MXH3meitJ+wbj0WtOOJo3d/vkwHLJu+2jNtmGL4pvMPY1eVe/2Dez4uUN/AbOPltFH3892Djz8EJV1hgit0eSijDCxCCQjrgxBiJInIRSfaTn+q3vMwPveqFBH15I+X11es0HzcTPnvLd/qPDa6HNHYW1Huc3Twtpfj4gULXxqU3DX07LayymKsj0iJpRaaTmC+hF3IVOAV0qdCpBUmHqEX0ZlCZoY/VLowfK3zwTpkfen1x8XI7i/Wd7TvKTZ2ibfOZpm6dUj/8+M7ydV9FmL+wW6tOHinUKK/p0K6h2VSbS2WZWJOo5lWD0K6j8ElLofUnwqC+FSMv1o52CD8OFlp3FD5oJTRvLbTv4LN6dc1bNzXbtwidOwlNPxK+7Oy9bftr6PRWFC3/y3Ai+yUrAo7qP4UoAGoO3kA6iVSMVEA64L4o+aBLjS4tSiWR1WGuMqHnhQGDxh0OvJGbi4TIcwlEchbk263Glcsvz5ydcvAwz7hBLieBi6iAk8gIAAnA0y4p9LcuPAXht0WXZ8+9wp8XLfkjuoUn5NIunzdvniAIpUqVrl69ev/+A7Zt2x4TE1v4+/L74IzASSzXlRhjW7/p7nUTcSSQgJhMD1d2XlSI/EpCA4ScEBAIGUqed5j5a+bu4F19BvcZNnP4jHUzR8wfOXHppD0Xdl/JuByVb0+n1EzKSKHEBIqLpZhoskeTPYpksWGzTHW0oMlB9hiKspPVQY4Yik6kxDRKu0k3MygzKi/qfOr57Re3DV8w7KepP81YM2Pk3JHj5o8PPHPkketX9x8LPYN0yvdEDJXdBz2Xs3ypehYiEXd/9QpOXlb8HXCCKAHjIAEBEjGi4RNn13qnzfdjl09YcbLr+G1fj98xcVOkX1DS0qD4daeStp5N3nU28fDFxOPXkkIMqWcsmWett06bM08Y0oOuJB26lLD3fMzWEEfAmdi1J2LbD1vRatCyKTuNE3eaR26+2m3aVl25emPHTPi7jv9PH3CR5T6ln/re840s9ZXv5qykZOd+v3xx7clDWm9eVbrFp0LFyvqfetQ2hjQUH5aTXBVcvP6DvDJ7D2k3Ly8be6Emu1cMnGogHScfRnqOGlSU7VXE1UgqhhoGPoglGFR3QfETp339/cqOHFSsVYtqg4eUHD5S3e+nWlu21po7r+THzT9ctqrskDHFh46sNGV8mR86lWj3oc+ogZXDzlXO/rUs8jpEr1+6rO31XelxQyvMneQ9Y0KZ40drO2JKr9xSatJcTcfOxb7vVXbW7IpHT9ROTtOvXlFm0pjXJkwoNmykbsP60g+zdFDwXy92Kf1zgWQv5EJC+7/9vypCFTINAx2QWiKNRFpGOoY+AD4kasFZjOfXJrGaNUI3cfyn02dHPfoViFzkYiQCIXEgp5Oybjk2b7k8efKtHTueWMz05BciJydRQibva4iE8t4FXFZiLKrKU7hrFz5U5FQq0quT6/+ABIgcOQeJoyjftN28mTl40KCGDd8YMGBw+/YdWrf+onnzluPGTbhy9frde/fc5ysn5iReQK5cZ2yMfX3AvQgrMUDuAmIE3A0eKLM0FAB7OjlC90QBuO/rneCMTY3fundr5+6dW33eaq7f3HV7164/tn7N8VW7r+04lxFyMSv08v2LpjyDXbLYmDma7MmUmEopaZSaSPHR6LCKZotkisyPvPzo8uVb4WfjQ/de3L8heNPmYwHL96wat2BCqw6tv+nVdW/wvviMRBdJpDQllZEHCeQS1/Ovy+deqkXmul7FS4wXhRNAkgAYAhFxQFlSeOj4WTXe/uL7cSvHLDvRcdSmHtMPTd5iXnw4aVlQ4rqTSVtPJ+w+n3DoUuLRq0knI1PPWDLP2W6dsWSeMqYFXU06cDFhd2jctjPRW07Hrj0Z9+2UgHaj1o3fcm3KHtvorYZvp+/Ul2s4buzEv+nwX24oE8aoVDuORxtaThvs82EjVZly+lZtagXur5d3pyw59SQVA6yQwyvc+bXcL/fLiA+LU64WXWoCPSdviXSAHnMO2aFEkFAloTdSRY4Ns6USy9bVWLjwg2OHSk8Yrm3xkaptG9+581qaLU2WLSvfvHmXfQdf37hd06OP5uOmZYb0qLdpSfmlC4pv21IqJbEssIaIb4Re8Bky6KNr59v9klF54xqNn3+1mMSm97I/TEovPnL4m2uXfX7vToMneZWsdu2IIU0P7ep+I+3to8f0G9ZrY6xaKUdD8N+dFZaFKZmKmPp5cPKMUbFnqZHUCFoEHcjMEvJB0jNSu1DPuC+ykiSWz3/Y4E5GhXlz3u3R+3zazQKSBy6YSOCSb3tFkfIL2INfHl4IcyzxMy9Z8uTSJXhwn7iEIDImyskJY7JOlCKb9SycFAoNF3mICrc7cP8XJGIcGedAHJBJzInEiOhI0JFOX3/9Xfees2fNHztmUru2Hdq2/fKTT1p/2uozP/+lCYlJTqeTCAklYi4S810JCYY1m7KuW4gBiPlc3pwlpToHoIiB/6HW0FM1YafT+eDBg6TEpOvXr2/asWnghAFvfPhGy84tpq2fsnjPojVHV+27uveIJTDIceRE3LHzqWev3A4Pv335bMqZQ9aD+037DtsP77i2c/XJNUt2Lx23eNIn37Ru0Kzhj6N+2rR3S5jhUsrNtEePH+cW5EpcGV9mnDPOkYgRipzzV8O+/yfjheCEZDqhnHrKaT4RI+o/anrVt9v+MHn9cP/jbYau6/vzyWk7HAsPJSwNTlhzMmHL6djdFxIOXEo+ciXleGT6acutc7asM9bbJ4w3Aq+m7ruUvDM0Ycvp2PUnY1Yfj+u3MLDDhIChqy9M3u0Ys93y7Yzd+vJvjB836W85+P9CACeWz8nlIkJHZnTnYd8JxQX1e02abd728Z1bFXmumucK5NSA5ONylpDEMsRLkugF+Xos0JKoQa6Rh4OR1G51LJkzIQBpOZXPk95Mf1B6ys8+HTuXHjfcd9XC144fLHP8kH6Vf+lZ00p0+lJXs2qF7t/6zllYdveBascPl921stjM0frevdS9+1aIiHyN8F2i989c8u7dt96JoDfjrL4rVxRbvbHujTtvStjo10c+U8c12r7hUzG/JlH5+Dj10P6lZk164/SpJhGG+lFRFR898OZONfH/ZnaiItIgapBrkKvdRopFfyqjiwZIA6hB1IDicaIDUjPQMNARCQAqIg0ntUgaRt6AvsArUkG9x7dLrlresP+wTSdD84iIFOtqTiAiZ1xCiZFTJAkoOzfHYk/YtDV00sx7+4Po5n0SRWR5AHlEDBAAkEvAmTLwVTQD8fTo3X0WeBZnFGK7W5UYQdZPAXfpafLUyd179Ni2feeYsZO6fdvr88/b/9hvQIeOXZo0/fDLrzo2b9Fy2/bt+fnZ8jlIojM/Ns60fusdg50QGStwivkoMg/Bz6MH/sebtDzq8syDubl5WXez4hJjQy+FBp8J3n9y//o9G9fsXDvdf+b4+ePHL5zQpX/Xek3qNWzSoEHTBvUav96p79dTlk0fNX/sJL+pK/es2Xliz56QA4Hnjl64GmaLj7r54FaOmPObiwiAK9wyTihxBq/g5P9kvCicoOcuC5BzJCKRaMDYWdXe7fD95I1D/E+0GrzmX37nZuyN+flwvH9w/OqTsZtConeFxu+7lHzoSkpw5I2T5qwQ690Qy51gw82DV9P3XkrdHpq0KSR+9bHo5Udjhi4P+Xryzh/9Qibuso3aav52xm59hTfHj/0fgRMkYgQuIO7i4qNVaxZWq1lZUAnC5581O3z0w0e/lGJ5gpSnJ65FpoF8HRTowemFojcyPbq05FSTqCKmIlCM3IkEebsEEpC8gCrnShUvW3U/Dhfefs97yE9vRoS+D7lvY159y1Xffr2EUr5C2VLCJ59WD9jV5GbWRyzng6zYatvXCW2+FBo3K330VCWJvSdC85DL2q+6aubMUa1fLQwdWWrp+jpZv1TnvEbOQ/2U0W9u39CcFVQGXuXJ49oXznqtXibMnFlq8vRKe/aXffK4GIFW0bT/78GJFkkPqMXnvK4CJIhaQC2AbOKiBdQD6gG1HLUMtUhaQg2hwFFgpEHyQizhctbMvl/+3PHyo8ZM27jzkehOF5T7d85JBJCQI4kcXEBIJGF+YkbizsNxc5bGL9vwxGwlyEfIJimbwIWIwBF5YdlIDq5MVZFTSQg85RgZQNzL3SNX/heIklSgmNRKYucuXfr9q3/Q0eMfNGsxZ87ChQuX9e074KsOnfv0/albj17lKlTu2KnzzJnTTxwPLsh9Qgh5CYmWbXvvGR3EGGMukUvySBcBccY545586A9CnsX3/PvcGZaHjx6mZaQnJieFX78WeinsQnjY7oP7FvotXuznt9jPb8li/z0H91+KuHLu0oXL16/EpSSk3k2//eQufyovUohdhACMIQf0tDwAAT3Klq/i/1y8KJwoWQnIBjWIRE6iYVMXVW/a+bvxa4f4n2g1ZF1fv7PT9sXMC4xfdDR2xcmYDadjtp2L2x2WtD88OfBaxtHI28GmO8GGrMBrmfvC03aFpWwNTd4QkrgyOMY/KGbE6nOdp+zuvfD4+B2WkVsM3Wfs9qr4PwUnymXCgg8E1K9bQ+/t1WXQDz2X+JcfNbHC2fPVpYKSxL2Ba5moIVFLTOAuFZe0RBrkGpJU5JL9UdxwggKhgKTipEEqSVQz3+W1cYf3sHE+o8eUnD+rwYGdtSKu1b5+rd6hfa9Nm+jbrJm2VoNK/xped9Xm+ucuNI4yvnv6YM1FczUjxgvf9dfuOVL6zi/NCqD52XB9jz6Vt2yteSqk+MKV+vlrSl+zVeRQIfexZub/Y++946Oqtvfh6Qm9FxEEEUVFFCtWRKVXFUUREKT33nsvoYcaOoHQe1Ga9N5DEkivk2SSSZl+ztl7r7V+f5yZyYDleq/3q9f3ZX3OB8gwc4YZztnPXuV5njF1N697l7NKdleZlNRa8fEv37pdd/eBMqMma8ZO1l+5VlKRg7wEjr8yO1HHfB/vwOuI9IhGQAMKAwr9YwegSVW9ZGjyPgc1ABqC4kSV7QUVTh4vPmFC97UbHmZkEREJAkmgjMgJhSBQiLi6ynNBXBCoU+N5zsyjP9+fGXJvxuyMw4coK40UO4GHUACSKBoXIVK78wSyT6XnEf2Pom44J1QIBPn9txC4kDmXiARjSnxi/KefNendp39ExO5GHze9cOF65P34Fas2jBk3uVfvgS3aft66fYe27b+s/9pr7du22b55Y/ydO3lR0Te37My+FU2ccyHLyH2jXyiYEFwgoaDfW6b9ipMqG79oKJkIBHrZu/8+x4YTMOKcuIwyIyaIA3rFVRFAMIbcC7goALhQoQTxSUf9fzH+HJwgEQBxrlKF1fEQmajf2DlPv9H2y2HL+oQcajxgZafZR8aER07ZEzN97/2Qw1GhP0av/ilq48mH4T/HRZxN2HEhdefFtJ0XUiPOJW/+OX79ybg1x+NCj8QuPhgzb1/0wNCT7cZu/mbG/uEbbgwKu9JxYnjwPwhOvIHRty6//erLxYsF/9C/e4o180Gu7dNRUwyDRz5943otgmLMo5fdRkIDkQZArcNoibQEGlI0JGmI+WxF1IkmriNRjLACUXWLxTRqTO3lK+vfjyy1MUzT7XtNz36a737QfN2x9uaNdeYsKvdWk0YhaysPGqPr3a/4kH7Glh8Hd/i86sGfiu89oVkbUfl65Mec3jxxOviHnvXPnH0vOaNSxBHtjFWmQ+fKSqxkYb52ysRnN258zSWVtxbqz13RrAp75cyFzxIyau35STNzofbQ0eJOZ9Bfq7PiL2cFOhD7hIHRgGAEMKDQ/9LsC9EAZOJkYmjiwsCZCcGA3ESiAigVIm/rJ0xqPmv+xdh4IiJAVFC4GKq6QcLLMkFBHElWq1WITAESQIrC7kfdmzX/yoDhhdt3S0kJxD1EJACYAB9aEBFy4gpx7pNVKFqB/cNg3vlzDyHzD3UIwYVQ1Pa8y+WIiNjW/vMvx46fvG3bntmzF9+LjMvIKkwjP8pBAAAgAElEQVTPzL96I3LK9Pmff9WpZ99B33Tp1qpN+8aNP23dosXU0aMOrF1/dOlqa1QCEQkCp5CFAALfuBMRkhDIf2eN9sMJEflH8NXHORMqOIEHuQf9nSAq+lz0+Nyl90EUBIKEgooCsjpz4PVyRV9v1jeQoJa81Mf/gCf3k/gb4k/DiXqbqZcmEhFxol4jplZr0OKr4ct6zdv/ycCVX0/bN3LTrYk7oybtujfzwL2QI5FLj9xd/VPUuhMPNp6M3XwqbtPp+I2nEtafiAv7KXb1j7GhRx8uPhgTsi9q9u7IActOtB61ocPkHUPXXhm46uLX4zcX+wcVu4iIKCEx9tuO7Y0GQ9eu3yalxRKRB+lMQsbb33UzDB5cKzGhuiKVAmFE9I+9eqWCiXTEdSRrianbfy0JLTENyjp0l0K5iuwpe+eubtjwBjt2NDVnVDv5k2bSJE2rtpqmrTVjxr5y+VK9Bcsqv9ei046j9VZv0HfurHvjVV2zJhVXrn49Kq7GvVjd7EXPHDjWCOiF06d1PXuaVq8O2n9IP2lecMj6svGWMoClXC7dnJnP7N75IoMKHMompGknTzUuXFxs/1HD3KXa6fP1d6ODZcX012YnGrXZHmCnqJry6gmMPizRFTlIFpkQawk1ggyMigEFCdQrigF4KeLVQKocH2VYueLlcVMO3IwU6srHOSkCuc/HB4gEoSDGSQaS0dv8YEhIQFwil40lpZi37bo8bnLsxs3O6Bh0u0kI8vkAqsRCICZUmgQAoV+G25ucqMUnIslrJo3qsCQBCAA1mSFFkQcPHtK7d/9loWvmzl2yfcehB7Hp6ZkF6ZkFSam5UQ9Tfjp1YeykGZ80a921R+8u3//QtEmTdi1aNGv43sw+g2NPXZSdLu+J6JGpJ0QB8C+6J341l0Alb865N2MAAu6FA8FUbiVxziWJcQ7+M/hgwPve6kgvR85BrfwJb3ULkAQ8gih+gPH/+iT+x+K/AScCkQlkQv0PZkTDJs175vVmbfrM6Dlz+2f9ln49dffQ9VfHRdwdv+Pu5N13p++/M//Q3SWH7604Ern6aNSaY9FrfoxZfezBiiMPlh1+sORQzMIDUXP33Ju58+70HXcHhZ5qMXxtq1EbB6+62H/52Q6j1gZXrDti+D9jsouIcq3ZU6dNLFO2VLMWza/fuEpE6m3hIdp88tQLPXqUnDf/VUtONY8crHAdooFI1XbUgkqJABNwvc/0UK2AGYiZSKogXNWyM00//qRdsKjG9p01Z80N6tFHvyW8yqnjVU/+aFq7uuScWSW/+CLohRdq9OlbevbM0uvXPb17T/mInaYFy8qMn1xua4RuwvinN61/qyCvRkKCZu9ezaH9mpMn9SfPlb6XWN7JSxAFMUVz42KZB3crMaU0UVmXHHTxombfHs32CO2+g8XvRpVwScUQDX8hkPxWsqJHNIIfS0D7Wz72SAYkE5EBSS8gmHhV8NSMjy69IrT2uPEbb9xyKByIOCGhQBCMcYaoAHGBpJqZqPY+QFygEIgCUZaJScTdJCRRkJt14fzNJSt+nDA988dTVOAgWRDjJAQBV0tcqLob+HZg3NeWZ96ZcuGFKuQoAJi6WCOiQBRE5Pa4mzZvMW785OUr1nbt2ufCpTupGQXpZltqRn56ZqE5x56cbr147d6mrbuHjh7fpEXrb77r8kO3H6qULtO5WZsR3/2weF5IfFqq9+pEIiLBuFAU1XHrd+AkUBnMrzuJiMInn6oIpg5iCQSGQgHGkXHkTDCBHEgI4gxlgQoSF6gwISNyIIEEgAAgAoSQyZs5cQzAYyJA4MLfln8S/2vx5+CEyEfrAxTgh5PlG7bXefOzd1r3GDAzvFmf+V2m7xqy5uLo8Fvjtt8bu/3O+J23Zx6IDNkfuXj/vaUHIpcduh96OHrpwZjFB6JD9t+fty9qzp7707ffmRRxe3LEnWFrzjUduqbxwJUDV57vv/zM58NXmcrXGfkPmexiTN4cvr56radff/vtoz/+5FWJFGqlRBQirj5xst6QYWUXLXsxI7sax2COeo4GTnpBWkE6QSZBwQJNoE52kRHQSMJIwihcVYWzblK8cfoMba++hnETy0ye8cyy1TWiomuD9BzJNaJvB02eqHn1ZU2VMpomH1ZYv+qljLT6SLWtjqo/na0Ystg4dYqma8fiE4ZWu3G5qssdZLebcrOMOZnFJKkMUglBRiItcB2zm5R8k5BU1/RyTCmVlRb84H7JnKxSRMGkEsv/VjhBtfEORhAGUGtcEMiZ1/hKYRoiDaGOhI5AgxQkoAqwGubkoHmzy3XqvOjITwWqpIKvQ44EXHAPCA8gByQgEMQFCd+CikIQEyQzAg4gc1SQiIRsuXH3fuj6c2On3t8YLlLTCZCEQlwiIRMqKkXQq5GFBESMSCKUCBmhr2HilTIEbyNaBS4korj4+Ndef3PWrJBVqzd1+LpbTGx6psWZnmlPNRemZRammQszsgot+VJKZv7xM5eWrggbMGj4Z581b9LokxE9+jWq/1aj9z+aOGfmtv1782x2IiIkRVaAMRTcO2j2G6FCiD8vCUQUdZ1XkDHkanKikKKgzEjhxAQxRookPAxlRrIgGVBm4OEgCVCFKIGIvBlJEenGS2pTCTheU17wvutfcfc+iX8//iycFDG2iPwp/b2YuCbtOpV4+pVW34/77PtJ303YOGzVmdGbro/ccnP0tjtjd0ZO2H1vxu57c3bfm7c3MmR/dMj+mLn7Yubti5m9L2b67ujJOyInbLs7Jvz26C23Bq25+NnQtR/1W9Fvxbk+y35uO2ylsdzzgYPCjxky/smP829+dnzsx8cExI6fOPb+Rw3rvVZvy9atbkkmIhQghCJQApKJyI60+PDRWn0HVgzb8IIlpzLnJoWbgAxIek5BQEFABoYGBU2CgoAMnHSctAh67qkBUv27t41tWmvefMswZGjdy1ebSfJ7kruOPadS5LWq+3eUC11s+qKt/vmaJXp2rbIkpNbpE89n5zZQ6CM3fpBsrrhypeaDNzUN65XcFPa0gJJEJYiCkAWhKEZkVL2zODMSM5KkI6YBMnAqR1QOlNJCLo28GIJegBb+Tv3HR/ol4B8dRq+bMpKByAhkEKTnpAVfOwoVDWEFgrpWa3DY2hKdvhuyfHm2R/GJsJFfHpgIFORMJY8AIZAQJNCvtMOIMwJAQq6CgartIQtKt0Ru3HJ+2vTEzVsKbt0ml5O4TEJCVASA8Mp9qGLyAMAZcYWEIKEuz48qESMIBoIRkSRJ4VsjGr774dx5S9as3Tpm3Iyk1DyzxZWR7UjLtKVn2805rgyLPSPHmZHrKHCxrFzbth17Bw4ePn70hM+bt2n1cbN27b54+9PGjdu2Wbxi9Y0btz0ur9QQCUbI/EJ46mOPtSj8smCBiEK+tMEnZoIq7KryJoKEICGQy1wSyEDNOFARqKhWSYi+CpuXbVDEzC/qwaAPTp7kJP/b8WfhpEhVgrwiEGrRNHTVhqeea1C5zns1G7R698vhgxYdmrD5+pCwiyM23xwVETl6290JEXem7bw7c9f9Gbujpu66P2VX1NQ9D6bsiR2/I3r0tsgR4XeHbLw1eMPNnsvPfzJsw0cDVvdY8vMPi0+1GxlmLF83kBUfaEL3f7RtwYAgH4oEvp2/jhw4lX/z5o2WrZo/U6v6ho1rJY+HyMskEAgMFO4tb1C2zOYfOlq9X/8q27bUzEytgqwYgk5AkKDiiCYkrQJ6GYoDFQfSyaRVSAtYjLC65Kp2/Jjmi7b6jh3KLJz/4vkzDVMSXouLeubUUcOyBcZhA6tt21R53pwSHzWqF7qi4thRusnjyu3Y/vL1O2/Fpb59/d7TG7eWbt/a+HLtkrOnPOV2qnBi5EzHuB7JQKQH1DJuAjQQ1xDXEumBTCCCgQUDCwJhAjACGYB0fweK+JmJBgQDgsFHQ9ESaIgMRDpOBkHFkIozKqaQSSETJyOCFiQ9SaUIqtms1fbsL9m9X68lodlMUXl8RVS+osa4Vx04gGsokBRVm42QEXonvECVmpaR3ApJEtkLci+eux0y//6suRmHjyrmdCIGJBQhZCIXkUdtRXOFuCRQEqggChQoBPnVuVV1RxBMCEZEFktO7z79OnfpPn/BskVLw7Zs3Z+YYjVbXJk57nSLM8PqyszzZOS6zFa32eo059iz8+y5hc6k1IxNm7a9/84H3b/r3qffwEatW3/arn39N97p+n3PnTv2pKWmgfe6RfJVtMjXF/lT9xT+6oGPwgX+i5f8ximfxP9g/Ck4wYDEFACEYIgMhExE1jzbijWb33y3eckyzwVXe+uLwYvGrz07Iuz80HWXB629OnrbvbHb7kyMuDtlV9SEiMgxW++Oibg/ZnvUiPD7w8PvD98WNXjT3b5rrw/ceLt76PlGgzd8MGBNlwUnuy088fmY9UGVXgpkxf/qUv5fD0TknKtuRY/Y3gXs4AL3cRaLpWfPHhUqlhs7fpTdUaA+jwQAR1XyVAAgeId6zG73rEMHqvbuXnXH5hcKc8orbhNzFxPCKEAvUAcUhFQCKYiR1kMmTnqkUkQVMlL0m9caF82rsXNbuZC5xtEjTAvmGadPMvTsHrxqWY3LF97Jt9Zav6Fci7ZtL19rGn2//MHduj49jJ2/N81aGDRobNCk2W9u3V575hTdnKnBMffKMXdpQhOCDlGDpEMyIRkEGpB03p42aZF05B2a0pMwIP69cKLmJWrjXT18AwukRdIDGTmZFAqSqYSg4kAlkYKRB4G7Inlq2HODD+8P6tKtz+JVqQ6H2kQoonl4FzrVb4AXzRp5/05NY2R/YQyJQBDKPslHJogrJGR05EvRkQnLQtd37BS7fYew5pKsEAeO6CLhUdnoqCB4uHBzIanjr5yT6hONgIIJn/E7EFF8fHzDdz+YPWfB3PlLxk+cff7i3dhES0a205zrychxm63urALJUqhkF8hpFntaVn6+Q3J4WG6+3ZyZc/ni9SULl3/bpXuXfv37DBvx+jsfNmnetm7dV77v8v3tmzfdLoe36BTYY//FLuq375BfO+C3j98CjN94PPDhIuWyJ/E/Fv8FOJGQZFQHMlRZT4VAISKb3Xn12s0Nm/fWrNe4eoM2344MHbnq5JgNl0asuzRs/dXhG6+N2HRjxJZbI8PvjNwaOXzr/aFb7w/eEjlw090BG+/2XXe75+prvcOudVt67sNB69/rt7r74tMdZ+xv2HV6iRqvT581l0glOXEKKOP+V76R3wohhP8GY4ypAq6Bjnh+jHE6naGhoa+/3qB37x9SUuPVVxMKEmoXFomrpAN1dgWIKM5RMH7Htqr9elXcsaWeYqtMDiOzGQF0HLUCdYL0MhkYGTjpOWkRSxKVunXZOGvSq2ePN01NfvbgIU2PPpqPmmiat9IMHFj30vk3XM7Xiaqs3VihZfvvYh52lFz14qOKT5+kadZM82lLzSefV12+pXlCxpvXrxvXrTAdiqhhyywnZKO3TIQ6AcFEJiAdgg5BW6Tdq8q9qJ6G5PM0/BvgRJUJ0BHoAkaB1X6JOvSlQzIIrypXcSQDkw2Kx8jdVUh5Lj+72KYNmi5dui4Jjc7MJn/WoZZqyDdHJNDbQvfq66qPqkacjEhBYkACCJH5muncK32FXCHFQ0Ih7vEkxUVv23p26sw7i1e5bsaQRxBThPAopMikqIJgqhguZ6Cq5ApGwFU44eiTykbEy5cvv/Tyq5u3bO/Rc8BXHbtnZDrSsxwpGYVJZlumVcouULLyPbkOlmdnuYVSoUuxeRRroTM33+F0MUWmhPj0/Yd+GjN1ZqsO337btdeAwaNefOnVhu+817tX73Fjx0RG3lMv4MAeCT06Fvyb8asQIn5x/Cqo/LET+0//BE7+Z+PPwglX4QSQEyBxAIlQIVCASf6nzQhZ/1TdRsWrvlGvcbd2g5cOXHJk3KYrEyJujdh0dfC6S8M2XR+2+dbADTf6r7/Rf+Pt/utu9g270TfsRp+wqz1XXug4+/CHA1Y3Gbquz9JT7cdtKVu3xRuNPj9+5jwRoe+if6yk+18P/x7Nzwf2K977YSwQz44ePdqyZcv+/fvHxT0kIiIFSQFgwH3SSBKRrDK4OAqFSHCiFKdj1Lr1lQf2qbg//GVhrUy2IOHRMKYH1AnSKKpqCGk4GRCLSU7jkT3Fxw9786dDr6wLKzcvpPSCZc/NWVZtfqhuwZKnJk1+at/BOgyejthVsVXbdtevvXbmeNVl84stmFNx1eo6S1ZVmr6k/LxVNVdvrnPpSulVS0qN6Fnf/KAKd+lB6Ij0gDoBQUhGQRrO9QCPzm49ogz/t/ThtUQ6RC2Cn4ijIa7xwYkGSIekJ9IhaYC0gAYQBiGbmLsSKbVs1lIRWzVfdfxqxuz7WV4s8WrOok/bxDvzpNIyhDdH8a5jnFDFGIHqb0TIvObPAKQSTRAEcUZMQVSIkCRXyo8/x8xZfnvqgqR9RyjPSigBSQpJHlIU1WAESAj0ikYyRE7ABQYQ9xwOZ1jY2vqvvhG+dcfo0ZNHjJycm6ekmm2pZltypj3T6snKly0FUqFb2FzC7hZuhjaXYi102pyy080dLu50iZx898kL10KWhY2dNOvd9z9p9/nXgwYPb/TxJ/VeqTdy5Iht27YlJiYWTW35rvZ/zfP4v4GTX8WSX6uRPYn/ifgvwAknYggMBSAHIaOQiZjgklAkIgKg5Iy8OYvXftK8U636TSu93PTFDzt9+v2Ur8eF9Zy/d8jqU6M2XRy16fLITVeHbbw6eN2VgWGXB4ZdGrTm0pC1l/qvPN106Mr6HSZ80juk7ZDldRv3LFPtnRnzV9mcbgrIvgOX+z//jfzKxwwwU/FXk3/Ld+vWrVvffPNN586db926RUQgPCp0MFkRilBZ0X55DSE457JAWTXISLY7h4atqfRD58obQ1/IS6kkbAbu0YPQqwUoIq/BCYlSafGaFUuNffuUnz0raMyI4EXzq9+48Xa+/ZXM/NInL+gHjdZMmV3u+KlKkyYWf+/tZ+dN0y+erZk2psSe7c+ZM99xSM8nmUts2amZMqP48uUl+vYq+UXLV66fq+FxGtHbeNCreiQCdAo3cTD9RgryN8KJltA3DSw0xDSq1jKhDr1NeJ1AHZAOUAOKFqUSJFUj+bl8S8l9+4KHDW89c859cxYReZ0FyC8sj0WLVQDGIHEgDmpqEtBJ9y6MQAAkiBiiLIRXUQrV5IaB6rYmCXE3JnJx6MWJE9N27GBxseRxEDFOgpMv01d72czL5UIhCAnBe/klJiYNGDikw1ffrlq9YXXY5l17fkxNL0xMzUs128w57kyrx5zryinwOGV0SuBmYHfJdqfklrjTzRxulm+TLFaHJd+V5+CpmYU7dh9p0+6r7r0GDBk+pmu3Hp93+PKdd97p0aPHhg0b0tLSiAgAGGN+RPldOAlY8zHg+PUCFxY1/H/znAFPfVTm+I+lNE/i74k/Cye+OWHBBFM1gEAwAEVVXVAnYZCIA6ZabCvCD37WrmvNOg0r1nmv6hutX23Vp3nPqR2GL+k0cW33mdu6z97RZXpE15k7uszc3nHCxg5jwlr1n1+78ffl6reu0+i7Wu+0r1j97c79JtxPSKWAfnggqPzf1bvUNwrsUvrfV5Ikq9Vqs9k458nJyYMHD27WrNm+ffuJiIgzyYFCJi64hwkGgCS8NilqORwZMMYV9UYRRCl218hZs0t/9nH5beufzU6qJNxGVDQotEQaJA2KMsCfR7nqmROart00jZrpBg2vdvHM8x7rM4qtisv2lCSeclKFNFux4+eDZs7UN/lI/2L14t2+MO3dXCI9rqLiqqgoFRTlaYTasqtG3IPiC0I0TZoaWrWqsnTpsznWEkQqnBgQdIIbhDAxCGYYJP6eota/BSdqO8cApAPSAGkVNAo0odCBqzg5q4jCWtlJZXbtLDlmwndrN9zLLyQiArXJIXzGV4TekpfXXNE/daRyTgRxr/qub/xLfRojchO4STACn9gWkp/fjQhcEOfktmNWevK+HadGj8pYHua6eJ1sdvU+8jpGM1/PBhiB10DIn/ieu3ChZas2S5auGDdu6szZi85fupOUmpeWaU9OL8jIdmRbPdlWd26Bx+4RLkkwQKdLkiQFkBxOyVrgzLdJeTZPboEnM8eZnJ6fmGqNjEleunL9Zy3a9Ozbf05ISNPmzefNnzdr1qyzZ8+q17Z6nfunXX47vLRD9JLsfQDiJ7cXIQD6xnfAx/D8Zb/kl12XIvh4AiT/y/Gn4MQfSChAcPAq7SiKJITivTcD/v9tbjkhLfPCtcg5S9c1+apnlbrvlqn4QrnqDaq82qRGw/bPfvD1y81+eLP9gAZt+jz3caen3mhd5unXy9R4o867rV56r1W9d5uPnhQSFZcmEAG8bQx190SP4sp/PX4504U+qYmUlJSDBw/Omzdv9erVJ06cWLJkSfPmzXfu3KlaPQrgIBQhS+BWUAGBxIgEEgEBFxw5I8ERhBBYZIBBaZmW4StWFOv5ffkdW16wZDyNSnEEI5GOUCOkEpK9LnM9vWqFpvYLmlcbGkZNfOne7VdkW3VhryjcJRkUk6ky0bM2Z53IyNIjB5Zu/MaH+ze/mJFQhruDiYxERq6U4866wvlefuYze3dqvvhCU/sF01ffVX+YWI5Ih6ATXI9Ch9xIGIxoYmBg8Ktw8vdVusgnsRwAJyhMgAYgrSCNIB2gETEIWWnuqK4UvJCdUmbD2uD+A7tt3BJts3tXRy6IMxQKR6EQcHUpRO8vPMCYFwi5V0XrF2sdESO0o2JHhakZDIFqTyo4CqF2V4hIEHOTbOe2nJwL5+9NnXNt4kzr6XNYWEgKIwbEvC9F4kBMEBfwyGBV+Lat9erV37vvUJOmbQYPHZecZo1PyknJKFSnhM3ZdmuhVOBS8u1uh0vySIxxgYhcgNMlO5yS3a3kFnosVnemxZlmLjRbnKmZhQ8S03sPGNqy3Rehq9eOHDt2/oKQFStW3Lt3L/DK999lvx3gIxyqdoe/gIGi31WNPyG8smcc6THI+a3GfeAN+Z/dx0/i/zz+HJygep8BCURVoYgLJpAJoUrscKZm6wQCyWddQETWgoIbd6MOHj2xZl342Cnzuw0a37HXyJad+r/fukuDTzu81bRj4y96tO86aMykeVt3HTx1/sqJ0xdO/3w+PSPb+7bo3a8Fij3A/+VkF/myH/RpdOfn5y9atKhly5bvv/9+ixYtPvvss3feeadJkyazZ892uVzqd8MBOaDgAhVBgjgKCRUFGaAQyDhxCZgihMpH5gy4T302Pi9vZMQ2U4/uxRYvej45+VmgYE46IiOKssz9dHZGqdBQbfcfTGPGaTp1LdOjT7kNm5/NNNclKC1LBgVKEFUmqoNYftXS8m0+bhl94zWuFOOoQdISVUJe35NfJ+pqtSWzSnRsr+nwhebbrprvewefvVJW4sUItVzRIvOObxHoAHUAukBWIHo9RXRIPs7gXwgnSAYgE3htYFQ40RI3oAgSaAIyImkANYIZiJdB6Vmp8KWU+DLLV9cYOWnw1h13LDnqlwwcUCAhcOQSMZkYBAjGIxZZgPiq9r6O/GNNAiQglIlJxBgqCkgCOPrcOYGj4IhIAgUKhYRMhOT25N+4k7Z528H+Q28vXk5pGaTI5HaRIhMJCWSnUBRCjoBIAgAJbXbbjFmzXn75lQOHjnbu2mv6zIWZFntSam58cm6qudBscWXmOHML3PlOudAlOd0yY5wLwRhjjMsytzs8BQ5PToE7y+LMznZlZjoTU/NiU3JiU7LHTJrxacvW85eGrlq3fsCgQTt27HA4HOo9Jcuyv3fy+zfHo+0Rf73rV0tUXkRRj0eeVvS1Cl8d/deynCedk//V+NNwIggZAgO1QsAEKICqRaPCgXPwVpBRECjEPchcKJy+PR8RUb7d9SA+5fq9B2cu39x/7OTmXQci9h45dvrClZuRuYWPOx8QMUL//KL3IR9V9rFL/vHr7revwF/9m4AKbUBvRv1DTk7OmjVratWqqdFonnvuuQEDBjRr1qx8+XLvv//+zJkz9u/fZ7FYiEggKUCqSyUI4IIpKCsoM5I5KQyZAlwIIE7AkHGv/oaqLpDmcg3buLn64GFBs+bXuBlTE6gUUEkQTwlW5tw5XejKUsd+qnE/ssq69ZouvTRtvi07dupTx0+UzM2qRFSKIJixqkTlwzeVadv04+i7L0qilEKliEoglU2IrblxZeme32g6tCw3bGCdHdvLHT+jCdui2X6gXKa1ApGRy1qU9cS1qGiQ6RB0gYIl6BWA0QaKHP8LDMCAP6DmD73k9+DEBFRMkOlRODGiCBYQJNBEqEVhRFYalZqK89n7d0vNmldrwLjpu46m2JxEpHLPVVEPTiiRcJMskYwk/Asa+gS1wFfCD1zhHtlGIxGCas7OkSkgC9WBEYTqsIsCwJtoIBERE8SAiCgj83romivDxyWvWpt/9TLZ8ojLBIoiFBcI2WvICAACCW/dvv1Dzx5ffvX12o2bp8+av33XoTRzXlJqTnyyJSUjPzPHmZXryslz5dslu1txSwoHwYVgClNkJsvc7pRyC105Be7sHFeW2WE2O5LTCx4mWY6evDh93qLGLVq1/arjus1bWrdtc/jwYfINdzHG/tCUMFHRd/HYug+/hBP17vL7uvj9HgMh+tHe/RM4+YfEfyE7ISAQCL6dtXo5MAAG3oYkCk6gtgtk5G4iiUCiAA/q330LIKGKWKuvUggFFvUGkVQXSETxiJ2cyhhQCBRC7t9Q+v/g2wx5953+nqofoXxLxyPVLfAJeB84cOCVV14pW7bcW2+9tWjR4osXL4WFrW3VqvWrr77WqFGjNm3anj59WqjmcUiKD04AOJEQxBjJgnzS26iOeKFvSwbC5wWbgzT3yPGXh4wuM2lWzfPX6tqdNRR3Nac9KHRVsZDlNVMyX5DZiworc1SWhVMAACAASURBVOVm8ORZ2g6dND16aleGVr55pUZh7lOC1SIqv3Vr2fatmzyIbuiWn5dEdXN2ySNHNJMnaL5ta+jULnh16PPp6R8gPWtzGa/d08xZUvbijSoCSoKsB4+OZA1KPjhBP5xokXRAOnhc0/dXSlKE3gNBR+pQb6Ca1uOIEljF0v2GdouXuijIyEkHqFM7KCjrUDEgMwlmAjAQmjh/mqi201Hx3PlSs+e/NGT0rL0/ZjslIiIUCEztkwgiRiiTkIgxUjCwloUBCxcW/Vg0pRq4SoJ3wljlgatrJBcchDrBAUU6U+o1wQQJTpyRzZF/+vz9eYuj5y82HzqGGRZSOAEH4lzdJnFvvW3P3r0tWjZftjx08vQZk6fNPnvxWmaOLSElOyk9NyUjz2yxZ+U6s/NcVrtkcylujywzxjgXgAoTLg9zeHiuzZOd58rOdWdmOjLM9oxsR2xi1sqwzbPmL/qyY6d33vtw7YYN3X/ofunSJXp0OPgPDQoXteL/IJwENEq8cAL0yIsDjidw8g+JPwcnFLg2P/7Ao3nBY2nsHx72Q9+ir3LKiibO/SckUMnI3uFbdefICDwEHhJuEh5A8DObAZH5ehgIQMBIKCC4SgXx1csEoUwok3dpIPKl6ERks9n79OlnMBjbtfv87NnzTqebMWE2Z02aNKV06bK1atX++utvNm3akpVloV/5brzKRD6V1KKvLPB74z4Og1Xmu6/c/Gzk2HK9e7905EC91PiKCQ81U2dXXBXxoocqyVSBqLwsVbJaSp85bRw1ytC6pa5v7xo7t78Qn/AyYOXN4eXatWsbE/VpeuqrFy+Umz9P165N0JftTCvml4u7V8Vpr+ThlRlVISqTmKkdN9O0ZUelvLwKKBuES0seDSlaAi2iFh+pdKnmhr/TnPdL/Bq8ZrrCS1x/RDEeHpPVUp2vjIBGAAPAL7HKjzdaTlrhVevSE2qFpAdFD0wnZBPyEiiqMKVuXv4z568Yx0+rP2TM5ht3sxh/5LLBoh+E1+rj0baw/8r9nYv9V671X3mJz7XkkRUW1dRIMPIw/jAlYcWm04MnZm07JD1IIZeDSCKSyOf84bDbp0yZ9Pbbb+7dv2/2/JARYyds3bnnXkxcUrolLSs/LbMgM8eRnevOtLpzbJLdzd0epijcI8kK40ygSwabm1sdSla+J9PqMWc7U82FGdm2uMSMocPH9Ok7aNr0WUOGDAtbE7ZmzZqUlBQqSsiRAoQn/u3AgJv1jzz5j5/2SfxPxp+Gk788/HmG9z59FE4UdZHmEjEHgYvAjSAxIfw7TwBwc3CrrGMEwSShuBG58BHRgCgATgCIOFLg5mzt2vU1az7boMEbmzeHu1weIhKCAOjkydPvv/9hhQqVxo4dHxKy8OzZC//xZwSveBQSkcT4xbi4byaOK/XZR9XXriq+Z6dm5doKP9+o5aKSChmIDARBpFRxFtSNja2xc4euVw9T00+DR4x89u79Z8LWl23WotGxI0+tXV38y/b6Jp+UHT+2/s8na1rNpYiVJApC0nEqRlQq36nb/6Nm3ZayMQ8qEDegW0dMT6AF1CHqyKsG76UHApkEGXzL/WOW7EXY4GWtq0K/YEDQ+yiQ2kft5f2dGD2QEchLtsfHB5EDnU5MSEYBGplpAXQIapvHRLyEcFZzFdTLya60c49x2NgmS1Ydik22cnXklv0tBDhfKlx0gFc/WBWpF+SU5WRL9oFTJ0dMuT5rsfP2XVKcxN0EnJhsz83esHrlew3feuONBiELQ46dODFh2vQ2X3SYPmf+rcgHyRk52VaH2WLLynFZCpQ8p3B40CMJzkFWhFtiTonbPaLAwXNtLNcuLIVKapYtIT3XnF0Yl5D26WfNGzb8YN269aFLl40cPuLggYNOp5N8M12Bv/7FX9qT+CfGPxROVCwRKocMfTRlLysZEYVCzEXcheAW3MNBMCIuGAqZSKj6c6CqVwoZhUT0CJz47ncGfss8QLXSlZ2d3aZN++eee37QoCGTJ0/96acTbreXsHnr1p1OnTq/9dY7ixYt6dGjV1jY+v/4MwbCiffksQ+Hhcx/ukcvzffdKkXsqJ+dU8sjlQTQE2kINMhKgXgG6VmnvfLlc0HLFmq6fR/UvWfJdp8bX3ypzJdfaDp30owcUXn79ucePqzldFYkMhHpANWmuhGxmCyVSM/WHT8fHJtYklAHil6tOAHp1ZXdRzXXA5kEBXM0eWtNajkLAy2tvIJa/noXFh1aLOqdBEpv6Xw1ND2Qvug8GAA/GHhmA6BOAa0kglSFfEQNsGIk1wTXS7FRZWbNfHrw8H5bIs6npKmdOkBAUFvpf3kElGjQNxKs7n6ACIWMXCEisttTzpy7vWzl9alzM/YeI5tENsfBbRHDeveaMGLYpvVh4eGbZ82e1X/goEnTpy8JXTFwyIgu3Xtt3LI9MTU7r8BjLZDz7DzfKWwu7nIzh1Nyu5lHBoeHFzhZoVNY7TwzT0rPdaZZ7EkZ1oTk7CvX7/brP7hBgzenTpm6fOmy1xs0+PnnnwNH4QP1g58gypP4l/HPhRPhVXH1ihsFFNFUOSwhE3Mhd4NQBKFChAgECiEjIg4EiAgcQSFkKBTVn5QV3fWcSHC14KVCFBIRrVq1un791wYOHPzzz2c3bw5fu3b94sVLjx37qbDQfuzYT61atenff2B4+Lbu3XusW/cn4QQVVEkMXmmvLLdn2satr/UdUG7UiBrHD73gyHma5OKg6ATXE+oAjVyUIapMWNlT+NSPh8uMGKl57wNdzWdKt21bddHiag/jniGqTGSSlCAmDII0ArVIehQGlINALuVRSmRZi9ldRiANFzokjUA9kF6QRnjhRM0egjgFczCCV+BER6BH0MMjcPJ4BQwDjqJsA7UEOgI9oh5V1uEjvliaR+BERRTUqvjE0cAwmFOwggaGwUAViCq6rGVOHSs+edKrAwfN3L4j1e4gIo+XWgJ/myStCic+mWIVS7yaLGrDGxWJJE4KEXcmxadu2JkybcXFOau3zZg3Y8TI8UMGnz3+o3pdnD93dsyYsQsWLQ5ZuGTosFEjRo2dMGHalGlzTpw4l1/gkTnZXCKv0J1f4LTm2ex2j8petNrkAgfPc/CsfCnN4kjNtmXk2GMTMrZs2zV/wZIWLdv07dN31cpVTT9rEh0dTQGVLn/X5AmcPIk/Ev9QOIEiOEHuJ535p2wIOIFCXPLu+4pe/HhlWwhGwJDLgBgwt6PCCTCf454aKSmp77//UdOmzS9cuCgEAlBUVPTQocPHj5+4adOWHj16ffTRx0uXhq5atWbq1OkXL176jz8jEDECBQSgQOQoZBUFbYxHXLrcdNKEkiMGld2+6Zm4yBquggpCCSY0qIs4khFFRWIvk/KyOa3k2FEl3nm94c6I9yzW5xiVFKThqAMKBjIBaRG1CHoh68FjRB6k8NJExYm0AjUCtIBaQUYkHScN94KEAcgAZAQ0AegRtIFw4s8//iUfxZ/rEOiJ6YkZkBlQ6B5t0vifqQPSA+pR7eQLLQkdcKOA4kTFEU2SKKfAs7KoFZtQYlN4qWGjGg4fue3SJZvaRCNJQTcnWaDPIPAvDn9qIrx+Imp2og4tMc6BC4WYgzxMfVi4k06cO9Fv7LR3m/Vu3Pzgli1ZiQmK3SaYzBTJ5bBlZmaeOXN2yNCREydN3bP7wITxU7/t9P248VMiIvbej0qwu7jdqeTlO6x5tnybOzffmWWxW/LceXaWa2eWQiUj151qsecUynGJ6UNHjB0xatyQIcPHjZ+wafOmlStWWK1WIgqU6H5S6XoSfzz+iXDiH9pUHRpYkYucv++nzvgTEJHEKMfmSMvOuR0Zc/b85as37t6NSUyzWO1uj6+9iIjg2z6SbyfpVRznREwgETkcjtmz59ap88KcOfMUhSGSJMmcC6s17+efz7Zv/0XZsuU7deocHr6tf/+BK1asys21/onP6C+4g2AS5x5OCiMZCF0A1625XVcsL9u1S6kli5+7eum5/NxKwEoTBPv0RYKAlye5DonKG1aUbf1pkzs3X5dYaQ/oGRqQ9EB6CYKBDAQaIRuEYiTQgtADGtBfAUMtFwYkA5EWUAMY2LrQo39xV01zHzl+f8ZX60MIHZKehIEkA3mM6DGQrCVWpLvlm0jWCdILMgoyCjKg0JKsJdkg5GAuihEWJ6yA7BlrzvPXb1eYOKfaF90HLNsQabZyIYhAkCTIjeQBkhAVf573l0YAljwyfVI0+wREgIQKMkth5vWrZ6f37ze6dfsdU2ed2hqRk5CQ/vBh+sO43IyMjNTkHEuWoihutzs1NX337r1DBg8fOXzMurWbxo+b3LFj56nT51y6fCMzy+pwygWFLovVnp1rz8qxZ+U6LfmezDxPmsWZZnGYrU6rXbkTGduyzRffdOq6LHTlgoWLFi1aeObMaY9H7QUWNd6f9E6exB+PfyicgLcEjf4DvFUwABSAQgjGiEgQXbwR3WvopNcbNn3xpbfq1H29bt03Xqr/wWefd526YGVUYoZ6TqGyBvDRMhpy//QiEd26dee1117v0OHra9duIBLn4PHILpdHCLRa86dNm9G8ecuQkIVr1qwdOnT4hQsX/4zoC/pcZITgIBQBsgwyJwWJI5GLKCE3N/TU6XpjJwb17V9x9+7a6WnVbbYKHqkMkkmQljM9SJWJyu3YWPbLto1ioupISjEmdAL1goKQTAyDBBmQdN6sAjRc0SFoOddwoUoFa4U64Atqg0TjVRH21aYeKW09hiiP1Lt+2a5Xm/kGBAMxA3kM5DaQR0eylpiWvDbGgcBTBCcAOlIMKJcEXkaSyrldTzPnsznpJXduN/Xs88GIKbtPXM605KtXCYHCSQZiiDIXbgEeQBn9sil/WQCR79ry/e/+CsAI4vdi7k2dPbl3n27LF84+e3jfw2uX5dxckqSsxKTUmIcpsbEx9++lJCe63W4istvsD6IfXr54JWLr9n59BkyaODV8S8TIUeO++rrTuvWbY+OScnILzdn5GVn5WTn29KzCVHN+krkgw+pOz3GkZuWnZxecOnO5dfsOH3382ao1YXPnzevVq2dqanJgp8R/9f4Fct1P4v8b8U+EE3+CwryHmqCoJS/wq8ZRhsU6cXrIux+1qVT7nRqvfPpOk46Nv+jRqF33Bo071nijedVXGn3a/OsVmyIKPF7gUZVgCRmhQiARKAQcQBBRXl7ekCHDixcv2aHD1zExqk4weTyK1VpQUGArLLRPnTq9W7cfVq8O++yzpqtWrbHb7UR/hPz1mwGAHIQiOEcQBAIFIMhCkVDIRERkJdp141a/sE3Vho/TjZlY+dDhenk5z6Moy8EIqCeoSFR2e0SZtu3fvxf1rMKCVSN6hgYGxZCMSHokPZEWQccVIwgdMQMIAwoDiSAEE4KWeXSo+KiCQktCj8KAYAQ0iqIRLLXz4T/8dBNvnyMAh3TEdcT1xA3IDcT0JOvIrSvCEtAh6JAMiAZAPYKehA5BD2gA1HuHAiBIQCUGz8vyizlZlU/8aJg4tvbEiQPWbTh+O5Kpu2qV2IECCJgQsiJzoQhUwOu1+HfACaLf6hHV7Fchkr3/kvy8vA0b1vfp22vC+DH79u5MT09xy/Y8a1ZhljkrMSkrMakgK8uel5dryc7ISEtLS8vJyUlPS8+35hOSOd28b/feTRu3jBkzrmfP3tNnzBk/YVLbdl9s2hKRmpGbnWtPy8xLNeenZRbGp1hSzAXpFntmrv1hYvqWiD39Bw97u+GHs+fOnTd/XteuXe32Qv+/+pdqeE8SlCfxL+MfCScQmKAQe8zgSN1HJaWkDxk7rVTVutVfeLfFd8OHzQufu/X0kn1XFu65PHXjia4TV77VvnfJp+pXffHdkOXr85we39nVEWEPgZvArZ7M6XQsXry4fv3XunbtNmzYiKlTpx85cjQ/v4CIhECrNW/37r0//NBz5MjRM2bM+vTTpleuXCNvhvGf34GIyASXARVV5kuoorTcgyATSiofgSjdpSzcdeDT0ZMqjhhVNnRhpStnarhsTxGVJyrPRPCajWVaffVBZGxtDiZEA6FJgJ6BUXgTCx2SVgg9MCOBjhQ9MiMyIyjFkBUDZuSSHmUtyhqUVcleAwojQJDAYEHBgoI5mTiZBJmATODtrHhtSBC0qAKJqvXLdcR0JOtJ0pPHQB4DSXqSNCRrSNGS0BAEUk9MIAzEDCTpSNaTYiIWJEQxjmWAaiDVLvBUv3Kl/Pp1T02b+cn4SUuPHs1SGBGRYCQ4CZ+2FpIiQGFc3X+Al8bxl8MJIBJJRE4iNxGnonFl2Snt3L5z3OixE8eNnzF5yoXTP+dlZ0mKlOvKfxD/ICE6KjX6wYNbtzOSkkCRFcWTmpZy586dhISE6Kjo9NQ04EJyexw2+507d2fMnDl9xoy16zb07tOvecs2I8ZMWLR01cEjJxNTsrOtrswcZ2JqTkKKJdWcb8l337gbM312yNgJUz7/8uspU6eFLg+dP3++LHn8115gmhLIQXkST+J34h8GJ/46gW+cV3jtjALgRBAV2p1jpoWYKtSu1+jz0Qu2hO6+vHTPtYW7r8/fc2P2ruuzd12fHnFxeviZLhNXlK/zftXab6zett/JBRERCgKJhPeuZx5bVNT9RQvmv1j3xeefr7t6ddi+ffv79u3Xp0/f8PBtV69eKywsjI9P6Nq1W//+A5cvX/HDDz22bAk3mzMZY0KAEP9piQCJAEEAQ/T2cBQiTkAkEcoEnAQEtAFup5h7L19ZZ1DfMtPHlAtf9fS963WcjhoeYQhZXrxFx7cepFXjaADUIhiRmxA1DFSVFI3amSDQAdMT14CiEZJRKMHAjFwKQq4npkG3BiWfArzQIxgFqvhhEl4ICTxUIS+1r671MuGFDpmemA4VLUo68uhJMpCiR6YjoSPQ4KMuioB6wXQoGUjWkawjT3HhqszlZ5l41uKoeSe+4u4jZabPfGnc+MHbd1/MynF7vzQOKCMxJOGtMAXKc3i32H9L7wSByI3oIHKr04OC3DZ3bGTswV3727Vu93m7z69fvQYKdxbY7ty4ERv3MD4l8dadW3mWHOF2Jz54EBcTnWvJzso2J6UmJiYl5ufnx8XGPngQk2e1mtPT09LSbLZCWVFiHsaELAgZOnzEuk3ho8ZM+vrb70eNnRwese/ClTuJqRazxZ6SkZeQYjFbbEd++rlV2y/7Dxo2bebsmbNnL1229NSpE5wVza34611P8pIn8cfjnwonAY5sAdpJvp+37DpSu0HjZ15vOmZRxKLt55cfuB164N7SQ1GLDz9YcDB63v77s/bcnrXz+qyIi9+MXFzuhY9eer/l1chYUN0tuETcTcichdbD+3e1aPbps7Weefedho0bN+7QoUNoaOjp06f37ds3bNiwzp07h4eHb9q0qXv37hMmTJg4ceI333xz/fp1s9mcm5urKMp/fhsCqnjhPYE/DUP/uGkA0wYJgbJcrkOpSZ1XLajQ5I3y04Y9//Pxl+NTKyzbUKbrwFeTrZUFGQTqiOnJo0dZK2Qjok6QhpMJqITAIAYGVEWLuVGIIAAdk/WC65FrSdGQota7NCg0CFokPZGeSI8queSRQ0uk8c13qY9oCDXADQh6EBqQtaRoiRkIjZxMgoyqApjaYgF1aBi0XNFxJQjBSKIYSRWkwjr5lgaJCc/sO1JqwozyPft/tTj0UMzDTI/k9qUbjMBDTCYuE5cJmJ9jEkD7+DtCrcCCB7gbQSISRHaX6+D+Qx3afflDl+57d+5NTEy2O5yqFHxqckrcg4epiUmWzCwmK5xxt92RY7HEJ8THJjy05FlcHhcXrKAwPzU1OS7uYWzsg9xcC+cKEHhktznbfOrs2Wmz5vYfNHzp8jWTp83+6puuEybP2n/4RHRsSlJqdmJKdkZW/sbNEdWq12r7xVcbNm2ePHXqxMkTIyPvulwOzvmfSamfxP/P4x8JJ36/iYCJLlBbFRzJLtPX3w8qWf21LiMXrjhwfdm+m0v23V5x5MHKnxKW/5S49Fj8goMxCw9Fz9l7d9auG1M3/fxp13HFn3l9zMyF6dlWIiIEENLNm9f69u710ovPN/640by5c0+fOn3w4MHhw4c3b95s0KBB+/fvP3Hi+MKFC7/77rt33313wYIFy5Yt692795YtW5KSklJSUnJycvzyef/Jp1T9/sDvMhugPkik8lIQ3MCdBB7iisradxLdzk5bf3bvN+vmV/qybVDPgdU37n7ryJkPs+11JSwjycWFJ5gcGlGoI9lIqOWkExQsqKRCJRjpuDpthTqOeg4mBBOikVCHQoP8EaEtP4NEoAZJg6Al9GOJiiIq3miBNEKd6UItkZ5QJcZrUGiRgpFMChpkDEbSE2kADIgGQh1BEGJpxLJMKeey1ZHt9XMyqh3eX2zcmFKDBn8Vtn7r1eux5kw58AsjkhEdKJwkJBISceZVSveNkAcqNv6l4XV4BEJZcAkAiR4kJn7+ZYcGr72xNmy9xyE57a4HD+PuRt5/GB/3MC42NyfHUVCYlpgU/zA2KvL+rVu3YuPicvOteba8hNTE2/fvZGRnxMY9iIqKzMoyJycnPnwYE58Q+yA25kFcjDknM89mi3oYt3v/4WEjx/UdMHThkhXTZs5r/+U3U2fMO3P+alJq1sP4lE3hEU2at6pRs/a8+SEjRo0aMGhAcnJiVpY5NzfX4XContnef/2TMteT+MPxD4aTQAEvbz2DSOLi2NnrtV9r/NKHX84LP7PiyL2w4w9XHolZezxx45m0DWdSwk4mrvwxdvmxBwsPRc/YcWP+3ltDF++p2bDNS+82uXzba/NwJ/Jem3af12vwesdOnXfvPZBuziwoKLRkZ1+8eHHOnDnfffdd586dQ0JCFi5c2LBhw27dup06dWrRokWjR49+8OCB2WxOTk7Ozs6WZfk/hxO/iexjU0BARATIAD0ILlQcJDwEDBRFcKH+vYvokjlu8ZZN3RcsrzdzYanRE6quWlv/btRrLldtkqqQuyRJGvBogGuAdEQ6TkYZiwOZgHScdIx0nPQcDTIZGOkF6QB1iBpEDaE2MBHx0eBVODGonRhEjcpGBNJy0nIvM1EDpEHSCdJzNRFBDZIe0MjQyMjISSdU5UfSCNCiKEdUi+BFj7PWvdtl16wMGjms2piRHUKXzjx29LzZ7NUhAEDu1YEXghRBHkIPoULIiAuvSIJQ/Rb/ZjhBICDgwIUgoltR9199+61XXm/Qt2//Cz+f9xQ60xJTb9+8ExkTcyvqfpbV6pblhMTE69euXbty9fyFC3GJCSqhP8Wcdvrcmet3bl25fjUmOpoxxePxpKQkX7l25cy5M3fu380tzFPfNTk1Y/feg2HrtowcPb5Js1YjR0+YOSukb/8hIQuW7ti1b+78RUOHj3711ddnzJw5Z+6cGTOnJybGp6WlJCUlZmRk2O12/6zwk2LXk/jj8c+DEyzy7H4cTojI5vIMHDv96Vc//XLArGUHbi8/Er3+dPKGU8lbz6btvGzecSl92/nkLWcSV/0YvfhQ9Lw992btvDl5w88tfxhfomrdiH2HicjhdM5ZsKRc1Rqjpsy4dCty76Ef127cfPnyFXNGRm5OTmZm5unTp3v06PHGG280a9asa9eux48fP3HixNy5c8PDw9XUJDExMTc3lzH2H39K9PrHcv8AtPdzAhIBB4mjm9BD3E1c8q5SAgQSRwTybi2TnNLCXfvaThj31pSJFWbMqLJmdfmThyumxz4DclliJQmLE5mQ9Bz1HAyARkF6QTrmVXjUeciokE4mgyADkQb8qll+xRTQIegRtCh0hEYkL23FDyeMdJwMRHokFbq0grSc9D7GpQbQRBQEZJSwGKPSSGWIyhNVEKxsZnrJ08fLLpz3XMj8tyZNaj1y1PRtW+9Yc91EHiKJiIPgqigzkODEGAkgRqR464GBg3/cp7r598EJ58RUx0cgottR9xt+0qhdxy+/7PBVz+97nDhwTC5w2qwF2Tm5kXFxcRnp6XnWhLS09ExztsWSnpFhzrFY8qyWfGuuvTAhJSUxJSUhMTE9Lb2wsLCw0FZYWJiWnh7z8EGaOb3QaSu02+1OZ7YlR1ZETk7+goVLO3fptiZsw4QJU7v/0Hv06Aldunb/8KPGo0aNHT585JIlSzds2HDgwP6kpIS0tJT4+Pi4uHiz2exyuZ7IqzyJfzf+YXCixi/aJ+RfcXPyCxu3/vrlj74csXD7kgO3Q4/ErD6REH4uY8+VrIPXsg5eM++7krrrQtL64w+WHoxecCB66tarkzae6zdtfcVnXps67/+1d95xUZz5H8+lXnJppmjapXkaY/TMmdgToykmMb+o2GLviiKCICJKR7CAIk06UpTeq3SlSy+7sGxld+mw9LK7M8/zfH9/DKxI7pJc4sXs3bxf+8prMs6yO7Mz85lvd1NStFgm33f42AcLPrkRn1bdKDmof3zdhs2pqTdbWlraWlubmppKS0udnZ03bNhw6NCh1NTUoqIiW1tbBweH8vLypqYmPp8vEolGRkZ+w3XIPG3TNNCYaXx818uFAdMYqzBRAagAKQmtJAShsdpNIPRYWIUw6bIAXUQZVVf+mY319L37plqceSrY+/mMxKmcmjc7299Rqd9A8DIizwJ+HOOH1eRhhB8BwtzrH0XwJCaPUfA4PS4njIML44cQ/hPCf8L0Q5h+CFOPEPwI4EcxGQvFw3gDLk0nLqYGBePxbpL4IabHF8DjAM8SmIrgbRreHRh5van5tZraF7OznrkR/LLVmRn/t3qHg0NkHbd1VMXYGkqAUSAUjJX+YUwwYQarAxnPEL4nTWNMTmjASDO193eGEERoetz3RgCgrLrq4+XLdh0+EBIaekzfYNumrUnR8e3yNuWoqq29U9bSKhBL6hsb+wcGCCEUTXf39TaKhPWCRll7a2ePAhHS19cnFosFfAGXw5FKpaMjoyq19zGrxwAAIABJREFUurO7UyASCETCto52sUTcPzAAAGo1Xd/Q6OLitv+A7mVnt6uefqu/W/O36TP27N4bGBh86pSZg719ZWVFc7NMIhFLJGI+X8A8D6nVkyPzv/eBY9E2tFJOYIKNMklO2ru65/7jkw8+WW8XkOGRVOeSyPHOEIbnNyfc6Ugta0+vbEstlUfdFtzIFngk8xzj689GVtneuHPEIeSNucsPG1vI2rrlLe2GJ8689+GioyctUrJvX7nqfcnZtbS0nMfjcerqEhIS9uzZo6Oj4+HhUVpaWllZGRcXt3XrVmtra6lUKpfLhUJha2srM8Zuog/639o5ZjK5GmhqbNgLoZieY2ODMGhmkAoiFE2QGmAUCM2MD6SBAEJAKRGixkr8UTca5PQo0qXN5wuKPnWw+8uubU9ZWf41PPyDktIPhJK3OztfHhmYglTPI+rPlPJRrH4Y0MNAP0rQozT9OI3+TJPHMDwy3kTrIUIexvDYeJDjYYIeB3iM4IcRehiRsa7yGB6ix0r0/4SYPl3kT6rRxyn1EwQ/rFY+itRPATwF8JRK/eLQ0Ns9ilkS8YzCghf8fP9y3OC53buWWFqcT03JEwiFit4+Gmm8fbSmdIMAxkSJ8CjBmp4lzBTy8YYCAGQ8CnX3KP7eicKYYBojQu4ZdM3l877TWfvmjOk25+wzcnOMT5z47rvvggICO5rbVP3Dyt7hnubOxrr6xgZeb2+vmlJTGKkoStHfVy9orKmrHRoelslkdbV1ba2tUkkTp7ZO1iQdHh5WKBRN0qaOjo7Ozs6amqq2tlaKovr6+7u6ulpb20pLy8+YWx4+ctT+7PndO/d8+fmXCXEJ3327eteOnWKhSCppEovEMplUJBLx+fzm5uahoaGJpSesnLD8LNooJ2PjdDQZwwCgKV1s6eh+f+7i95essfJN80jheqXzfdMFEfmylLL2zKrO7JqOm6Xy6Fv80Gy+Zyr/Yny9fQzHPrJa1+H69IXf6JlYyts6W1ranJw9dLbs/HjpZ4f0DLx9fBMSk7KysiMjI21tbXfv3m1sbOzq6urm5qavr7906dJ9+/Y5OTnl5ubK5XKBQCCTyQYHBzWdvX/tHmIMiAZEAWYa5VNMTJnGzKM4RjSFKAqImnlgJ5hGBFQEVDTCNA1YTQhFAAMNMEJACQBDAHIlVSzgB+TcMoqNW+585dm1Oo9t3/Got+cTWemv8Ovf6+v+QD30V3X/S/TgyzA6BY1MoVRTVMopKvWzNHmSwCMEPwT4Txg/hsgTmDzKjGon6HEgj2HyMI0fRuQRgEeZUDyGxwg8BfA0gT/T1NNI/QKmplLKaaqh11RDb6pH3h4ZfHd48DW5/C85OY+4uTx6XP/x40eXODuax8aE5eWVcBsU/QOaA0JjTJO7w6yYcW2YgPpu7xSCMMLo7iCTe84WjGCsw+fvLSeEmdQIQBOsoimKpgFgeGQkLePm/IULpn8wy8Xnak5hnq2D/Z5du81PnubcqQIloXuGe1o625tbeDyeSCwaVY4CAE1wT1+vVC6TSCS8hobW5hZE05RK3dutkInEDVyurEk6MjRM0/TI6LBc1tTSIm9qkojFwtHRYebL8HiNqSlpZ23sly5e9s2qr9PTburrHXWws+9s7xALRRKxhHHV8vl8qVTa39/P9n9k+bfQOjkhQMa9Fnc94Uy0EwFAa2fXrA8WzFm+wdIv1Smm3CO1PjBbHJUvTSqRZVS2Z1Z1JJdIo2/xA9PrPVL5F+J5lmG11uFVhy+Evfvx17qGZlJ589DQkJ+v/4LFS/T0j9nZ2Fywt71w7qytrY2VldUZc/OLFy96eXlZWFgcPXrUzMzs2LFj3t7epaWlYrFYIBAIhcLe3l4mjKlp7v3r9hIwIZjQhGjGggEwCcQECEEYqzFWE1Ch8bgJZjxkFMaYSTNGBDChAQ8BjCIgqgnfpWlwKLGqysHj6mGnS6v9/OZ4XZ1y1uZx3cNTPdym3kx8sSj7bUn9BwNd/8D0XKXqfZX6LQxTMH4SyOMAjwE8AfAEhkcIuSfRC4/FVx4FeBwYISEvAX6ToLdUyg8o5UKC5vcpPmhs+FtZyUvJiY9ddX/kyKHnThrN8/b83t/ngJ+3WUxkTG11s0o14TgQpmCEmX9GmPgHIhgxNziCgdCYZupzMKYJQpop5ffmc5EHFTmB8dQuhDFN04geGztAUeqklORln694f/68yx5uhXdK3Nzcjh7R0zugGxUaPtQ7AACq0VHmGUUqa2ppbenp6yVAKJpWKBQivkjIE7S3tPV29XS1tDeLm2RCSYtU3ipv6ezs7OtXNPA4UplY3txUX1/X0iwdHhocHh5sa2tpaW4pLCi66ubudsUl7PoNZ6dLaUnJnW3tEpG4SSwRiUQikUgoFEql0r6+Pk2zerbJCssvQevkBN8tWpzo6SIICA0A7d2KBcu+en+5zkm3OMeoOy4J1YHZwog8cUyeMLFImlTSElvQFJbd6Huz3jVV4BDXePpGtUVo+YGzwa/MWGR00rK9oxMACvJuffH5itOnTEIDfQM8nC9fsL9w4dylS5d8/fwsLS2PHz9+7NgxZ2fnhoaG3t7erq4usVjM5/ObmpoUCgWTH8yM2v71F+G4WwcT0LTNH9tRmBAWIEBRGCgaaJpgNWF0BxFAgCkmWIAIPUKIijk6RDMHcpweAiVSuX9+nr6b63e79608bbHIx+tdX/cXvF1f8HR71dPjldj4qXmFUyqrnxQKnmhtfrJP8ZfhoeeGR19U0S8DvATwEsCLAFMBpgFMAXhKqX5ycOjpwaFne3ufkkufbOA+W1U+JT/vlaTEv171eNvdY6Z/wBwPz4/c3BfZ2X2zY5uu2cmAvOyKrrb2cclEADQmGAPBZLyIjhDABCOCECAMCBPC/CNNMI2QCiMVYRxZBI3HSDQjqsZawd81ZH9fGOsEgGmTwORYIKxWMU8/aRnpn3y+cuYHs63tbEvK7uTk5hzRO7J99y7vQP9abp1KrSaE9Pf1S6VSTj1XIBaOjI4wJ9VA7wCf08irqRdy+WKesK+rFwgoB5WCej63rk7eLOHUV3cr2mmkau+QC/gN0iZxa7OskcdVdHcTQgZ6eovy8q3NLTzdPKrKymWSJlmTVCwSCwVCiUQiFovFYrFCoWCeh37Tmczyv4Q2ygmaWAMPzFMrYW4d0NU3uPWgwZv/+HL3KXfPpFq3pFrPVG5gVsONHF5YrjDitjT0ltg/s9ErU+CcKrCL4ViFVVoGF6zXc3jmhXe9PAMwwgCEokazMm5u27LJ8pRxsI+np+sVV1cXf39/R0fHBQsWHDt2rKKiQiqVymQymUwmlUqbm5u7urqGhoZommamRPwm0wTuyglTt6gZTj6WQUyAHl+Pmfpvmsa0EuHRsRRZmtwdLYYpjNSIYEyAMKEXigKVCtBYzSfBhAYYJaSbRoXNLUF1dcaZNz+9fOHdvbve/vqrN4xPvHLZZZq3z7SoyOdjY6akJr2cnfl6Xt5rWdnTUtNfv3X7rwWFb+QVvF1Q/E5+8Su38l7MvfVSTva0rKyXUpJfjouZFnbjZT+fV1ycXzcze/vbb+fv3bvW46pheOS1qtq8trZOlQpjRhzvHixE0TRFEwIIYUwAE4IBY4IQYrqXMSM4McKIRhTBmrYI9FjIHU2WE5VmrtpvOO1+C2O7hvFYdhlFE5VKM+Az+/atL1atmjnrPUtrq9v5edV1tS5eVzfu2HrCzDQnN1culytHlRjjboWiSSbt6upqa2sb6B8Y6O1XtHf3tCs6m9t7OxSDfQNDQ0PDA8NdbZ1ymayjo62lVdbfrxgdHRoY6FV0d7a3tfYouvr7egcG+qWSpqL8ghtBwVt/2BJ8LVAmaRIJhVJJk1gkEovETU1NYrFYJBJ1d3ez1gnLv4XWyQmMPWCT8ZGMADRSY6QEogKAAZXK0fPa23NXfPOD6dWYyitxNa5JdR6ptT7pnMBsQVCW2Cdd6JEpuJIhuJDSYBVZbh1adOJK9IJVO6a+NisjPQcAANMAWK0aLS4qcHd1MTIwXLJo8YIFCywsLFxdXePj4/l8/sDAwODgYG9vr0Kh6OvrGxoamli0yJQ3/6YrcEJyMLnXQaOp7767nok5YzSWIqspftRsTtD4HY25qSHAaOKseg0jAB00LRoZqenuLpHLskXCqIYGr4oKh9u3jyXEb/D1/tL50mdOjssvX5q+c+dTc+f+ZeGCpz/++OmP5j/90UdP/+PD51atetfo+JJzDiscL3523mFLgL/pzTTbnCy30uJwLieLzy+Ty7k9PeKBwU6KHvpXu65pGDX5kBDNfzQbjh+PiZ0RyMTSVs1QtQfv+9f8ZoyBOP6FaJouKyvbu3fv9OnTd+7cmXMrVygWJaWmnDA5sWbtWkdHR14Dj6ZplUo1MjLS19dXXV1dVVVVXlrW2MBTj6owjfoUvRVl5UWFRdw6Tmtzi1qtVlPqurqaqqqK+npOfT2no719eHhYKBTeTEvLzMwsKCiICI+wOGOuo6MTFxvb1dEpFApFIpFEItFoSXNzc39//6/NJWH5H0XL5IQAqGlKjWgAwAirlRTCGBNMmNo1IAigsVmxbMXmt9/72tQx5kJY2eWEOre0+qs3G7zSeN5pAvc04YUknmVslXlMhXnEHYfIoj2nXV59b+nGLQdFIikAjM/zBQIgl8vLy8vj4xNjY+NramokEglzgRFCKIpSqVQURTEWycTRdaCd0Uv8I+kCADVAP6VuHRgQdrTXiEV3uNxiDqe4nnszNycqPDQ2JiY2Oio6MiI2MjI6PCw2MSHzTklhXV0Jl1tYW1MrFjd1d8t7FArl+ADkccgkRfxPohU/A4/Hs7CwmDNnzieffHL9xvXm5uaCggI3N1czM7N9+/a5u7u3trYCgFqtbm9v7+joEAgEYrGYUqsJIV1dXfxGPo/Hk0mljLsVAJqbxxJD+vv72travb29t23bZmNjk5CQYGRstGjRIitLq8TERC6XK21qGktKFIk0IcDOzk6mDpdtJ8zyy9E+OaERrUY04z6n1DTGhADQtBqNN7DLLefPnvftQw+9+/V2u3PXy85HVp+LqnRO4l6Jr78S13ApgWcdWWseVX0y7I5VdIWec/R7n2x88+8rb+aW4rGWgZqi+59ikgeA3DtYG7RTUcaf7sduI/d9svr48IDxVIr/eZjnEmZZoVB4eXktW7Zs3t/nnTp1qry8vLOzMzs7+8SJE/v37zc1NfXz8xOJRMzGFEX19/c3NzdzuVy5XK5UKmmapmm6r6+Px+PJ5fLu7m6E0OjoaFJSkp6e3qFDh/bu3aunp2dmZrZ//35dXd3MzMyWlpbW1lahUMjE3oVCIaMlMpmsv7+fOXuZKKAWnsksDwAtkxMAIAQjTGOCJ/g0CE1RADA4rIy5mfeFzoEX31o+9Y0v5606ftAu5rRvoc2NCvvI6vMRtefD6+zDa22jODYx3FOhZUYBtxfvtnroyRnT3vskLr1wVI0BABOEGQOF0GpKTWP0z77Dz1xd2vhMd9dZxyRPYYyYHrwapxKT8ApESVNqjPBYHxjQaAMGQiNGk8c8U8x8djwmTWOvcReVNh2c/xCTjFoASE9PX7t27ezZs7du3Xr9+nUejycWi0NDQ7dv375582ZXV9eEhITKysrBwUEA6OrqqqmpaWpqYhxTCKG2trbq6urm5ubm5uaysrLo6GhdXd2FCxeamJg4OTkdP37c2Ng4JiZGJpO1tLQ0NjY2NTVJJJLGxkbG2SUSiWQyWU9Pj6aGkTmNtetMZnlQaJ+cIEQjdDdVh+lGAgB9I0rPoJi35qx45rWPP1ljtEX/6uc7zi/caLvxVLCRZ/5Jn6IzAXdsgqosAissb1Qb+Rbuc775jYnPe+tOPD/n2yenffjRyk0B4SkDoyoAoBDF5OIiosZAA5DR0VEm5M40yMMYq1Sqrq6u3t5exuvV0dHBZFh2dXVNtFG0iLEbx72eKEwIIyoIYwrRNCEUwTQhCAARQuGxgvwJqkMIAPMWGH87wkwi8z1/HJF/Fr35H0Nzp9YYu4QQmUx29uzZOXPmLFq0yMbGJisri8PhVFRUREZGnjx5cvXq1cbGxgkJCQ0NDd3d3SMjI729va2trW1tbQqFoqenp7e3t729PSMj4/jx45s2bTp58uSlS5dMTU337t3r5eVVV1fH5I8IhUKJRCKVSpk8LqlUKpFI5HJ5T0/Pj/sDsYrC8kvQPjkhBBNCY6xGhMKA1AipMAyowSM4Zurfljz35ifrD5w74ZhgciXj6IWUbw57zvjaZMHWixvMwvefSznilHHkUsYO27h1ptcX7nJ6f6PlKgOPndbBy34wfuKtBa9MX3A1KEpjjGBCIaJCRAUApXdKVq5cuXLlSh8fn+7ubgCoqKjQ19f38fHp6+vjcDiWlpabN2/etm2blZVVW1sbaO0V+OOvzTi/EBmbFoLumhdM90UCAIgeS2ZjJEnzSEvG0nwnHwgtPTj3HYSQJmtjYhuFnp6enJycHTt2zJw5c8mSJW5ublwul8Ph5ObmhoaGMq2s169ff/HixaKiot7e3v7+/oaGBolEQlEUn88/d+7c+vXrjYyMHB0d9fT09u7d6+7unpKS0tDQ0NraKpfLpVIpY4hIJBImDMMUMHZ3d2vsEsZyYpbZ5C6WX4K2yclYwiyNsWqs4AITAIjNzH977opHp85fs8fe3DXdyif/tE++eUDpcddba40Cl+68snjnlX9sdpi7zuqjTWc/2my/bJfzF0e8N1lF67vnmPrn6bsmfH3IZsrflr01Y+FVv+vjH4UJUDQoASArK+OFF1545plntm/fXltbCwApKSmzZs0yMjLq6upycnIyNDRMTU0NDAw8duxYcnLybx/u+2DRpDuPlfePFaHftULGytIJYTqIaFoAaJ61x1YybncymQe9f38UyL0jqiZ5lurq6ry8vNavXz979uwVK1Y4OjpWV1c3NTWVlJT4+/tbW1ufPn1aX19fR0fHzc1NLpdLJBJ3d/c9e/YYGhqeOXNm586durq6ly9fDggIKC4ubmlpaWtrY8wRkUjESAizLJVK29vb+/v7J9kl7K/G8m+hhXKCECAKgEKgVgEFADX1jV9s2vfQlNmr99ufdErZZOC73y7WIqjUPKjUJqTKPoyr75K3xSr+/4yDvz7q9Y2e15rj17aeiTZwz7cO45oFVxp63zINzDvll/mDyZVnXvn7m+8tjk3IYj4NYTUNKgAoKMyfN2/erFmzVq1aVVRUpFQq/fz8VqxYYWpq2tHRYWBgsGvXLqFQ2N3dfefOnZqamqGhIdA2OZkY7JkkJ+M91u+mGzAuLEIIwpj8yNrQPMzeY6awN6YfoTFNEEJMrrnmyGu2KSsrO3ny5Keffrp48WIdHR1LS8vExESZTCYWi5OTkx0dHb///vuFCxdeuXIlNDR0//79mzdvPnDggLW1tbGx8fnz5wsLC+VyeUtLC2ORMDnBjIQIhcLGxkapVNrV1TUyMqL5xIm/kdaFAFkeIFooJzQCmgagKaJWAUIAJy3PPTZtzoff65t6ZOraxC5YZ7PlTJhVWJXl9VKbkIrzkfUXYoQOMcILcSKnRMHF6HqH0DqHGxyHiHrL6zWmQRUmQaWG/reN/XJO+2esPWT355dnf/r5erGkDROixhRFVABQXFy8ZMmSjz76SEdHp6SkpLS01Nzc3MrKysrKqqWlJTEx0cDA4OzZswEBAbm5uRot0a7rUPOY/K++NpmQXzBxs7FHbHL3vUw9++/2zbUXtVrNqAhCiGkbqun2NulXKCsrMzY2Xrx48fz583V0dGxtbUNCQtLS0ng8XmVl5ezZs9977739+/cfOXLEzMzs4MGDZmZmGRkZEolEIpFogiVM4pZAIBCJRE1NTUw4sLu7W6lUagRskuRr3WnM8gDRQjnBBDDGhKaAogjhy9qXf6nz4vRlB+zD9S+nf3fY+7sj3nquWebh5dYR5ReiahzCqy7E8BwThE4J/EtJjVcSeVdiGq7E8Bwj6y2DK8xvVJ+JqD0WUGAUkHfCJ/Oka8Knaw6/9u5Cc8tLit4hAKAIBQDFxcUff/zxwoULzczMcnNz7e3tjx49Ghsba2try+fzh4aG6urq/Pz8dHV1161bl5qaqprYeEp7IOPtYSbeQTT3l4kGh2b9RF8NmZAtDT+SHPau9GMmHvC7YozxxJu7ZmF0dJTP5zs5Oa1YseKdd95ZuHDhkSNHAgMDo6KiZsyY8eqrr27atElHR2fr1q0RERECgYBp3NDa2trU1MQESBj9aBuHSST58VeatADsz8fyy9BCOaExoLEM1CG12sHV+7VZixetOWIVXLz/XNLCzef2n02yDK2yiKo4G1t5KaHmckKtYwznSjLfLU3gksJzTap3i+O6xHAvRXPOR3FsIzknQsoPeGQfcMs47n3Lwjf3sKX/rPn/9/77y8sqG2E8n7WgoGDu3LlLly4NCwsLCwtbt26dvr5+RkaGnZ1dYWFhVlZWSUmJQqGorKy0sbE5e/asQCB40EfqVzL5xkF+5jW2/YTU4J99y+9Xwagl/PhO/U/v6Qw9PT0cDic0NPTw4cPLli2bPXv2vHnznnzyyUceeWTFihWenp7p6ekCgaC1tZXRj5aWFrFYzORxMbYI08SBqVOZ9PcnRnE0Fbusv4vlF6KFcoIIYGDyUHtHRlau2TLt/U93mnlaBBVvt41dssPRwPXW2TiudXzFucTKKynVHjc5rsl1nul83xyRV2ajV1qDd3KDZwLXLZ5zJaHBIabe5Hr5bpeM78xvHHbPPuNfYO528+sfTF9+42Nn95CegbFWIPkF+bNmzZo/f355ebmFhcX8+fO9vLxSU1OtrKwqKyvPnTtnaGh4586drKysw4cPe3h4dHZ2kgmJMVrML9eGX/Fi+Q00NDTEx8c7Ozvv3Llz5cqVR48ejYmJkcvlarW6ra3Nz8/PzMzMxMTEzs4uNTW1p6dncHAwJyfH0dHRwsLC1tY2KipqcHCQEJKbm2tjY2NtbX3x4sXi4mLGsJ7YJUhjgz7Q3WXRArRQTia07KqXyKd/sGzeZz+c8b55zD19vdn1742unfK/45DItU+udkqt8kiv8c3i+mZxA28JQwrEwXmC4FxBSLbg2k2ed0q9RwrPMbHBKoazzzXrH3ucdjqmWgSV2/gV7j/l8+6H332js6+OL2Q+tqGRZ2xsbGpq2traeu3aNWtr6/r6+vLy8oiIiM7OzszMTFtbWxcXl4sXL9rZ2XE4HLjXZaHFsHLyh0cgEGRmZsrlcs2agYEBExOTGTNmTJkyZeHChdevjyUr3rhxY/Hixc8999y0adN0dXV7enoAwMPD46233nruuedmzpwZEhIyOjoK4+MVNCWWrJyw/BK0UU4w0411BKHQxKw3Zyz5+gfj86HFe8/FfKXvudshwTai9mJyw8W0WpeMOp9sTvDthut5jRFFoug7TVHFkqgicWS+6EYOPyCD553e6JLaeCGJf8Tz9syNNpvsEiyu11oHlh2/ED3vs+2vz1icW1TGfOzQ8DDTgn50dLSnp0ehUKjV6v7+/s7OTiZPv7W1NTMzMycnp7OzE4/zIA/UfwhWFf4YTCx7ZNZoglsURTU0NJw/f37Pnj1bt249dOiQl5dXX1/fyMiIt7f37t279+7du2PHjmPHjjU2Nra3t3t7e+/bt2/fvn27d++2t7eXSqWaj2AcYmxhPMsvRDvlhGAA6OoftHL0mv7Rtzq69uduFG+xuLF090V9j5xzCQ2OKQ3ONzkemVy/nPobBY2RxcK4UklCmSy+VBZ3pym2SByexw/O5vln8K7ebLySJjoRUDJvu6OOZeypoKozAaUmbmlf/HDi2VfmxKTcYq4hhPHEoKXm6pro0VKr1RNLwP47Lz9WTv4YTEzk1RQ/Mqdic3Ozubm5l5eXQCAYGBjIy8szMTFJTEysq6szMDC4dOlSV1cXl8t1cHDIzMyMjo62tLSMiopSKBTV1dW6uroFBQVwb5of077lv/PxiOW+om1yMhY8oQGgrbv3hPXl2Z9s2nTssn1w8aZTgQu32pkGFDmmNDolc13TuN5ZvGu5vPBCQewdcWKpJLVCnlrRklQmiy9pisjnB+fU+2dwvdN4Hmliy+uVn+v7rjsTdcyr5FRAqXlA3hZDx+df/cDdL1SJ/sn9clLO0qR/pSiKufy06wr8N5SClZMHjSafWK1WMxF1TcC8oaFh/fr1t27dYrYcGRkJCgoyNjYuKytjah5TUlKYno89PT2VlZWHDx8+cOBAYWGhTCZjJsJNNH2Yk/m/9vGI5b6ijXJCEaAAoF3Rd9LWbdbSTT8YutpdK9p0wm/5vgsW1+84JfOcErnuKTzfTEFQLj+yUBh/R5JSKs6oaM6qak8ta04oaYos4Idkc/zTa31S671SRWdDq3VOh+uciTrsnm9yrdQypGiPuceU12fbXXTtG1EBgObq0tj+zFPhP83sHG83wsoJy38KjekwMcmYORvr6urWrVtXVVWl2Tg3N3fDhg319fWVlZVOTk5nzpwxMjI6f/48E27Jz893cHAwMzMzMDAIDQ1lhjBqrJMfZ3+xsPwrtE5OMIASgwoAOhT9J208pi/a+IPRVSvv25uOe68z9rIKK72YyL2cUO+ZLPBPF4XkiCLzxYnF4rQScXZFS05Vx83S5sRiSVQ+PyS77trNat+UOq/kRofQqm3WMetORxx0vWV0reRk4O1tp12mvDbL+pxz7+AIAODxcgpNeqVGTsiE8YuaGgJtzK1k5UTrmFj6o3l8YeSksrJSs01ycvKOHTsyMjK6urpaWlpycnLs7e3Xrl0bHBxcUlLS2dnZ1dUVFxd35syZr776Ki0tjXnjpGoYFpafRevkBBEYRTAKAO3dfcaWbtMX/7DJyNPUJWOzodcOixDr8LLzCZwrCTzvJGFAmjgkWxKR15RYIEorFmeVN2eXt6fvCvX4AAALOElEQVQWN8cXSSLzGkNy6q6lV/ul1Hol1l8Irdx/PmW1SfDOSzePBxYbXcvdbHr5+Vfesznv3D88AgAwrhCMYGhcyZOyXxjb5T4M930QsElY2oXm3GNiG5rzUCKRHD16NDQ0VCaT9fb2lpSUODo6urq6xsbGuri4JCUlMf0ira2tL1++fO7cOQ8Pj5qamv7+fg6Hs2rVqpCQELg3OviA95NFe9A+OQFQITwMAG3dfSbWbn9bsnmDgZvR5ZRNxj47bMIswirs4+svJ/KvJgl9U0VBmZKwW+K424LUIknGneabJa0JhbKoQvGNPP61HK5fBscrleOewLkYVm3okvOVvt+ms/HGIaWm1/O3nXGd8up7NvZOA4PDzAeTCSXfGitkUohScwVq40XIyokWMdFumJQVolKpsrKydHV1z549Gx0dffr0aQMDAyZSYmpqevDgwbi4OHd39+3bt6emplZUVJw+fdrIyIgpYdmwYUN+fj6MR/VBy09plt8ZrZMTDEARogSA1q4+UzvXGUt0NhpePu6ctM7YZ4t1+JnQKtvYBodY3pUkkddNcUCGMCSrMfp2Y2K+MLlAmlDQHFkgCy5s8ssTeecIPDIaXFK5zgmcCxE1Rm65q/S8N5+NMwwuNQ7K22F+dcor79vbXx4auKc13qRl9hpj+eOgORtHRkaKioqCg4P9/f2jo6Orq6uZ9fX19REREb6+vgEBAWlpab29vTRNV1ZWhoSE+Pn5BQYGlpSUMIO52BOb5VegdXJCCFYBUgJAh2LAxsl75pLvdfTPH7sct8bEb9vZuFPXq21j+Q7xQqdksUuKwD2J45taF5rLi8hpiMjmR+ZKgm81ed2WuOaKrmTyL6U2XEzknI+rtY+oMXLPXbnfbYN1jEFwuYH/7a2nPKZMnXPRwXVkYPRB7zILy6+htbWVw+H09/cz/8soxPDwMJfLFYlEEwWjp6enrq6uubn5wXxRlv8WtFBOkBpoFQD0DAw5egTOWLT6u0PWeo5R3xl7b7aNORFUYRXdaBXNs41pOB/Pc07kuiXV+aRxA25yg27Wh9xs8EvnuWbwnDIaLqZyLyTU2cdU20ZW2IZVmXoVLt7m9LXJ9WMhlQYBBeuNXJ6fOvecg/vQgPJB7zILy7/HJNviX+WGaGnOCMsfFu2TEyAIMA0AAyNKj8CIdz78/KudJ49eDF9t4L72zHUD/2KzcM7J6zWmIVV2MfVOyQKnxPpL8RyP5Hq/FI5/QrVXYrVzcs2F5Jpz8dUO0VU2EeWWoaU2oZWnfe/M33x+uX7AkaCKowGFaw1dnps6z9bevX+QlRMW7UMT59NUyzNMrJdiZkH+N7QCYvljoI1yQgOhAWCUIknZRW/PWfrR1zv32/itOe62yTxE3+vWqdDq02F1Z8LqzCPqrKLq7GLrLyTynRLqXWOrPWMqXGPLL8RV2sVV2kVX2kaUW4SWng4pNQ+pNPEu+fvG88uPBe73u7Pf89Z6E6/nX5lve96zd0T9oHeZheXfgyk/nJhwODGlWJNOolkJ92aasLD8OrROToAZUk4AMAFJW+fiL9f+5c0PF6/XW3XIYeMpn+Peucf9Co0DSs+E154KqzUOrjgdybFPkdjE1NuHVV6OrLgQVWYTU2EeXWUeUXXmRsWpkDKToFKTa+V6V/LnbXZcbhi862rhHvfcDaY+z7/2keUFLwUrJyzaxiQv1sSOLD/RzYHVEpbfiDbKCcEYIYQBQE2w9/WYeSvWPTZtzpS/LvjwW11Dt5QTvrcNvW6fDCozDa05EVJlElp7OoZ/KpxrEVp9NrzKKrzCLLLaJLzmRGiNcXC1YVDFsYAyA9+yQ5fzPtxyealewHa32/u9b2885f38qx+anXXtHGRD8SxaCUJIrVZP8mVNyjCeuMDKCctvRBvlBDCm1WqKRhgB9I6i4PjMrfsMZsxa+sSr8zcZOZ/yyTAPLDDxyzfyLzK5XmF8vcowuNL4evWp0FqzGzUmoTUGYRz9Gxz9EM7RwNojAZWHfMuO+pQdcSues/HiIl3vne65+9zT1xg6P/3KXGunq72jWjlXkeV/GU0HB6VSqZmCpUFjo2jqbSd6vVhYfjXaJyfMmU/RtEpN04SoCQzRMErTgTE5b8778t1Fa9bq2updCDN0TTLyyjK5VmQcWGIYUGIYWGYYVGEQVKUXXHsghLs/mHvgGueAX81+74q9niW6niWHnPNn69h/qudzyOvWVvuwRRsNnn3rQ/+I2MmzT1lY/tiQCY28Jq5ham8nagYTimeTu1juF9onJwghjBEmhEaERkRzcbT1K60dvae89eEzr8+b+emm74/Y6zlFGnqkGXpmnPC/fdy/QN+/SC+g7GBAxZ6A6l0BVft8q/Z5le/xKN7jnrffJWebTdz8jXar9L2OeqR/e/Tii3M+//iLdcVj9V+ILQxn0SImxtUnLWs2mBiKZ4PwLPcF7ZMTTW4KASATGoAQgJb2rusxyfuOmr05b8WTU2e/OnvFP9YcWXfcSdcx/IRv5snAguPXinS9C/d4Fe3xLtb1vnPYs/Cg+62D7lkHL6esN/KZt9roqwMXvjpo/9y7S1+etTgoOnlwZASAAlADsH4AFm1iknXyTzf48ZYsLL8F7ZOTe7tIkXFJuXs9CKQtPkHhB/VNP/t2yzsLv5065/PX5301+5NNC9YZLN9vv8rAbbWp/+pT19aeCtxodu1746ufHbCf+39HX5656uGX5j/z5tI/v/HxzI++cvIMHlJSAJjgAUJGANjcfBYWFpafQqvlhABgIMwLMQsYjZkRKgLFtfxzbv7rd+stXLFm1pxP3/n7F9OX6cz4bMvfPt/x7oodf1u+Y+YnW6cv3fjGwtVvzv9qwbK1X3y3c9nKjV+v2xsUkzr2YXgYo16Ch1jrhIWFheWn0V45IUwByriW0OOvu/d9CmCUovtGlPzmzrRbJV6Bkeb2zjsOGq3asPdznT1ffr9rxaotX67dse2w0Xk3Pw5P3tc/Km8faOkeVDPhSoKBjAAZABhl5YSFhYXlp9FWOYF/KSc0oSnAk31TakwGh0a6OhVSqZwvFDcKxI08UQNX2MAXieXN3X39k7bHagyIxvQwwYMAKtbZxcLCwvLTaJ+c3DOGgzAvRlEQEASAAdOEooCmAGMgGCEKY/oX/FnEiBBCWDVKE5oAwoBVhIwSNhTPwsLC8nNoqZzguyaKJseLEIIxRakJwYAQodQE0YQgRKsxUhNMAVICPQKIAgSEwqCigUZAaAAlwcMEDQNSE4xpCqlViPmzNFLTWIUBsYkvLCwsLD+NlsvJpLUYq1QqjDEhgBHCmAbAQGggaiBqgimCaIIxIMBqTJRqoGkCCIGSxkMEDwFWIZrGCI+1LUZEqVapkJqtOmFhYWH5WbRYTiaOnsUACAABYEIwARoRhPB46hcFSAlYjRFCNEFozEMGiAABBEQNFA0qACUQCtGIRpgQQGqglEhNYxUhFJuVz8LCwvJz/DfIiUZLEAAGoDEgDJgAJgRjBICAUARTBGNMABGgmTJ3AhgDRbASaApoAhQAIoQgAgiNWSdqRNSYrYlnYWFh+Xm0UU5g0u0dT3qRsX9m4ikABAARMqZAeFx1mIALJoQGjACRsdXjxfYAAIAIY8OwcsLCwsLyM2ipnNwDuff1Lza5Z+lHm/3Uu1ktYWFhYflZ/hvkhIWFhYXlgcPKCQsLCwvLfYCVExYWFhaW+wArJywsLCws9wFWTlhYWFhY7gOsnLCwsLCw3AdYOWFhYWFhuQ+wcsLCwsLCch9g5YSFhYWF5T7AygkLCwsLy32AlRMWFhYWlvsAKycsLCwsLPcBVk5YWFhYWO4D/w/Gr3pdpKO/4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9" name="Rectangle 8"/>
          <p:cNvSpPr/>
          <p:nvPr/>
        </p:nvSpPr>
        <p:spPr>
          <a:xfrm>
            <a:off x="911424" y="1450519"/>
            <a:ext cx="5072098" cy="3323987"/>
          </a:xfrm>
          <a:prstGeom prst="rect">
            <a:avLst/>
          </a:prstGeom>
        </p:spPr>
        <p:txBody>
          <a:bodyPr wrap="square">
            <a:spAutoFit/>
          </a:bodyPr>
          <a:lstStyle/>
          <a:p>
            <a:pPr algn="just">
              <a:spcAft>
                <a:spcPts val="1200"/>
              </a:spcAft>
            </a:pPr>
            <a:r>
              <a:rPr lang="id-ID" sz="2000" dirty="0" smtClean="0"/>
              <a:t>Komponen – Komponen dalam Jaringan Seluler Bergerak adalah :</a:t>
            </a:r>
          </a:p>
          <a:p>
            <a:pPr marL="228600" indent="-228600" algn="just">
              <a:spcAft>
                <a:spcPts val="1200"/>
              </a:spcAft>
              <a:buFont typeface="+mj-lt"/>
              <a:buAutoNum type="arabicPeriod"/>
            </a:pPr>
            <a:r>
              <a:rPr lang="id-ID" sz="2000" dirty="0" smtClean="0"/>
              <a:t>Public Telecommunication Switching Network (PSTN )</a:t>
            </a:r>
          </a:p>
          <a:p>
            <a:pPr marL="228600" indent="-228600" algn="just">
              <a:spcAft>
                <a:spcPts val="1200"/>
              </a:spcAft>
              <a:buFont typeface="+mj-lt"/>
              <a:buAutoNum type="arabicPeriod"/>
            </a:pPr>
            <a:r>
              <a:rPr lang="id-ID" sz="2000" i="1" dirty="0" smtClean="0"/>
              <a:t>Mobile</a:t>
            </a:r>
            <a:r>
              <a:rPr lang="id-ID" sz="2000" dirty="0" smtClean="0"/>
              <a:t> </a:t>
            </a:r>
            <a:r>
              <a:rPr lang="id-ID" sz="2000" i="1" dirty="0" smtClean="0"/>
              <a:t>Switching</a:t>
            </a:r>
            <a:r>
              <a:rPr lang="id-ID" sz="2000" dirty="0" smtClean="0"/>
              <a:t> </a:t>
            </a:r>
            <a:r>
              <a:rPr lang="id-ID" sz="2000" i="1" dirty="0" smtClean="0"/>
              <a:t>Center</a:t>
            </a:r>
            <a:r>
              <a:rPr lang="id-ID" sz="2000" dirty="0" smtClean="0"/>
              <a:t> (MSC)</a:t>
            </a:r>
          </a:p>
          <a:p>
            <a:pPr marL="228600" indent="-228600" algn="just">
              <a:spcAft>
                <a:spcPts val="1200"/>
              </a:spcAft>
              <a:buFont typeface="+mj-lt"/>
              <a:buAutoNum type="arabicPeriod"/>
            </a:pPr>
            <a:r>
              <a:rPr lang="id-ID" sz="2000" dirty="0" smtClean="0"/>
              <a:t>Base Station ( BTS )</a:t>
            </a:r>
          </a:p>
          <a:p>
            <a:pPr marL="228600" indent="-228600" algn="just">
              <a:spcAft>
                <a:spcPts val="1200"/>
              </a:spcAft>
              <a:buFont typeface="+mj-lt"/>
              <a:buAutoNum type="arabicPeriod"/>
            </a:pPr>
            <a:r>
              <a:rPr lang="id-ID" sz="2000" i="1" dirty="0" smtClean="0"/>
              <a:t>Mobile Station</a:t>
            </a:r>
            <a:r>
              <a:rPr lang="id-ID" sz="2000" dirty="0" smtClean="0"/>
              <a:t> (MS)</a:t>
            </a:r>
          </a:p>
          <a:p>
            <a:pPr marL="228600" indent="-228600" algn="just">
              <a:spcAft>
                <a:spcPts val="1200"/>
              </a:spcAft>
            </a:pPr>
            <a:endParaRPr lang="id-ID" sz="2000" dirty="0" smtClean="0"/>
          </a:p>
        </p:txBody>
      </p:sp>
      <p:pic>
        <p:nvPicPr>
          <p:cNvPr id="258053" name="Picture 5"/>
          <p:cNvPicPr>
            <a:picLocks noChangeAspect="1" noChangeArrowheads="1"/>
          </p:cNvPicPr>
          <p:nvPr/>
        </p:nvPicPr>
        <p:blipFill>
          <a:blip r:embed="rId3"/>
          <a:srcRect/>
          <a:stretch>
            <a:fillRect/>
          </a:stretch>
        </p:blipFill>
        <p:spPr bwMode="auto">
          <a:xfrm>
            <a:off x="4871864" y="2636912"/>
            <a:ext cx="6629917" cy="2967041"/>
          </a:xfrm>
          <a:prstGeom prst="rect">
            <a:avLst/>
          </a:prstGeom>
          <a:noFill/>
          <a:ln w="9525">
            <a:noFill/>
            <a:miter lim="800000"/>
            <a:headEnd/>
            <a:tailEnd/>
          </a:ln>
          <a:effectLst/>
        </p:spPr>
      </p:pic>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95340" y="1857364"/>
            <a:ext cx="9715568" cy="584775"/>
          </a:xfrm>
          <a:prstGeom prst="rect">
            <a:avLst/>
          </a:prstGeom>
        </p:spPr>
        <p:txBody>
          <a:bodyPr wrap="square">
            <a:spAutoFit/>
          </a:bodyPr>
          <a:lstStyle/>
          <a:p>
            <a:pPr algn="just">
              <a:buFont typeface="Wingdings" pitchFamily="2" charset="2"/>
              <a:buChar char="§"/>
            </a:pPr>
            <a:endParaRPr lang="id-ID" sz="3200" dirty="0"/>
          </a:p>
        </p:txBody>
      </p:sp>
      <p:sp>
        <p:nvSpPr>
          <p:cNvPr id="6" name="Rectangle 5"/>
          <p:cNvSpPr/>
          <p:nvPr/>
        </p:nvSpPr>
        <p:spPr>
          <a:xfrm>
            <a:off x="911424" y="1430774"/>
            <a:ext cx="9144064" cy="4093428"/>
          </a:xfrm>
          <a:prstGeom prst="rect">
            <a:avLst/>
          </a:prstGeom>
        </p:spPr>
        <p:txBody>
          <a:bodyPr wrap="square">
            <a:spAutoFit/>
          </a:bodyPr>
          <a:lstStyle/>
          <a:p>
            <a:pPr algn="just">
              <a:spcAft>
                <a:spcPts val="1200"/>
              </a:spcAft>
            </a:pPr>
            <a:r>
              <a:rPr lang="id-ID" altLang="x-none" sz="2000" b="1" dirty="0">
                <a:latin typeface="Arial" panose="020B0604020202020204" pitchFamily="34" charset="0"/>
                <a:cs typeface="Arial" panose="020B0604020202020204" pitchFamily="34" charset="0"/>
              </a:rPr>
              <a:t>Evolusi Mobile Seluler Berdasarkan </a:t>
            </a:r>
            <a:r>
              <a:rPr lang="id-ID" altLang="x-none" sz="2000" b="1" dirty="0" smtClean="0">
                <a:latin typeface="Arial" panose="020B0604020202020204" pitchFamily="34" charset="0"/>
                <a:cs typeface="Arial" panose="020B0604020202020204" pitchFamily="34" charset="0"/>
              </a:rPr>
              <a:t>Generasi</a:t>
            </a:r>
            <a:endParaRPr lang="en-US" altLang="x-none" sz="2000" dirty="0" smtClean="0">
              <a:latin typeface="Arial" panose="020B0604020202020204" pitchFamily="34" charset="0"/>
              <a:cs typeface="Arial" panose="020B0604020202020204" pitchFamily="34" charset="0"/>
            </a:endParaRPr>
          </a:p>
          <a:p>
            <a:pPr algn="just" eaLnBrk="1" hangingPunct="1">
              <a:spcAft>
                <a:spcPts val="1200"/>
              </a:spcAft>
            </a:pPr>
            <a:r>
              <a:rPr lang="id-ID" altLang="x-none" sz="2000" dirty="0" smtClean="0">
                <a:latin typeface="Arial" panose="020B0604020202020204" pitchFamily="34" charset="0"/>
                <a:cs typeface="Arial" panose="020B0604020202020204" pitchFamily="34" charset="0"/>
              </a:rPr>
              <a:t>1G </a:t>
            </a:r>
            <a:r>
              <a:rPr lang="id-ID" altLang="x-none" sz="2000" dirty="0" smtClean="0">
                <a:latin typeface="Arial" panose="020B0604020202020204" pitchFamily="34" charset="0"/>
                <a:cs typeface="Arial" panose="020B0604020202020204" pitchFamily="34" charset="0"/>
                <a:sym typeface="Wingdings" pitchFamily="2" charset="2"/>
              </a:rPr>
              <a:t> AMPS (Advanced Mobile Phone Service)</a:t>
            </a:r>
          </a:p>
          <a:p>
            <a:pPr algn="just" eaLnBrk="1" hangingPunct="1">
              <a:spcAft>
                <a:spcPts val="1200"/>
              </a:spcAft>
            </a:pPr>
            <a:r>
              <a:rPr lang="id-ID" altLang="x-none" sz="2000" dirty="0" smtClean="0">
                <a:latin typeface="Arial" panose="020B0604020202020204" pitchFamily="34" charset="0"/>
                <a:cs typeface="Arial" panose="020B0604020202020204" pitchFamily="34" charset="0"/>
              </a:rPr>
              <a:t>2G </a:t>
            </a:r>
            <a:r>
              <a:rPr lang="id-ID" altLang="x-none" sz="2000" dirty="0" smtClean="0">
                <a:latin typeface="Arial" panose="020B0604020202020204" pitchFamily="34" charset="0"/>
                <a:cs typeface="Arial" panose="020B0604020202020204" pitchFamily="34" charset="0"/>
                <a:sym typeface="Wingdings" pitchFamily="2" charset="2"/>
              </a:rPr>
              <a:t> GSM (Global System for Mobile Communication)</a:t>
            </a:r>
          </a:p>
          <a:p>
            <a:pPr algn="just" eaLnBrk="1" hangingPunct="1">
              <a:spcAft>
                <a:spcPts val="1200"/>
              </a:spcAft>
            </a:pPr>
            <a:r>
              <a:rPr lang="id-ID" altLang="x-none" sz="2000" dirty="0" smtClean="0">
                <a:latin typeface="Arial" panose="020B0604020202020204" pitchFamily="34" charset="0"/>
                <a:cs typeface="Arial" panose="020B0604020202020204" pitchFamily="34" charset="0"/>
                <a:sym typeface="Wingdings" pitchFamily="2" charset="2"/>
              </a:rPr>
              <a:t>2.5G  GPRS (General Packet Radio Services)</a:t>
            </a:r>
          </a:p>
          <a:p>
            <a:pPr algn="just" eaLnBrk="1" hangingPunct="1">
              <a:spcAft>
                <a:spcPts val="1200"/>
              </a:spcAft>
            </a:pPr>
            <a:r>
              <a:rPr lang="id-ID" altLang="x-none" sz="2000" dirty="0" smtClean="0">
                <a:latin typeface="Arial" panose="020B0604020202020204" pitchFamily="34" charset="0"/>
                <a:cs typeface="Arial" panose="020B0604020202020204" pitchFamily="34" charset="0"/>
                <a:sym typeface="Wingdings" pitchFamily="2" charset="2"/>
              </a:rPr>
              <a:t>2.75G  EDGE (Enhanced Data rates for GSM Evolution)</a:t>
            </a:r>
          </a:p>
          <a:p>
            <a:pPr algn="just" eaLnBrk="1" hangingPunct="1">
              <a:spcAft>
                <a:spcPts val="1200"/>
              </a:spcAft>
            </a:pPr>
            <a:r>
              <a:rPr lang="id-ID" altLang="x-none" sz="2000" dirty="0" smtClean="0">
                <a:latin typeface="Arial" panose="020B0604020202020204" pitchFamily="34" charset="0"/>
                <a:cs typeface="Arial" panose="020B0604020202020204" pitchFamily="34" charset="0"/>
                <a:sym typeface="Wingdings" pitchFamily="2" charset="2"/>
              </a:rPr>
              <a:t>3G  EVDO (Evolution Data Optimized)</a:t>
            </a:r>
          </a:p>
          <a:p>
            <a:pPr algn="just" eaLnBrk="1" hangingPunct="1">
              <a:spcAft>
                <a:spcPts val="1200"/>
              </a:spcAft>
            </a:pPr>
            <a:r>
              <a:rPr lang="id-ID" altLang="x-none" sz="2000" dirty="0" smtClean="0">
                <a:latin typeface="Arial" panose="020B0604020202020204" pitchFamily="34" charset="0"/>
                <a:cs typeface="Arial" panose="020B0604020202020204" pitchFamily="34" charset="0"/>
                <a:sym typeface="Wingdings" pitchFamily="2" charset="2"/>
              </a:rPr>
              <a:t>3.5G  HSDPA (High Speed Downlink Packet Access)</a:t>
            </a:r>
          </a:p>
          <a:p>
            <a:pPr algn="just" eaLnBrk="1" hangingPunct="1">
              <a:spcAft>
                <a:spcPts val="1200"/>
              </a:spcAft>
            </a:pPr>
            <a:r>
              <a:rPr lang="id-ID" altLang="x-none" sz="2000" dirty="0" smtClean="0">
                <a:latin typeface="Arial" panose="020B0604020202020204" pitchFamily="34" charset="0"/>
                <a:cs typeface="Arial" panose="020B0604020202020204" pitchFamily="34" charset="0"/>
                <a:sym typeface="Wingdings" pitchFamily="2" charset="2"/>
              </a:rPr>
              <a:t>3.75G  HSUPA (High Speed Uplink Packet Access)</a:t>
            </a:r>
          </a:p>
          <a:p>
            <a:pPr algn="just" eaLnBrk="1" hangingPunct="1">
              <a:spcAft>
                <a:spcPts val="1200"/>
              </a:spcAft>
            </a:pPr>
            <a:r>
              <a:rPr lang="id-ID" altLang="x-none" sz="2000" dirty="0" smtClean="0">
                <a:latin typeface="Arial" panose="020B0604020202020204" pitchFamily="34" charset="0"/>
                <a:cs typeface="Arial" panose="020B0604020202020204" pitchFamily="34" charset="0"/>
                <a:sym typeface="Wingdings" pitchFamily="2" charset="2"/>
              </a:rPr>
              <a:t>4G  LTE (Long Term Evolution)</a:t>
            </a:r>
          </a:p>
        </p:txBody>
      </p:sp>
      <p:sp>
        <p:nvSpPr>
          <p:cNvPr id="8" name="Rectangle 7"/>
          <p:cNvSpPr/>
          <p:nvPr/>
        </p:nvSpPr>
        <p:spPr>
          <a:xfrm>
            <a:off x="911424" y="836712"/>
            <a:ext cx="11017224" cy="461665"/>
          </a:xfrm>
          <a:prstGeom prst="rect">
            <a:avLst/>
          </a:prstGeom>
        </p:spPr>
        <p:txBody>
          <a:bodyPr wrap="square">
            <a:spAutoFit/>
          </a:bodyPr>
          <a:lstStyle/>
          <a:p>
            <a:r>
              <a:rPr lang="id-ID" sz="2400" b="1" dirty="0" smtClean="0">
                <a:solidFill>
                  <a:srgbClr val="FFFFFF"/>
                </a:solidFill>
              </a:rPr>
              <a:t>M</a:t>
            </a:r>
            <a:r>
              <a:rPr lang="en-US" sz="2400" b="1" dirty="0" err="1" smtClean="0">
                <a:solidFill>
                  <a:srgbClr val="FFFFFF"/>
                </a:solidFill>
              </a:rPr>
              <a:t>obile</a:t>
            </a:r>
            <a:r>
              <a:rPr lang="en-US" sz="2400" b="1" dirty="0" smtClean="0">
                <a:solidFill>
                  <a:srgbClr val="FFFFFF"/>
                </a:solidFill>
              </a:rPr>
              <a:t> </a:t>
            </a:r>
            <a:r>
              <a:rPr lang="id-ID" sz="2400" b="1" dirty="0" smtClean="0">
                <a:solidFill>
                  <a:srgbClr val="FFFFFF"/>
                </a:solidFill>
              </a:rPr>
              <a:t>C</a:t>
            </a:r>
            <a:r>
              <a:rPr lang="en-US" sz="2400" b="1" dirty="0" err="1" smtClean="0">
                <a:solidFill>
                  <a:srgbClr val="FFFFFF"/>
                </a:solidFill>
              </a:rPr>
              <a:t>ellular</a:t>
            </a:r>
            <a:r>
              <a:rPr lang="en-US" sz="2400" b="1" dirty="0" smtClean="0">
                <a:solidFill>
                  <a:srgbClr val="FFFFFF"/>
                </a:solidFill>
              </a:rPr>
              <a:t> </a:t>
            </a:r>
            <a:r>
              <a:rPr lang="id-ID" sz="2400" b="1" dirty="0" smtClean="0">
                <a:solidFill>
                  <a:srgbClr val="FFFFFF"/>
                </a:solidFill>
              </a:rPr>
              <a:t>N</a:t>
            </a:r>
            <a:r>
              <a:rPr lang="en-US" sz="2400" b="1" dirty="0" err="1" smtClean="0">
                <a:solidFill>
                  <a:srgbClr val="FFFFFF"/>
                </a:solidFill>
              </a:rPr>
              <a:t>etwork</a:t>
            </a:r>
            <a:r>
              <a:rPr lang="en-US" sz="2400" b="1" dirty="0" smtClean="0">
                <a:solidFill>
                  <a:schemeClr val="bg1"/>
                </a:solidFill>
                <a:latin typeface="+mj-lt"/>
              </a:rPr>
              <a:t> </a:t>
            </a:r>
            <a:r>
              <a:rPr lang="id-ID" sz="2400" dirty="0" smtClean="0">
                <a:solidFill>
                  <a:schemeClr val="bg1"/>
                </a:solidFill>
                <a:latin typeface="+mj-lt"/>
              </a:rPr>
              <a:t>				</a:t>
            </a:r>
            <a:r>
              <a:rPr lang="id-ID" sz="2400" b="1" dirty="0" smtClean="0">
                <a:solidFill>
                  <a:schemeClr val="bg1"/>
                </a:solidFill>
              </a:rPr>
              <a:t> Junior Mobile Programmer</a:t>
            </a:r>
            <a:endParaRPr lang="en-US" sz="2400" dirty="0">
              <a:solidFill>
                <a:schemeClr val="bg1"/>
              </a:solidFill>
              <a:latin typeface="+mj-lt"/>
            </a:endParaRPr>
          </a:p>
        </p:txBody>
      </p:sp>
    </p:spTree>
    <p:extLst>
      <p:ext uri="{BB962C8B-B14F-4D97-AF65-F5344CB8AC3E}">
        <p14:creationId xmlns:p14="http://schemas.microsoft.com/office/powerpoint/2010/main" val="11541943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20179282</TotalTime>
  <Words>6014</Words>
  <Application>Microsoft Macintosh PowerPoint</Application>
  <PresentationFormat>Custom</PresentationFormat>
  <Paragraphs>627</Paragraphs>
  <Slides>74</Slides>
  <Notes>73</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77" baseType="lpstr">
      <vt:lpstr>powerpoint-template-apr7</vt:lpstr>
      <vt:lpstr>3_Custom Design</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Lucia Sri  Istiyowati</cp:lastModifiedBy>
  <cp:revision>683</cp:revision>
  <dcterms:created xsi:type="dcterms:W3CDTF">2011-05-21T14:11:58Z</dcterms:created>
  <dcterms:modified xsi:type="dcterms:W3CDTF">2019-06-18T13:48:07Z</dcterms:modified>
</cp:coreProperties>
</file>